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62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90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490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131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427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9403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3845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900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612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61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904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2778-D533-450D-8F4C-1F0DE109F6F1}" type="datetimeFigureOut">
              <a:rPr lang="sk-SK" smtClean="0"/>
              <a:t>14. 10. 2019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9C0A-4389-4092-AD7D-7C8BE6E41E1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8341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vuk.atrip.sk/" TargetMode="External"/><Relationship Id="rId2" Type="http://schemas.openxmlformats.org/officeDocument/2006/relationships/hyperlink" Target="http://www.physedu.science.upjs.sk/vmv/moduly/04_zvu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t.uniza.sk/ktam/download/Studijne_materialy/Multimedia/Zvukova_tvorb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Nota" TargetMode="External"/><Relationship Id="rId2" Type="http://schemas.openxmlformats.org/officeDocument/2006/relationships/hyperlink" Target="http://sk.wikipedia.org/wiki/T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sk.wikipedia.org/wiki/Hudobn%C3%BD_n%C3%A1stroj" TargetMode="External"/><Relationship Id="rId4" Type="http://schemas.openxmlformats.org/officeDocument/2006/relationships/hyperlink" Target="http://sk.wikipedia.org/wiki/Hz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10436" y="2101755"/>
            <a:ext cx="9057564" cy="1765408"/>
          </a:xfrm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0070C0"/>
                </a:solidFill>
              </a:rPr>
              <a:t/>
            </a:r>
            <a:br>
              <a:rPr lang="sk-SK" b="1" dirty="0" smtClean="0">
                <a:solidFill>
                  <a:srgbClr val="0070C0"/>
                </a:solidFill>
              </a:rPr>
            </a:br>
            <a:r>
              <a:rPr lang="sk-SK" b="1" dirty="0" smtClean="0">
                <a:solidFill>
                  <a:srgbClr val="0070C0"/>
                </a:solidFill>
              </a:rPr>
              <a:t>Digitalizácia zvuku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32764" y="4126470"/>
            <a:ext cx="9535236" cy="1974078"/>
          </a:xfrm>
        </p:spPr>
        <p:txBody>
          <a:bodyPr/>
          <a:lstStyle/>
          <a:p>
            <a:endParaRPr lang="sk-SK" b="1" dirty="0" smtClean="0">
              <a:solidFill>
                <a:srgbClr val="0070C0"/>
              </a:solidFill>
            </a:endParaRPr>
          </a:p>
          <a:p>
            <a:r>
              <a:rPr lang="sk-SK" b="1" dirty="0" smtClean="0"/>
              <a:t>INFORMATIKA</a:t>
            </a:r>
          </a:p>
          <a:p>
            <a:endParaRPr lang="sk-SK" b="1" dirty="0">
              <a:solidFill>
                <a:srgbClr val="0070C0"/>
              </a:solidFill>
            </a:endParaRPr>
          </a:p>
          <a:p>
            <a:r>
              <a:rPr lang="sk-SK" sz="2000" b="1" dirty="0" smtClean="0">
                <a:solidFill>
                  <a:srgbClr val="0070C0"/>
                </a:solidFill>
              </a:rPr>
              <a:t>Spracoval: Ing. Anton Pisko                            GEL-PIS-INF-1A-04.1</a:t>
            </a:r>
            <a:endParaRPr lang="sk-SK" sz="2000" b="1" dirty="0">
              <a:solidFill>
                <a:srgbClr val="0070C0"/>
              </a:solidFill>
            </a:endParaRPr>
          </a:p>
        </p:txBody>
      </p:sp>
      <p:pic>
        <p:nvPicPr>
          <p:cNvPr id="5" name="Obrázo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" y="596900"/>
            <a:ext cx="1312829" cy="1245548"/>
          </a:xfrm>
          <a:prstGeom prst="rect">
            <a:avLst/>
          </a:prstGeom>
        </p:spPr>
      </p:pic>
      <p:pic>
        <p:nvPicPr>
          <p:cNvPr id="6" name="Obrázok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18383" r="5556" b="16497"/>
          <a:stretch/>
        </p:blipFill>
        <p:spPr bwMode="auto">
          <a:xfrm>
            <a:off x="2552132" y="642938"/>
            <a:ext cx="1219200" cy="866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Obrázok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843" y="672437"/>
            <a:ext cx="4709441" cy="837275"/>
          </a:xfrm>
          <a:prstGeom prst="rect">
            <a:avLst/>
          </a:prstGeom>
        </p:spPr>
      </p:pic>
      <p:pic>
        <p:nvPicPr>
          <p:cNvPr id="8" name="Obrázok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40" y="453848"/>
            <a:ext cx="1140460" cy="1388600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5459104" y="1601787"/>
            <a:ext cx="3780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sz="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KĽÚČ K INOVATÍVNEMU VZDELÁVANIU</a:t>
            </a:r>
            <a:endParaRPr lang="sk-SK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ITMS kód projektu: 26110130703</a:t>
            </a:r>
            <a:endParaRPr lang="sk-SK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6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99286" y="504968"/>
            <a:ext cx="11253062" cy="8371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smtClean="0">
                <a:effectLst/>
                <a:ea typeface="Times New Roman" panose="02020603050405020304" pitchFamily="18" charset="0"/>
              </a:rPr>
              <a:t>Ak chceme zakódovať 1 minútu stereo nahrávky s použitím vzorkovacej frekvencie CD kvality, tak takýto PCM zvuk bude zaberať 60x2x44100x16 bitov čo je asi 10MB pamäte. </a:t>
            </a:r>
            <a:endParaRPr lang="sk-SK" sz="20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sz="2000" b="1" dirty="0" smtClean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Analógový záznam </a:t>
            </a:r>
            <a:r>
              <a:rPr lang="cs-CZ" sz="20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lang="cs-CZ" sz="2000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cs-CZ" sz="2000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 magnetofónové pásky, videokaziety...):</a:t>
            </a:r>
            <a:endParaRPr lang="sk-SK" sz="2000" dirty="0" smtClean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sz="2000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každým </a:t>
            </a:r>
            <a:r>
              <a:rPr lang="cs-CZ" sz="2000" u="sng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kopírovaním sa stráca kvalita v dôsledku skreslenia signálu vplyvom šumu a rušenia</a:t>
            </a:r>
            <a:r>
              <a:rPr lang="cs-CZ" sz="2000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 Kvalita kópie nahrávky závisí od úrovne použitej techniky, ale v princípe nie je možné zabráni</a:t>
            </a:r>
            <a:r>
              <a:rPr lang="cs-CZ" sz="2000" dirty="0" smtClean="0">
                <a:effectLst/>
                <a:ea typeface="Times New Roman" panose="02020603050405020304" pitchFamily="18" charset="0"/>
                <a:cs typeface="Arial,Italic"/>
              </a:rPr>
              <a:t>ť </a:t>
            </a:r>
            <a:r>
              <a:rPr lang="cs-CZ" sz="2000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pri opakovanom kopírovaní poklesu kvality pod neprípustnú úrove</a:t>
            </a:r>
            <a:r>
              <a:rPr lang="cs-CZ" sz="2000" dirty="0" smtClean="0">
                <a:effectLst/>
                <a:ea typeface="Times New Roman" panose="02020603050405020304" pitchFamily="18" charset="0"/>
                <a:cs typeface="Arial,Italic"/>
              </a:rPr>
              <a:t>ň</a:t>
            </a:r>
            <a:r>
              <a:rPr lang="cs-CZ" sz="2000" dirty="0" smtClea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cs-CZ" sz="28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cs-CZ" sz="2800" dirty="0" smtClean="0"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cs-CZ" sz="20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Digitálny záznam</a:t>
            </a:r>
          </a:p>
          <a:p>
            <a:pPr>
              <a:spcAft>
                <a:spcPts val="0"/>
              </a:spcAft>
            </a:pPr>
            <a:r>
              <a:rPr lang="cs-CZ" sz="2000" b="1" dirty="0" smtClean="0">
                <a:solidFill>
                  <a:srgbClr val="0070C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Digitálny záznam</a:t>
            </a:r>
            <a:r>
              <a:rPr lang="cs-CZ" sz="20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(CD, DVD,mp3,</a:t>
            </a:r>
          </a:p>
          <a:p>
            <a:pPr>
              <a:spcAft>
                <a:spcPts val="0"/>
              </a:spcAft>
            </a:pPr>
            <a:r>
              <a:rPr lang="cs-CZ" sz="20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kopírovaním sa kvalita nestráca, n-tá kópia v reťazci si zachováva kvalitu originálu. Poruchy, ku ktorým pri kopírovaní dochádza, sú u digitálneho záznamu okamžite automaticky korigované a ak skreslenie nepresiahne určitú hranicu, na kvalite kópie sa neprejaví. Pri poškodení digitálneho záznamu nad určitú hranicu (a stačí poškodenie úrovne jediného bitu) sa kópia stáva nepoužiteľnou</a:t>
            </a:r>
          </a:p>
          <a:p>
            <a:pPr>
              <a:spcAft>
                <a:spcPts val="0"/>
              </a:spcAft>
            </a:pPr>
            <a:endParaRPr lang="cs-CZ" sz="28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cs-CZ" sz="2800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</a:t>
            </a:r>
          </a:p>
          <a:p>
            <a:pPr>
              <a:spcAft>
                <a:spcPts val="0"/>
              </a:spcAft>
            </a:pPr>
            <a:endParaRPr lang="cs-CZ" sz="28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cs-CZ" sz="2800" dirty="0" smtClean="0"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cs-CZ" sz="2800" dirty="0" smtClean="0"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cs-CZ" sz="2800" dirty="0" smtClean="0">
              <a:effectLst/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cs-CZ" sz="2800" dirty="0">
              <a:latin typeface="Comic Sans MS" panose="030F0702030302020204" pitchFamily="66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cs-CZ" sz="2800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</a:t>
            </a:r>
            <a:endParaRPr lang="sk-SK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cs-CZ" dirty="0" smtClean="0"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sk-S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8" y="2423126"/>
            <a:ext cx="4809524" cy="114285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86" y="5265777"/>
            <a:ext cx="4320908" cy="9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</a:rPr>
              <a:t>Formáty uloženia: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600" y="1235242"/>
            <a:ext cx="10744202" cy="5759115"/>
          </a:xfrm>
        </p:spPr>
        <p:txBody>
          <a:bodyPr>
            <a:noAutofit/>
          </a:bodyPr>
          <a:lstStyle/>
          <a:p>
            <a:r>
              <a:rPr lang="sk-SK" sz="1800" dirty="0" smtClean="0"/>
              <a:t>Druhy - formáty zvukových súborov:</a:t>
            </a:r>
          </a:p>
          <a:p>
            <a:r>
              <a:rPr lang="sk-SK" sz="1800" dirty="0" smtClean="0"/>
              <a:t>1. zvuková - audio stopa</a:t>
            </a:r>
          </a:p>
          <a:p>
            <a:r>
              <a:rPr lang="sk-SK" sz="1800" dirty="0" smtClean="0"/>
              <a:t>- nie je to počítačový súbor, ale počítač ho vie prehrať</a:t>
            </a:r>
          </a:p>
          <a:p>
            <a:r>
              <a:rPr lang="sk-SK" sz="1800" dirty="0" smtClean="0"/>
              <a:t>- nie je možné priamo ho kopírovať do PC, ale vždy ho treba previesť na počítačový súbor </a:t>
            </a:r>
          </a:p>
          <a:p>
            <a:r>
              <a:rPr lang="sk-SK" sz="1800" dirty="0" smtClean="0"/>
              <a:t>- klasický CD formát sa väčšinou  vyskytuje v podobe 44,1 kHz, 16-bit, stereo, nekomprimovaný </a:t>
            </a:r>
          </a:p>
          <a:p>
            <a:endParaRPr lang="sk-SK" sz="1800" dirty="0" smtClean="0"/>
          </a:p>
          <a:p>
            <a:r>
              <a:rPr lang="sk-SK" sz="1800" dirty="0" smtClean="0"/>
              <a:t>2. wav - priamo zaznamenaný zvuk</a:t>
            </a:r>
          </a:p>
          <a:p>
            <a:r>
              <a:rPr lang="sk-SK" sz="1800" dirty="0" smtClean="0"/>
              <a:t>- kvalitný nekomprimovaný formát záznamu vstupu napr. z mikrofónu, uchováva zvuk bez zkreslenia</a:t>
            </a:r>
          </a:p>
          <a:p>
            <a:r>
              <a:rPr lang="sk-SK" sz="1800" dirty="0" smtClean="0"/>
              <a:t>- nevýhodou je veľkosť súboru</a:t>
            </a:r>
          </a:p>
          <a:p>
            <a:r>
              <a:rPr lang="sk-SK" sz="1800" dirty="0" smtClean="0"/>
              <a:t>- na  záznam zvuku slúži mikrofón. Môže byť súčasťou kamery alebo sa používa osobitne.</a:t>
            </a:r>
          </a:p>
          <a:p>
            <a:endParaRPr lang="sk-SK" sz="1800" dirty="0" smtClean="0"/>
          </a:p>
          <a:p>
            <a:r>
              <a:rPr lang="sk-SK" sz="1800" dirty="0" smtClean="0"/>
              <a:t>3. mp3 - komprimovaný formát</a:t>
            </a:r>
          </a:p>
          <a:p>
            <a:r>
              <a:rPr lang="sk-SK" sz="1800" dirty="0" smtClean="0"/>
              <a:t>- stratová kompresia, umožňuje zmenšiť veľkosť hudobných súborov v CD kvalite približne na 1/10. Veľkosť súborov je veľmi dôležitá najmä kvôli prenosu zvukov po Intemete.</a:t>
            </a:r>
          </a:p>
          <a:p>
            <a:r>
              <a:rPr lang="sk-SK" sz="1800" dirty="0" smtClean="0"/>
              <a:t>- zložky zvuku, ktoré by sme aj tak nepočuli, sa vymažú a kompresia odstráni pri prepočte práve tieto signály</a:t>
            </a:r>
          </a:p>
          <a:p>
            <a:r>
              <a:rPr lang="sk-SK" sz="1800" dirty="0" smtClean="0"/>
              <a:t>- kvalita záznamu závisí od stupňa kompresie a použitého kodeku</a:t>
            </a: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5290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0070C0"/>
                </a:solidFill>
              </a:rPr>
              <a:t>Zdroje:</a:t>
            </a:r>
            <a:endParaRPr lang="sk-SK" b="1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000" dirty="0" smtClean="0">
                <a:hlinkClick r:id="rId2"/>
              </a:rPr>
              <a:t>www.physedu.science.upjs.sk/vmv/moduly/04_zvuk.pdf</a:t>
            </a:r>
            <a:r>
              <a:rPr lang="sk-SK" sz="2000" dirty="0" smtClean="0"/>
              <a:t> (06.09.2014)</a:t>
            </a:r>
          </a:p>
          <a:p>
            <a:pPr marL="0" indent="0">
              <a:buNone/>
            </a:pPr>
            <a:r>
              <a:rPr lang="sk-SK" sz="2000" dirty="0" err="1" smtClean="0">
                <a:hlinkClick r:id="rId3"/>
              </a:rPr>
              <a:t>www.zvuk.atrip.sk</a:t>
            </a:r>
            <a:r>
              <a:rPr lang="sk-SK" sz="2000" dirty="0" smtClean="0">
                <a:hlinkClick r:id="rId3"/>
              </a:rPr>
              <a:t>/</a:t>
            </a:r>
            <a:r>
              <a:rPr lang="sk-SK" sz="2000" dirty="0" smtClean="0"/>
              <a:t> (07.09.2014)</a:t>
            </a:r>
          </a:p>
          <a:p>
            <a:pPr marL="0" indent="0">
              <a:buNone/>
            </a:pPr>
            <a:r>
              <a:rPr lang="sk-SK" sz="2000" smtClean="0">
                <a:hlinkClick r:id="rId4"/>
              </a:rPr>
              <a:t>www.kt.uniza.sk/ktam/download/Studijne_materialy/Multimedia/Zvukova_tvorba/</a:t>
            </a:r>
            <a:r>
              <a:rPr lang="sk-SK" sz="2000" smtClean="0"/>
              <a:t> (06.09.2014)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820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b="1" dirty="0" smtClean="0"/>
              <a:t>  </a:t>
            </a:r>
            <a:r>
              <a:rPr lang="sk-SK" sz="4000" b="1" dirty="0" smtClean="0">
                <a:solidFill>
                  <a:schemeClr val="accent1">
                    <a:lumMod val="75000"/>
                  </a:schemeClr>
                </a:solidFill>
              </a:rPr>
              <a:t>ZVUK – spracovanie zvuku</a:t>
            </a:r>
            <a:endParaRPr lang="sk-SK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26141" y="1416772"/>
            <a:ext cx="10743773" cy="52664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b="1" dirty="0" smtClean="0"/>
              <a:t>       </a:t>
            </a:r>
            <a:r>
              <a:rPr lang="cs-CZ" dirty="0" smtClean="0"/>
              <a:t> Zvuk </a:t>
            </a:r>
            <a:r>
              <a:rPr lang="cs-CZ" dirty="0"/>
              <a:t>je </a:t>
            </a:r>
            <a:r>
              <a:rPr lang="cs-CZ" u="sng" dirty="0"/>
              <a:t>pozdĺžne mechanické </a:t>
            </a:r>
            <a:r>
              <a:rPr lang="cs-CZ" u="sng" dirty="0" smtClean="0"/>
              <a:t>  vlnenie</a:t>
            </a:r>
            <a:r>
              <a:rPr lang="cs-CZ" dirty="0" smtClean="0"/>
              <a:t> </a:t>
            </a:r>
            <a:r>
              <a:rPr lang="cs-CZ" dirty="0"/>
              <a:t>s </a:t>
            </a:r>
            <a:r>
              <a:rPr lang="cs-CZ" dirty="0" smtClean="0"/>
              <a:t>určitou  </a:t>
            </a:r>
            <a:r>
              <a:rPr lang="cs-CZ" dirty="0"/>
              <a:t>vlnovou </a:t>
            </a:r>
            <a:r>
              <a:rPr lang="cs-CZ" dirty="0" smtClean="0"/>
              <a:t>        dĺžkou a  zodpovedajúcou </a:t>
            </a:r>
            <a:r>
              <a:rPr lang="cs-CZ" u="sng" dirty="0"/>
              <a:t>frekvenciou,</a:t>
            </a:r>
            <a:r>
              <a:rPr lang="cs-CZ" dirty="0"/>
              <a:t> s istou </a:t>
            </a:r>
            <a:r>
              <a:rPr lang="cs-CZ" u="sng" dirty="0"/>
              <a:t>farbou</a:t>
            </a:r>
            <a:r>
              <a:rPr lang="cs-CZ" dirty="0"/>
              <a:t> a </a:t>
            </a:r>
            <a:r>
              <a:rPr lang="cs-CZ" u="sng" dirty="0"/>
              <a:t>intenzitou</a:t>
            </a:r>
            <a:r>
              <a:rPr lang="cs-CZ" dirty="0"/>
              <a:t> (hlasitosťou). Zvuk sa šíri </a:t>
            </a:r>
            <a:r>
              <a:rPr lang="cs-CZ" dirty="0" smtClean="0"/>
              <a:t>prostredím  </a:t>
            </a:r>
            <a:r>
              <a:rPr lang="cs-CZ" dirty="0"/>
              <a:t>v tvare vĺn, ktoré určujú jeho výšku a hlasitosť. Zvuk je spojitá - </a:t>
            </a:r>
            <a:r>
              <a:rPr lang="cs-CZ" b="1" dirty="0"/>
              <a:t>analógová informácia</a:t>
            </a:r>
            <a:r>
              <a:rPr lang="cs-CZ" dirty="0"/>
              <a:t>. Harmonický zvuk (napr. komorné "a") môžeme znázorniť sínusoidou. </a:t>
            </a:r>
            <a:endParaRPr lang="cs-CZ" dirty="0" smtClean="0"/>
          </a:p>
          <a:p>
            <a:pPr marL="0" indent="0">
              <a:buNone/>
            </a:pPr>
            <a:r>
              <a:rPr lang="sk-SK" b="1" dirty="0"/>
              <a:t>Komorné a</a:t>
            </a:r>
            <a:r>
              <a:rPr lang="sk-SK" dirty="0"/>
              <a:t> je názov </a:t>
            </a:r>
            <a:r>
              <a:rPr lang="sk-SK" dirty="0">
                <a:hlinkClick r:id="rId2" tooltip="Tón"/>
              </a:rPr>
              <a:t>tónu</a:t>
            </a:r>
            <a:r>
              <a:rPr lang="sk-SK" dirty="0"/>
              <a:t> a príslušnej </a:t>
            </a:r>
            <a:r>
              <a:rPr lang="sk-SK" dirty="0">
                <a:hlinkClick r:id="rId3" tooltip="Nota"/>
              </a:rPr>
              <a:t>noty</a:t>
            </a:r>
            <a:r>
              <a:rPr lang="sk-SK" dirty="0"/>
              <a:t>. Jeho kmitočet je 440 </a:t>
            </a:r>
            <a:r>
              <a:rPr lang="sk-SK" dirty="0">
                <a:hlinkClick r:id="rId4" tooltip="Hz"/>
              </a:rPr>
              <a:t>Hz</a:t>
            </a:r>
            <a:r>
              <a:rPr lang="sk-SK" dirty="0"/>
              <a:t> a je základom pre ladenie </a:t>
            </a:r>
            <a:r>
              <a:rPr lang="sk-SK" dirty="0">
                <a:hlinkClick r:id="rId5" tooltip="Hudobný nástroj"/>
              </a:rPr>
              <a:t>hudobných nástrojov</a:t>
            </a:r>
            <a:r>
              <a:rPr lang="sk-SK" dirty="0"/>
              <a:t>. 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cs-CZ" dirty="0" smtClean="0"/>
              <a:t>        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err="1" smtClean="0"/>
              <a:t>Ak</a:t>
            </a:r>
            <a:r>
              <a:rPr lang="cs-CZ" dirty="0" smtClean="0"/>
              <a:t> </a:t>
            </a:r>
            <a:r>
              <a:rPr lang="cs-CZ" dirty="0"/>
              <a:t>chceme zvuk </a:t>
            </a:r>
            <a:r>
              <a:rPr lang="cs-CZ" b="1" dirty="0"/>
              <a:t>digitalizovať</a:t>
            </a:r>
            <a:r>
              <a:rPr lang="cs-CZ" dirty="0"/>
              <a:t> a spracovávať na počítači, musí byť počítač vybavený </a:t>
            </a:r>
            <a:r>
              <a:rPr lang="cs-CZ" b="1" dirty="0"/>
              <a:t>zvukovou kartou</a:t>
            </a:r>
            <a:r>
              <a:rPr lang="cs-CZ" dirty="0"/>
              <a:t>.</a:t>
            </a:r>
            <a:r>
              <a:rPr lang="sk-SK" dirty="0"/>
              <a:t> Podl'a zmeny tlaku vytvára mikrofón elektric­ký signál. Ten sa v počítači zmení na digitálny - v pravidelných intervaloch obvody zvukovej karty odmerajú výšku vlny (napr. v mierke od O do 256). Tak sa elektrický signál digitalizuje na postupnosť celých čísel</a:t>
            </a:r>
            <a:r>
              <a:rPr lang="sk-SK" dirty="0" smtClean="0"/>
              <a:t>.</a:t>
            </a:r>
            <a:r>
              <a:rPr lang="sk-SK" dirty="0"/>
              <a:t> 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883" y="2891119"/>
            <a:ext cx="4139775" cy="2689410"/>
          </a:xfrm>
          <a:prstGeom prst="rect">
            <a:avLst/>
          </a:prstGeom>
        </p:spPr>
      </p:pic>
      <p:cxnSp>
        <p:nvCxnSpPr>
          <p:cNvPr id="7" name="Rovná spojovacia šípka 6"/>
          <p:cNvCxnSpPr/>
          <p:nvPr/>
        </p:nvCxnSpPr>
        <p:spPr>
          <a:xfrm flipH="1">
            <a:off x="6981371" y="2699657"/>
            <a:ext cx="1553029" cy="49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3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Grafické znázornenie zvuku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                                       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5" y="1506071"/>
            <a:ext cx="10269462" cy="49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7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Digitalizácia zvuku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12694" y="1479176"/>
            <a:ext cx="10641106" cy="5109883"/>
          </a:xfrm>
        </p:spPr>
        <p:txBody>
          <a:bodyPr>
            <a:normAutofit fontScale="92500" lnSpcReduction="20000"/>
          </a:bodyPr>
          <a:lstStyle/>
          <a:p>
            <a:r>
              <a:rPr lang="cs-CZ" u="sng" dirty="0"/>
              <a:t>Proces digitalizácie zvukovej vlny pomocou zvukovej karty</a:t>
            </a:r>
            <a:r>
              <a:rPr lang="cs-CZ" dirty="0"/>
              <a:t> sa nazýva </a:t>
            </a:r>
            <a:r>
              <a:rPr lang="cs-CZ" b="1" dirty="0"/>
              <a:t>samplovanie</a:t>
            </a:r>
            <a:r>
              <a:rPr lang="cs-CZ" dirty="0"/>
              <a:t>. Prevod zvuku z analógovej podoby do digitálnej zabezpečuje A/D - </a:t>
            </a:r>
            <a:r>
              <a:rPr lang="cs-CZ" b="1" dirty="0"/>
              <a:t>analógovo - digitálny prevodník</a:t>
            </a:r>
            <a:r>
              <a:rPr lang="cs-CZ" dirty="0"/>
              <a:t>. Pri prehrávaní zvuku z počítača sa používa opačný proces - prevod digitálnej informácie na analógovú</a:t>
            </a:r>
            <a:r>
              <a:rPr lang="cs-CZ" dirty="0" smtClean="0"/>
              <a:t>.</a:t>
            </a:r>
          </a:p>
          <a:p>
            <a:r>
              <a:rPr lang="sk-SK" u="sng" dirty="0"/>
              <a:t>Prevod analógovej zvukovej informácie na digitálnu</a:t>
            </a:r>
            <a:r>
              <a:rPr lang="sk-SK" dirty="0"/>
              <a:t>: </a:t>
            </a:r>
            <a:r>
              <a:rPr lang="sk-SK" u="sng" dirty="0"/>
              <a:t>spojitý signál sa meria v pravidelných intervaloch</a:t>
            </a:r>
            <a:r>
              <a:rPr lang="sk-SK" dirty="0"/>
              <a:t> (podstatne častejšie než ukazuje obrázok hore). Program, ktorý pracuje so zvukom, si potom prečíta </a:t>
            </a:r>
            <a:r>
              <a:rPr lang="sk-SK" u="sng" dirty="0"/>
              <a:t>hodnoty namerané zvukovou kartou a zaznamená ich v súbore typu WAV</a:t>
            </a:r>
            <a:r>
              <a:rPr lang="sk-SK" dirty="0"/>
              <a:t>(Waveform Audio).</a:t>
            </a:r>
          </a:p>
          <a:p>
            <a:r>
              <a:rPr lang="sk-SK" u="sng" dirty="0"/>
              <a:t>Hustota, s akou sa meria výška vlny,</a:t>
            </a:r>
            <a:r>
              <a:rPr lang="sk-SK" dirty="0"/>
              <a:t> sa nazýva </a:t>
            </a:r>
            <a:r>
              <a:rPr lang="sk-SK" b="1" dirty="0"/>
              <a:t>vzorkovacia frekvencia</a:t>
            </a:r>
            <a:r>
              <a:rPr lang="sk-SK" dirty="0"/>
              <a:t>. Zvyčajne to býva číslo medzi 800-krát za sekundu až 48 000-krát za sekundu.</a:t>
            </a:r>
          </a:p>
          <a:p>
            <a:r>
              <a:rPr lang="sk-SK" dirty="0"/>
              <a:t> </a:t>
            </a:r>
          </a:p>
          <a:p>
            <a:r>
              <a:rPr lang="sk-SK" dirty="0"/>
              <a:t>Pri </a:t>
            </a:r>
            <a:r>
              <a:rPr lang="sk-SK" u="sng" dirty="0"/>
              <a:t>prehrávaní zvukov z počítača</a:t>
            </a:r>
            <a:r>
              <a:rPr lang="sk-SK" dirty="0"/>
              <a:t> sa používa opačný proces - prevod digitálnej in­formácie na analógovú. Program pripraví </a:t>
            </a:r>
            <a:r>
              <a:rPr lang="sk-SK" u="sng" dirty="0"/>
              <a:t>digitálne údaje a zvuková karta ich prevedie na analógový elektrický signál</a:t>
            </a:r>
            <a:r>
              <a:rPr lang="sk-SK" dirty="0"/>
              <a:t>. Reproduktory potom podľa intenzity elektrického signálu vytvárajú tlakové vlny, ktoré počuje l'udské ucho.</a:t>
            </a:r>
          </a:p>
        </p:txBody>
      </p:sp>
    </p:spTree>
    <p:extLst>
      <p:ext uri="{BB962C8B-B14F-4D97-AF65-F5344CB8AC3E}">
        <p14:creationId xmlns:p14="http://schemas.microsoft.com/office/powerpoint/2010/main" val="157853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 Prevodník analóg - digitál - analóg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55" y="2779170"/>
            <a:ext cx="7406336" cy="3075720"/>
          </a:xfrm>
          <a:prstGeom prst="rect">
            <a:avLst/>
          </a:prstGeom>
        </p:spPr>
      </p:pic>
      <p:cxnSp>
        <p:nvCxnSpPr>
          <p:cNvPr id="6" name="Rovná spojovacia šípka 5"/>
          <p:cNvCxnSpPr/>
          <p:nvPr/>
        </p:nvCxnSpPr>
        <p:spPr>
          <a:xfrm flipH="1">
            <a:off x="7519916" y="2497540"/>
            <a:ext cx="1569493" cy="225188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Vývojový diagram: proces 6"/>
          <p:cNvSpPr/>
          <p:nvPr/>
        </p:nvSpPr>
        <p:spPr>
          <a:xfrm>
            <a:off x="8898340" y="2081500"/>
            <a:ext cx="2634018" cy="9740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vzorkovanie</a:t>
            </a:r>
            <a:endParaRPr lang="sk-SK" b="1" dirty="0">
              <a:solidFill>
                <a:schemeClr val="tx1"/>
              </a:solidFill>
            </a:endParaRPr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1815152" y="2497540"/>
            <a:ext cx="1856096" cy="23747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Vývojový diagram: proces 11"/>
          <p:cNvSpPr/>
          <p:nvPr/>
        </p:nvSpPr>
        <p:spPr>
          <a:xfrm>
            <a:off x="1310185" y="1972318"/>
            <a:ext cx="277049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Analógový signál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1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</a:t>
            </a:r>
            <a:r>
              <a:rPr lang="sk-SK" dirty="0" smtClean="0">
                <a:solidFill>
                  <a:srgbClr val="0070C0"/>
                </a:solidFill>
              </a:rPr>
              <a:t>Kódovanie - vzorkovanie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395664"/>
            <a:ext cx="10515600" cy="5287524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Najrozšírenejšia </a:t>
            </a:r>
            <a:r>
              <a:rPr lang="cs-CZ" dirty="0"/>
              <a:t>forma kódovania je </a:t>
            </a:r>
            <a:r>
              <a:rPr lang="cs-CZ" b="1" dirty="0"/>
              <a:t>pulzná kódová modulácia - PCM</a:t>
            </a:r>
            <a:r>
              <a:rPr lang="cs-CZ" dirty="0"/>
              <a:t>.Skôr, než sa z analógového signálu stane PCM zvuk, musí najprv prejsť vzorkovaním, kvantovaním a kódovaním. </a:t>
            </a:r>
            <a:endParaRPr lang="sk-SK" dirty="0"/>
          </a:p>
          <a:p>
            <a:r>
              <a:rPr lang="cs-CZ" b="1" dirty="0"/>
              <a:t>VZORKOVANIE</a:t>
            </a:r>
            <a:endParaRPr lang="sk-SK" dirty="0"/>
          </a:p>
          <a:p>
            <a:r>
              <a:rPr lang="en-US" dirty="0"/>
              <a:t> Vzorkovač zaznamenáva aktuálne hodnoty analógového signálu v pravidelných intervaloch s istou frekvenciou napr. pri frekvencii 10kHz sa zaznamená hodnota signálu 10 000 krát za sekundu. Vzniká signál </a:t>
            </a:r>
            <a:r>
              <a:rPr lang="en-US" u="sng" dirty="0"/>
              <a:t>PAM - pulzná amplitúdová modulácia</a:t>
            </a:r>
            <a:r>
              <a:rPr lang="en-US" u="sng" dirty="0" smtClean="0"/>
              <a:t>.</a:t>
            </a:r>
            <a:endParaRPr lang="sk-SK" u="sng" dirty="0" smtClean="0"/>
          </a:p>
          <a:p>
            <a:r>
              <a:rPr lang="cs-CZ" b="1" dirty="0"/>
              <a:t>Vzorkovacia frekvencia (Sampling rate</a:t>
            </a:r>
            <a:r>
              <a:rPr lang="cs-CZ" dirty="0"/>
              <a:t>)=</a:t>
            </a:r>
            <a:r>
              <a:rPr lang="cs-CZ" u="sng" dirty="0"/>
              <a:t>koľkokrát za sekundu odoberáme vzorku. </a:t>
            </a:r>
            <a:r>
              <a:rPr lang="cs-CZ" dirty="0"/>
              <a:t> Čím je vyššia vzorkovacia frekvencia, tým kvalitnejší zvuk získame. Doteraz najkvalitnejší zvuk v </a:t>
            </a:r>
            <a:r>
              <a:rPr lang="cs-CZ" u="sng" dirty="0"/>
              <a:t>CD kvalite</a:t>
            </a:r>
            <a:r>
              <a:rPr lang="cs-CZ" dirty="0"/>
              <a:t> so vzorkovacou frekvenciou 44,1kHz, 16bit stereo je prekonaný formátom </a:t>
            </a:r>
            <a:r>
              <a:rPr lang="cs-CZ" u="sng" dirty="0"/>
              <a:t>DVD-Audio</a:t>
            </a:r>
            <a:r>
              <a:rPr lang="cs-CZ" dirty="0"/>
              <a:t>, kde vzorkovaia frekvencia je až 192kHz s 24 bitovým rozlíšením. </a:t>
            </a:r>
            <a:endParaRPr lang="sk-SK" dirty="0"/>
          </a:p>
          <a:p>
            <a:r>
              <a:rPr lang="cs-CZ" u="sng" dirty="0"/>
              <a:t>Koľko bitov použijeme na vzorku</a:t>
            </a:r>
            <a:r>
              <a:rPr lang="cs-CZ" dirty="0"/>
              <a:t> , koľko úrovní snímame </a:t>
            </a:r>
            <a:r>
              <a:rPr lang="cs-CZ" b="1" dirty="0"/>
              <a:t>= bitová hĺbka - bit rate</a:t>
            </a:r>
            <a:r>
              <a:rPr lang="cs-CZ" dirty="0"/>
              <a:t>. </a:t>
            </a:r>
            <a:endParaRPr lang="sk-SK" dirty="0"/>
          </a:p>
          <a:p>
            <a:r>
              <a:rPr lang="en-US" dirty="0"/>
              <a:t>Základná veličina, ktorá ovplyvňuje kvalitu zvukového súboru, je tzv. </a:t>
            </a:r>
            <a:r>
              <a:rPr lang="en-US" b="1" dirty="0"/>
              <a:t>bitrate - rýchlosť dátového toku </a:t>
            </a:r>
            <a:r>
              <a:rPr lang="en-US" dirty="0"/>
              <a:t>(udáva sa v jednotkách kbps - kilobit za sekundu). Čím je bitrate vyšší, tým je lepšia kvalita. U AUDIO CD je bitrate 1,4Mbps, súbor mp3 s kvalitou považovanou za veľmi dobrú má bitrate 128kbps, 64kbps je hranica dobrej počuteľnosti. Pre hovorené slovo stačí 32kbps.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55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563" y="365126"/>
            <a:ext cx="5254275" cy="6259076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423080" y="709684"/>
            <a:ext cx="1992573" cy="146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Princíp prevodu analógového signálu na digitálny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82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dirty="0" smtClean="0">
                <a:solidFill>
                  <a:srgbClr val="0070C0"/>
                </a:solidFill>
              </a:rPr>
              <a:t>Kvantovanie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8565" y="1506071"/>
            <a:ext cx="10735235" cy="5163670"/>
          </a:xfrm>
        </p:spPr>
        <p:txBody>
          <a:bodyPr>
            <a:normAutofit fontScale="85000" lnSpcReduction="10000"/>
          </a:bodyPr>
          <a:lstStyle/>
          <a:p>
            <a:r>
              <a:rPr lang="cs-CZ" u="sng" dirty="0"/>
              <a:t>Aby sa dal vzorkovaný signál PAM pri reprodukcii plne zrekonštruovať</a:t>
            </a:r>
            <a:r>
              <a:rPr lang="cs-CZ" dirty="0"/>
              <a:t>, musí byť splnené tzv. </a:t>
            </a:r>
            <a:r>
              <a:rPr lang="cs-CZ" b="1" dirty="0"/>
              <a:t>"Nyquistovo kritérium"</a:t>
            </a:r>
            <a:r>
              <a:rPr lang="cs-CZ" dirty="0"/>
              <a:t> : </a:t>
            </a:r>
            <a:r>
              <a:rPr lang="cs-CZ" u="sng" dirty="0"/>
              <a:t>frekvencia, ktorou sa vzorkovanie prevádza, musí byť aspoň 2-krát vyššia ako frekvencia pôvodného signálu.</a:t>
            </a:r>
            <a:r>
              <a:rPr lang="cs-CZ" dirty="0"/>
              <a:t> Ak je počuteľný zvuk od 16 - 20 000Hz, tak vzorkovacia frekvencia musí byť aspoň 40kHz. V praxi sa vzorkuje s 10% navýšením, preto sa používa vzorkovacia frekvencia 44,1kHz.</a:t>
            </a:r>
            <a:endParaRPr lang="sk-SK" dirty="0"/>
          </a:p>
          <a:p>
            <a:r>
              <a:rPr lang="cs-CZ" b="1" dirty="0"/>
              <a:t>KVANTOVANIE</a:t>
            </a:r>
            <a:endParaRPr lang="sk-SK" dirty="0"/>
          </a:p>
          <a:p>
            <a:r>
              <a:rPr lang="cs-CZ" dirty="0"/>
              <a:t> Kvantovaním </a:t>
            </a:r>
            <a:r>
              <a:rPr lang="cs-CZ" u="sng" dirty="0"/>
              <a:t>sa namerané hodnoty "zaokrúhľujú" na najbližšiu úroveň amplitúdy každej vzoky</a:t>
            </a:r>
            <a:r>
              <a:rPr lang="cs-CZ" dirty="0"/>
              <a:t> , preto má digitálny signál na rozdiel od analógového schodovitý priebeh.</a:t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b="1" dirty="0"/>
              <a:t>KÓDOVANIE</a:t>
            </a:r>
            <a:endParaRPr lang="sk-SK" dirty="0"/>
          </a:p>
          <a:p>
            <a:r>
              <a:rPr lang="en-US" dirty="0"/>
              <a:t>Pri kódovaní zvuku hudobného CD sa používa 16 bitové kódovanie - každú vzorku zakódujeme 16 - ticou jednotiek a núl - všetkých možných napäťových úrovní signálu teda môže byť 2</a:t>
            </a:r>
            <a:r>
              <a:rPr lang="en-US" baseline="30000" dirty="0"/>
              <a:t>16</a:t>
            </a:r>
            <a:r>
              <a:rPr lang="en-US" dirty="0"/>
              <a:t>=65536 (hovor v telefóne je kódovaný 8 bitmi - rozlišuje 256 napäťovýh úrovní). V prípade stereofónneho signálu sa používajú 2 kanály a výstupom sú 2 prúdy digitálnych hodnôt</a:t>
            </a:r>
            <a:r>
              <a:rPr lang="en-US" dirty="0" smtClean="0"/>
              <a:t>.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8361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5015"/>
              </p:ext>
            </p:extLst>
          </p:nvPr>
        </p:nvGraphicFramePr>
        <p:xfrm>
          <a:off x="464026" y="533845"/>
          <a:ext cx="11163867" cy="329426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46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3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Forma záznamu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Dĺžka záznamu - min:s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Veľkosť záznamu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Koeficient MB/min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Pomer k originálu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7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2000" dirty="0">
                          <a:effectLst/>
                        </a:rPr>
                        <a:t>wav kópia audio stopy z CD nosiča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: 32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26,95 MB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10,64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: 1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mp3 CD kvalita 128 kbps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: 32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2,45 MB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0,97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: 11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mp3 takmer CD kvalita 80 kbps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: 32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1,54 MB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0,61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: 18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9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mp3 rádio kvalita 64 kbps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 : 32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1,23 MB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0,48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: 22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37384"/>
              </p:ext>
            </p:extLst>
          </p:nvPr>
        </p:nvGraphicFramePr>
        <p:xfrm>
          <a:off x="1519311" y="4543864"/>
          <a:ext cx="7731373" cy="2270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Kvalita digitálneho záznamu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vzorkovacia frekvencia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rozlišenie, kanály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Telefóna kvalita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11 025Hz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 bit - mono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Rozhlasová kvalita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22 050Hz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 bit - mono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CD kvalita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44 100Hz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 bit - stereo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DVD kvalita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192 000Hz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 bit - 5.1 surround sound</a:t>
                      </a:r>
                      <a:endParaRPr lang="sk-SK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1059</Words>
  <Application>Microsoft Office PowerPoint</Application>
  <PresentationFormat>Širokouhlá</PresentationFormat>
  <Paragraphs>126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Arial</vt:lpstr>
      <vt:lpstr>Arial,Italic</vt:lpstr>
      <vt:lpstr>Calibri</vt:lpstr>
      <vt:lpstr>Calibri Light</vt:lpstr>
      <vt:lpstr>Comic Sans MS</vt:lpstr>
      <vt:lpstr>Times New Roman</vt:lpstr>
      <vt:lpstr>Motív Office</vt:lpstr>
      <vt:lpstr> Digitalizácia zvuku</vt:lpstr>
      <vt:lpstr>  ZVUK – spracovanie zvuku</vt:lpstr>
      <vt:lpstr>  Grafické znázornenie zvuku</vt:lpstr>
      <vt:lpstr> Digitalizácia zvuku</vt:lpstr>
      <vt:lpstr>   Prevodník analóg - digitál - analóg</vt:lpstr>
      <vt:lpstr>  Kódovanie - vzorkovanie</vt:lpstr>
      <vt:lpstr>     </vt:lpstr>
      <vt:lpstr> Kvantovanie</vt:lpstr>
      <vt:lpstr>Prezentácia programu PowerPoint</vt:lpstr>
      <vt:lpstr>Prezentácia programu PowerPoint</vt:lpstr>
      <vt:lpstr>Formáty uloženia: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EVSINF1</dc:creator>
  <cp:lastModifiedBy>Anton Pisko</cp:lastModifiedBy>
  <cp:revision>19</cp:revision>
  <dcterms:created xsi:type="dcterms:W3CDTF">2014-10-07T21:14:56Z</dcterms:created>
  <dcterms:modified xsi:type="dcterms:W3CDTF">2019-10-14T07:12:03Z</dcterms:modified>
</cp:coreProperties>
</file>