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8" r:id="rId3"/>
    <p:sldId id="261" r:id="rId4"/>
    <p:sldId id="263" r:id="rId5"/>
    <p:sldId id="262" r:id="rId6"/>
    <p:sldId id="264" r:id="rId7"/>
    <p:sldId id="265" r:id="rId8"/>
    <p:sldId id="266" r:id="rId9"/>
    <p:sldId id="267" r:id="rId10"/>
    <p:sldId id="269" r:id="rId11"/>
    <p:sldId id="270" r:id="rId12"/>
    <p:sldId id="257" r:id="rId13"/>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87" autoAdjust="0"/>
    <p:restoredTop sz="94660"/>
  </p:normalViewPr>
  <p:slideViewPr>
    <p:cSldViewPr snapToGrid="0">
      <p:cViewPr varScale="1">
        <p:scale>
          <a:sx n="71" d="100"/>
          <a:sy n="71" d="100"/>
        </p:scale>
        <p:origin x="74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sk-SK" smtClean="0"/>
              <a:t>Upravte štýly predlohy textu</a:t>
            </a:r>
            <a:endParaRPr lang="sk-SK"/>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smtClean="0"/>
              <a:t>Upravte štýl predlohy podnadpisov</a:t>
            </a:r>
            <a:endParaRPr lang="sk-SK"/>
          </a:p>
        </p:txBody>
      </p:sp>
      <p:sp>
        <p:nvSpPr>
          <p:cNvPr id="4" name="Zástupný symbol dátumu 3"/>
          <p:cNvSpPr>
            <a:spLocks noGrp="1"/>
          </p:cNvSpPr>
          <p:nvPr>
            <p:ph type="dt" sz="half" idx="10"/>
          </p:nvPr>
        </p:nvSpPr>
        <p:spPr/>
        <p:txBody>
          <a:bodyPr/>
          <a:lstStyle/>
          <a:p>
            <a:fld id="{EA093BA5-A846-4199-9A65-15676903A018}" type="datetimeFigureOut">
              <a:rPr lang="sk-SK" smtClean="0"/>
              <a:t>8. 12. 2014</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781313E0-598C-4472-8F64-9BFF1980B1C5}" type="slidenum">
              <a:rPr lang="sk-SK" smtClean="0"/>
              <a:t>‹#›</a:t>
            </a:fld>
            <a:endParaRPr lang="sk-SK" dirty="0"/>
          </a:p>
        </p:txBody>
      </p:sp>
    </p:spTree>
    <p:extLst>
      <p:ext uri="{BB962C8B-B14F-4D97-AF65-F5344CB8AC3E}">
        <p14:creationId xmlns:p14="http://schemas.microsoft.com/office/powerpoint/2010/main" val="210502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zvislého textu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EA093BA5-A846-4199-9A65-15676903A018}" type="datetimeFigureOut">
              <a:rPr lang="sk-SK" smtClean="0"/>
              <a:t>8. 12. 2014</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781313E0-598C-4472-8F64-9BFF1980B1C5}" type="slidenum">
              <a:rPr lang="sk-SK" smtClean="0"/>
              <a:t>‹#›</a:t>
            </a:fld>
            <a:endParaRPr lang="sk-SK" dirty="0"/>
          </a:p>
        </p:txBody>
      </p:sp>
    </p:spTree>
    <p:extLst>
      <p:ext uri="{BB962C8B-B14F-4D97-AF65-F5344CB8AC3E}">
        <p14:creationId xmlns:p14="http://schemas.microsoft.com/office/powerpoint/2010/main" val="1791159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8724900" y="365125"/>
            <a:ext cx="2628900" cy="5811838"/>
          </a:xfrm>
        </p:spPr>
        <p:txBody>
          <a:bodyPr vert="eaVert"/>
          <a:lstStyle/>
          <a:p>
            <a:r>
              <a:rPr lang="sk-SK" smtClean="0"/>
              <a:t>Upravte štýly predlohy textu</a:t>
            </a:r>
            <a:endParaRPr lang="sk-SK"/>
          </a:p>
        </p:txBody>
      </p:sp>
      <p:sp>
        <p:nvSpPr>
          <p:cNvPr id="3" name="Zástupný symbol zvislého textu 2"/>
          <p:cNvSpPr>
            <a:spLocks noGrp="1"/>
          </p:cNvSpPr>
          <p:nvPr>
            <p:ph type="body" orient="vert" idx="1"/>
          </p:nvPr>
        </p:nvSpPr>
        <p:spPr>
          <a:xfrm>
            <a:off x="838200" y="365125"/>
            <a:ext cx="7734300" cy="5811838"/>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EA093BA5-A846-4199-9A65-15676903A018}" type="datetimeFigureOut">
              <a:rPr lang="sk-SK" smtClean="0"/>
              <a:t>8. 12. 2014</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781313E0-598C-4472-8F64-9BFF1980B1C5}" type="slidenum">
              <a:rPr lang="sk-SK" smtClean="0"/>
              <a:t>‹#›</a:t>
            </a:fld>
            <a:endParaRPr lang="sk-SK" dirty="0"/>
          </a:p>
        </p:txBody>
      </p:sp>
    </p:spTree>
    <p:extLst>
      <p:ext uri="{BB962C8B-B14F-4D97-AF65-F5344CB8AC3E}">
        <p14:creationId xmlns:p14="http://schemas.microsoft.com/office/powerpoint/2010/main" val="3875119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Úvodná snímka">
    <p:bg>
      <p:bgRef idx="1002">
        <a:schemeClr val="bg2"/>
      </p:bgRef>
    </p:bg>
    <p:spTree>
      <p:nvGrpSpPr>
        <p:cNvPr id="1" name=""/>
        <p:cNvGrpSpPr/>
        <p:nvPr/>
      </p:nvGrpSpPr>
      <p:grpSpPr>
        <a:xfrm>
          <a:off x="0" y="0"/>
          <a:ext cx="0" cy="0"/>
          <a:chOff x="0" y="0"/>
          <a:chExt cx="0" cy="0"/>
        </a:xfrm>
      </p:grpSpPr>
      <p:sp>
        <p:nvSpPr>
          <p:cNvPr id="9" name="Obdĺžnik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dirty="0">
              <a:solidFill>
                <a:srgbClr val="000000"/>
              </a:solidFill>
            </a:endParaRPr>
          </a:p>
        </p:txBody>
      </p:sp>
      <p:sp>
        <p:nvSpPr>
          <p:cNvPr id="2" name="Nadpis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sk-SK" smtClean="0"/>
              <a:t>Kliknite sem a upravte štýl predlohy nadpisov.</a:t>
            </a:r>
            <a:endParaRPr kumimoji="0" lang="en-US"/>
          </a:p>
        </p:txBody>
      </p:sp>
      <p:sp>
        <p:nvSpPr>
          <p:cNvPr id="3" name="Podnadpis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sk-SK" smtClean="0"/>
              <a:t>Kliknite sem a upravte štýl predlohy podnadpisov.</a:t>
            </a:r>
            <a:endParaRPr kumimoji="0" lang="en-US"/>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srgbClr val="000000">
                    <a:tint val="95000"/>
                  </a:srgbClr>
                </a:solidFill>
              </a:rPr>
              <a:pPr/>
              <a:t>8. 12. 2014</a:t>
            </a:fld>
            <a:endParaRPr lang="sk-SK" dirty="0">
              <a:solidFill>
                <a:srgbClr val="000000">
                  <a:tint val="95000"/>
                </a:srgbClr>
              </a:solidFill>
            </a:endParaRPr>
          </a:p>
        </p:txBody>
      </p:sp>
      <p:sp>
        <p:nvSpPr>
          <p:cNvPr id="5" name="Zástupný symbol päty 4"/>
          <p:cNvSpPr>
            <a:spLocks noGrp="1"/>
          </p:cNvSpPr>
          <p:nvPr>
            <p:ph type="ftr" sz="quarter" idx="11"/>
          </p:nvPr>
        </p:nvSpPr>
        <p:spPr/>
        <p:txBody>
          <a:bodyPr/>
          <a:lstStyle/>
          <a:p>
            <a:endParaRPr lang="sk-SK" dirty="0">
              <a:solidFill>
                <a:srgbClr val="000000">
                  <a:tint val="95000"/>
                </a:srgb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srgbClr val="000000">
                    <a:tint val="95000"/>
                  </a:srgbClr>
                </a:solidFill>
              </a:rPr>
              <a:pPr/>
              <a:t>‹#›</a:t>
            </a:fld>
            <a:endParaRPr lang="sk-SK" dirty="0">
              <a:solidFill>
                <a:srgbClr val="000000">
                  <a:tint val="95000"/>
                </a:srgbClr>
              </a:solidFill>
            </a:endParaRPr>
          </a:p>
        </p:txBody>
      </p:sp>
      <p:sp>
        <p:nvSpPr>
          <p:cNvPr id="10" name="Obdĺžnik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dirty="0">
              <a:solidFill>
                <a:srgbClr val="000000"/>
              </a:solidFill>
            </a:endParaRPr>
          </a:p>
        </p:txBody>
      </p:sp>
    </p:spTree>
    <p:extLst>
      <p:ext uri="{BB962C8B-B14F-4D97-AF65-F5344CB8AC3E}">
        <p14:creationId xmlns:p14="http://schemas.microsoft.com/office/powerpoint/2010/main" val="286187861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a:xfrm>
            <a:off x="609600" y="155448"/>
            <a:ext cx="10972800" cy="1252728"/>
          </a:xfrm>
        </p:spPr>
        <p:txBody>
          <a:bodyPr/>
          <a:lstStyle>
            <a:extLst/>
          </a:lstStyle>
          <a:p>
            <a:r>
              <a:rPr kumimoji="0" lang="sk-SK" smtClean="0"/>
              <a:t>Kliknite sem a upravte štýl predlohy nadpisov.</a:t>
            </a:r>
            <a:endParaRPr kumimoji="0" lang="en-US"/>
          </a:p>
        </p:txBody>
      </p:sp>
      <p:sp>
        <p:nvSpPr>
          <p:cNvPr id="3" name="Zástupný symbol obsahu 2"/>
          <p:cNvSpPr>
            <a:spLocks noGrp="1"/>
          </p:cNvSpPr>
          <p:nvPr>
            <p:ph idx="1"/>
          </p:nvPr>
        </p:nvSpPr>
        <p:spPr/>
        <p:txBody>
          <a:bodyPr/>
          <a:lstStyle>
            <a:extLs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95000"/>
                  </a:prstClr>
                </a:solidFill>
              </a:rPr>
              <a:pPr/>
              <a:t>8. 12. 2014</a:t>
            </a:fld>
            <a:endParaRPr lang="sk-SK" dirty="0">
              <a:solidFill>
                <a:prstClr val="black">
                  <a:tint val="9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9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95000"/>
                  </a:prstClr>
                </a:solidFill>
              </a:rPr>
              <a:pPr/>
              <a:t>‹#›</a:t>
            </a:fld>
            <a:endParaRPr lang="sk-SK" dirty="0">
              <a:solidFill>
                <a:prstClr val="black">
                  <a:tint val="95000"/>
                </a:prstClr>
              </a:solidFill>
            </a:endParaRPr>
          </a:p>
        </p:txBody>
      </p:sp>
    </p:spTree>
    <p:extLst>
      <p:ext uri="{BB962C8B-B14F-4D97-AF65-F5344CB8AC3E}">
        <p14:creationId xmlns:p14="http://schemas.microsoft.com/office/powerpoint/2010/main" val="3223752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bg>
      <p:bgRef idx="1002">
        <a:schemeClr val="bg2"/>
      </p:bgRef>
    </p:bg>
    <p:spTree>
      <p:nvGrpSpPr>
        <p:cNvPr id="1" name=""/>
        <p:cNvGrpSpPr/>
        <p:nvPr/>
      </p:nvGrpSpPr>
      <p:grpSpPr>
        <a:xfrm>
          <a:off x="0" y="0"/>
          <a:ext cx="0" cy="0"/>
          <a:chOff x="0" y="0"/>
          <a:chExt cx="0" cy="0"/>
        </a:xfrm>
      </p:grpSpPr>
      <p:sp>
        <p:nvSpPr>
          <p:cNvPr id="9" name="Obdĺžnik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dirty="0">
              <a:solidFill>
                <a:srgbClr val="000000"/>
              </a:solidFill>
            </a:endParaRPr>
          </a:p>
        </p:txBody>
      </p:sp>
      <p:sp>
        <p:nvSpPr>
          <p:cNvPr id="12" name="Obdĺžnik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dirty="0">
              <a:solidFill>
                <a:srgbClr val="000000"/>
              </a:solidFill>
            </a:endParaRPr>
          </a:p>
        </p:txBody>
      </p:sp>
      <p:sp>
        <p:nvSpPr>
          <p:cNvPr id="2" name="Nadpis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sk-SK" smtClean="0"/>
              <a:t>Kliknite sem a upravte štýly predlohy textu.</a:t>
            </a:r>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srgbClr val="000000">
                    <a:tint val="95000"/>
                  </a:srgbClr>
                </a:solidFill>
              </a:rPr>
              <a:pPr/>
              <a:t>8. 12. 2014</a:t>
            </a:fld>
            <a:endParaRPr lang="sk-SK" dirty="0">
              <a:solidFill>
                <a:srgbClr val="000000">
                  <a:tint val="95000"/>
                </a:srgbClr>
              </a:solidFill>
            </a:endParaRPr>
          </a:p>
        </p:txBody>
      </p:sp>
      <p:sp>
        <p:nvSpPr>
          <p:cNvPr id="5" name="Zástupný symbol päty 4"/>
          <p:cNvSpPr>
            <a:spLocks noGrp="1"/>
          </p:cNvSpPr>
          <p:nvPr>
            <p:ph type="ftr" sz="quarter" idx="11"/>
          </p:nvPr>
        </p:nvSpPr>
        <p:spPr/>
        <p:txBody>
          <a:bodyPr/>
          <a:lstStyle/>
          <a:p>
            <a:endParaRPr lang="sk-SK" dirty="0">
              <a:solidFill>
                <a:srgbClr val="000000">
                  <a:tint val="95000"/>
                </a:srgb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srgbClr val="000000">
                    <a:tint val="95000"/>
                  </a:srgbClr>
                </a:solidFill>
              </a:rPr>
              <a:pPr/>
              <a:t>‹#›</a:t>
            </a:fld>
            <a:endParaRPr lang="sk-SK" dirty="0">
              <a:solidFill>
                <a:srgbClr val="000000">
                  <a:tint val="95000"/>
                </a:srgbClr>
              </a:solidFill>
            </a:endParaRPr>
          </a:p>
        </p:txBody>
      </p:sp>
    </p:spTree>
    <p:extLst>
      <p:ext uri="{BB962C8B-B14F-4D97-AF65-F5344CB8AC3E}">
        <p14:creationId xmlns:p14="http://schemas.microsoft.com/office/powerpoint/2010/main" val="351423980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extLst/>
          </a:lstStyle>
          <a:p>
            <a:r>
              <a:rPr kumimoji="0" lang="sk-SK" smtClean="0"/>
              <a:t>Kliknite sem a upravte štýl predlohy nadpisov.</a:t>
            </a:r>
            <a:endParaRPr kumimoji="0" lang="en-US"/>
          </a:p>
        </p:txBody>
      </p:sp>
      <p:sp>
        <p:nvSpPr>
          <p:cNvPr id="3" name="Zástupný symbol obsahu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95000"/>
                  </a:prstClr>
                </a:solidFill>
              </a:rPr>
              <a:pPr/>
              <a:t>8. 12. 2014</a:t>
            </a:fld>
            <a:endParaRPr lang="sk-SK" dirty="0">
              <a:solidFill>
                <a:prstClr val="black">
                  <a:tint val="9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9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95000"/>
                  </a:prstClr>
                </a:solidFill>
              </a:rPr>
              <a:pPr/>
              <a:t>‹#›</a:t>
            </a:fld>
            <a:endParaRPr lang="sk-SK" dirty="0">
              <a:solidFill>
                <a:prstClr val="black">
                  <a:tint val="95000"/>
                </a:prstClr>
              </a:solidFill>
            </a:endParaRPr>
          </a:p>
        </p:txBody>
      </p:sp>
    </p:spTree>
    <p:extLst>
      <p:ext uri="{BB962C8B-B14F-4D97-AF65-F5344CB8AC3E}">
        <p14:creationId xmlns:p14="http://schemas.microsoft.com/office/powerpoint/2010/main" val="1561959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extLst/>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sk-SK" smtClean="0"/>
              <a:t>Kliknite sem a upravte štýly predlohy textu.</a:t>
            </a:r>
          </a:p>
        </p:txBody>
      </p:sp>
      <p:sp>
        <p:nvSpPr>
          <p:cNvPr id="4" name="Zástupný symbol obsahu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textu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sk-SK" smtClean="0"/>
              <a:t>Kliknite sem a upravte štýly predlohy textu.</a:t>
            </a:r>
          </a:p>
        </p:txBody>
      </p:sp>
      <p:sp>
        <p:nvSpPr>
          <p:cNvPr id="6" name="Zástupný symbol obsahu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0"/>
          </p:nvPr>
        </p:nvSpPr>
        <p:spPr/>
        <p:txBody>
          <a:bodyPr/>
          <a:lstStyle/>
          <a:p>
            <a:fld id="{6A812B65-9A1B-42FF-8DDA-365A2B0950AF}" type="datetimeFigureOut">
              <a:rPr lang="sk-SK" smtClean="0">
                <a:solidFill>
                  <a:prstClr val="black">
                    <a:tint val="95000"/>
                  </a:prstClr>
                </a:solidFill>
              </a:rPr>
              <a:pPr/>
              <a:t>8. 12. 2014</a:t>
            </a:fld>
            <a:endParaRPr lang="sk-SK" dirty="0">
              <a:solidFill>
                <a:prstClr val="black">
                  <a:tint val="95000"/>
                </a:prstClr>
              </a:solidFill>
            </a:endParaRPr>
          </a:p>
        </p:txBody>
      </p:sp>
      <p:sp>
        <p:nvSpPr>
          <p:cNvPr id="8" name="Zástupný symbol päty 7"/>
          <p:cNvSpPr>
            <a:spLocks noGrp="1"/>
          </p:cNvSpPr>
          <p:nvPr>
            <p:ph type="ftr" sz="quarter" idx="11"/>
          </p:nvPr>
        </p:nvSpPr>
        <p:spPr/>
        <p:txBody>
          <a:bodyPr/>
          <a:lstStyle/>
          <a:p>
            <a:endParaRPr lang="sk-SK" dirty="0">
              <a:solidFill>
                <a:prstClr val="black">
                  <a:tint val="95000"/>
                </a:prstClr>
              </a:solidFill>
            </a:endParaRPr>
          </a:p>
        </p:txBody>
      </p:sp>
      <p:sp>
        <p:nvSpPr>
          <p:cNvPr id="9" name="Zástupný symbol čísla snímky 8"/>
          <p:cNvSpPr>
            <a:spLocks noGrp="1"/>
          </p:cNvSpPr>
          <p:nvPr>
            <p:ph type="sldNum" sz="quarter" idx="12"/>
          </p:nvPr>
        </p:nvSpPr>
        <p:spPr/>
        <p:txBody>
          <a:bodyPr/>
          <a:lstStyle/>
          <a:p>
            <a:fld id="{D6463108-0728-4F2C-A3A7-356034624A9C}" type="slidenum">
              <a:rPr lang="sk-SK" smtClean="0">
                <a:solidFill>
                  <a:prstClr val="black">
                    <a:tint val="95000"/>
                  </a:prstClr>
                </a:solidFill>
              </a:rPr>
              <a:pPr/>
              <a:t>‹#›</a:t>
            </a:fld>
            <a:endParaRPr lang="sk-SK" dirty="0">
              <a:solidFill>
                <a:prstClr val="black">
                  <a:tint val="95000"/>
                </a:prstClr>
              </a:solidFill>
            </a:endParaRPr>
          </a:p>
        </p:txBody>
      </p:sp>
    </p:spTree>
    <p:extLst>
      <p:ext uri="{BB962C8B-B14F-4D97-AF65-F5344CB8AC3E}">
        <p14:creationId xmlns:p14="http://schemas.microsoft.com/office/powerpoint/2010/main" val="1488233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extLst/>
          </a:lstStyle>
          <a:p>
            <a:r>
              <a:rPr kumimoji="0" lang="sk-SK" smtClean="0"/>
              <a:t>Kliknite sem a upravte štýl predlohy nadpisov.</a:t>
            </a:r>
            <a:endParaRPr kumimoji="0" lang="en-US"/>
          </a:p>
        </p:txBody>
      </p:sp>
      <p:sp>
        <p:nvSpPr>
          <p:cNvPr id="3" name="Zástupný symbol dátumu 2"/>
          <p:cNvSpPr>
            <a:spLocks noGrp="1"/>
          </p:cNvSpPr>
          <p:nvPr>
            <p:ph type="dt" sz="half" idx="10"/>
          </p:nvPr>
        </p:nvSpPr>
        <p:spPr/>
        <p:txBody>
          <a:bodyPr/>
          <a:lstStyle/>
          <a:p>
            <a:fld id="{6A812B65-9A1B-42FF-8DDA-365A2B0950AF}" type="datetimeFigureOut">
              <a:rPr lang="sk-SK" smtClean="0">
                <a:solidFill>
                  <a:prstClr val="black">
                    <a:tint val="95000"/>
                  </a:prstClr>
                </a:solidFill>
              </a:rPr>
              <a:pPr/>
              <a:t>8. 12. 2014</a:t>
            </a:fld>
            <a:endParaRPr lang="sk-SK" dirty="0">
              <a:solidFill>
                <a:prstClr val="black">
                  <a:tint val="95000"/>
                </a:prstClr>
              </a:solidFill>
            </a:endParaRPr>
          </a:p>
        </p:txBody>
      </p:sp>
      <p:sp>
        <p:nvSpPr>
          <p:cNvPr id="4" name="Zástupný symbol päty 3"/>
          <p:cNvSpPr>
            <a:spLocks noGrp="1"/>
          </p:cNvSpPr>
          <p:nvPr>
            <p:ph type="ftr" sz="quarter" idx="11"/>
          </p:nvPr>
        </p:nvSpPr>
        <p:spPr/>
        <p:txBody>
          <a:bodyPr/>
          <a:lstStyle/>
          <a:p>
            <a:endParaRPr lang="sk-SK" dirty="0">
              <a:solidFill>
                <a:prstClr val="black">
                  <a:tint val="95000"/>
                </a:prstClr>
              </a:solidFill>
            </a:endParaRPr>
          </a:p>
        </p:txBody>
      </p:sp>
      <p:sp>
        <p:nvSpPr>
          <p:cNvPr id="5" name="Zástupný symbol čísla snímky 4"/>
          <p:cNvSpPr>
            <a:spLocks noGrp="1"/>
          </p:cNvSpPr>
          <p:nvPr>
            <p:ph type="sldNum" sz="quarter" idx="12"/>
          </p:nvPr>
        </p:nvSpPr>
        <p:spPr/>
        <p:txBody>
          <a:bodyPr/>
          <a:lstStyle/>
          <a:p>
            <a:fld id="{D6463108-0728-4F2C-A3A7-356034624A9C}" type="slidenum">
              <a:rPr lang="sk-SK" smtClean="0">
                <a:solidFill>
                  <a:prstClr val="black">
                    <a:tint val="95000"/>
                  </a:prstClr>
                </a:solidFill>
              </a:rPr>
              <a:pPr/>
              <a:t>‹#›</a:t>
            </a:fld>
            <a:endParaRPr lang="sk-SK" dirty="0">
              <a:solidFill>
                <a:prstClr val="black">
                  <a:tint val="95000"/>
                </a:prstClr>
              </a:solidFill>
            </a:endParaRPr>
          </a:p>
        </p:txBody>
      </p:sp>
    </p:spTree>
    <p:extLst>
      <p:ext uri="{BB962C8B-B14F-4D97-AF65-F5344CB8AC3E}">
        <p14:creationId xmlns:p14="http://schemas.microsoft.com/office/powerpoint/2010/main" val="31402746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6A812B65-9A1B-42FF-8DDA-365A2B0950AF}" type="datetimeFigureOut">
              <a:rPr lang="sk-SK" smtClean="0">
                <a:solidFill>
                  <a:prstClr val="black">
                    <a:tint val="95000"/>
                  </a:prstClr>
                </a:solidFill>
              </a:rPr>
              <a:pPr/>
              <a:t>8. 12. 2014</a:t>
            </a:fld>
            <a:endParaRPr lang="sk-SK" dirty="0">
              <a:solidFill>
                <a:prstClr val="black">
                  <a:tint val="95000"/>
                </a:prstClr>
              </a:solidFill>
            </a:endParaRPr>
          </a:p>
        </p:txBody>
      </p:sp>
      <p:sp>
        <p:nvSpPr>
          <p:cNvPr id="3" name="Zástupný symbol päty 2"/>
          <p:cNvSpPr>
            <a:spLocks noGrp="1"/>
          </p:cNvSpPr>
          <p:nvPr>
            <p:ph type="ftr" sz="quarter" idx="11"/>
          </p:nvPr>
        </p:nvSpPr>
        <p:spPr/>
        <p:txBody>
          <a:bodyPr/>
          <a:lstStyle/>
          <a:p>
            <a:endParaRPr lang="sk-SK" dirty="0">
              <a:solidFill>
                <a:prstClr val="black">
                  <a:tint val="95000"/>
                </a:prstClr>
              </a:solidFill>
            </a:endParaRPr>
          </a:p>
        </p:txBody>
      </p:sp>
      <p:sp>
        <p:nvSpPr>
          <p:cNvPr id="4" name="Zástupný symbol čísla snímky 3"/>
          <p:cNvSpPr>
            <a:spLocks noGrp="1"/>
          </p:cNvSpPr>
          <p:nvPr>
            <p:ph type="sldNum" sz="quarter" idx="12"/>
          </p:nvPr>
        </p:nvSpPr>
        <p:spPr/>
        <p:txBody>
          <a:bodyPr/>
          <a:lstStyle/>
          <a:p>
            <a:fld id="{D6463108-0728-4F2C-A3A7-356034624A9C}" type="slidenum">
              <a:rPr lang="sk-SK" smtClean="0">
                <a:solidFill>
                  <a:prstClr val="black">
                    <a:tint val="95000"/>
                  </a:prstClr>
                </a:solidFill>
              </a:rPr>
              <a:pPr/>
              <a:t>‹#›</a:t>
            </a:fld>
            <a:endParaRPr lang="sk-SK" dirty="0">
              <a:solidFill>
                <a:prstClr val="black">
                  <a:tint val="95000"/>
                </a:prstClr>
              </a:solidFill>
            </a:endParaRPr>
          </a:p>
        </p:txBody>
      </p:sp>
    </p:spTree>
    <p:extLst>
      <p:ext uri="{BB962C8B-B14F-4D97-AF65-F5344CB8AC3E}">
        <p14:creationId xmlns:p14="http://schemas.microsoft.com/office/powerpoint/2010/main" val="2625116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sk-SK" smtClean="0"/>
              <a:t>Kliknite sem a upravte štýl predlohy nadpisov.</a:t>
            </a:r>
            <a:endParaRPr kumimoji="0" lang="en-US"/>
          </a:p>
        </p:txBody>
      </p:sp>
      <p:sp>
        <p:nvSpPr>
          <p:cNvPr id="3" name="Zástupný symbol obsahu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textu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95000"/>
                  </a:prstClr>
                </a:solidFill>
              </a:rPr>
              <a:pPr/>
              <a:t>8. 12. 2014</a:t>
            </a:fld>
            <a:endParaRPr lang="sk-SK" dirty="0">
              <a:solidFill>
                <a:prstClr val="black">
                  <a:tint val="9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9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95000"/>
                  </a:prstClr>
                </a:solidFill>
              </a:rPr>
              <a:pPr/>
              <a:t>‹#›</a:t>
            </a:fld>
            <a:endParaRPr lang="sk-SK" dirty="0">
              <a:solidFill>
                <a:prstClr val="black">
                  <a:tint val="95000"/>
                </a:prstClr>
              </a:solidFill>
            </a:endParaRPr>
          </a:p>
        </p:txBody>
      </p:sp>
      <p:sp>
        <p:nvSpPr>
          <p:cNvPr id="12" name="Obdĺžnik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dirty="0">
              <a:solidFill>
                <a:srgbClr val="000000"/>
              </a:solidFill>
            </a:endParaRPr>
          </a:p>
        </p:txBody>
      </p:sp>
      <p:sp>
        <p:nvSpPr>
          <p:cNvPr id="9" name="Obdĺžnik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dirty="0">
              <a:solidFill>
                <a:srgbClr val="000000"/>
              </a:solidFill>
            </a:endParaRPr>
          </a:p>
        </p:txBody>
      </p:sp>
    </p:spTree>
    <p:extLst>
      <p:ext uri="{BB962C8B-B14F-4D97-AF65-F5344CB8AC3E}">
        <p14:creationId xmlns:p14="http://schemas.microsoft.com/office/powerpoint/2010/main" val="4026096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EA093BA5-A846-4199-9A65-15676903A018}" type="datetimeFigureOut">
              <a:rPr lang="sk-SK" smtClean="0"/>
              <a:t>8. 12. 2014</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781313E0-598C-4472-8F64-9BFF1980B1C5}" type="slidenum">
              <a:rPr lang="sk-SK" smtClean="0"/>
              <a:t>‹#›</a:t>
            </a:fld>
            <a:endParaRPr lang="sk-SK" dirty="0"/>
          </a:p>
        </p:txBody>
      </p:sp>
    </p:spTree>
    <p:extLst>
      <p:ext uri="{BB962C8B-B14F-4D97-AF65-F5344CB8AC3E}">
        <p14:creationId xmlns:p14="http://schemas.microsoft.com/office/powerpoint/2010/main" val="23481061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ázok s popisom">
    <p:bg>
      <p:bgRef idx="1001">
        <a:schemeClr val="bg2"/>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sk-SK" smtClean="0"/>
              <a:t>Kliknite sem a upravte štýl predlohy nadpisov.</a:t>
            </a:r>
            <a:endParaRPr kumimoji="0" lang="en-US"/>
          </a:p>
        </p:txBody>
      </p:sp>
      <p:sp>
        <p:nvSpPr>
          <p:cNvPr id="3" name="Zástupný symbol obrázka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sk-SK" dirty="0" smtClean="0"/>
              <a:t>Ak chcete pridať obrázok, kliknite na ikonu</a:t>
            </a:r>
            <a:endParaRPr kumimoji="0" lang="en-US" dirty="0"/>
          </a:p>
        </p:txBody>
      </p:sp>
      <p:sp>
        <p:nvSpPr>
          <p:cNvPr id="4" name="Zástupný symbol textu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sk-SK" smtClean="0"/>
              <a:t>Kliknite sem a upravte štýly predlohy textu.</a:t>
            </a:r>
          </a:p>
        </p:txBody>
      </p:sp>
      <p:sp>
        <p:nvSpPr>
          <p:cNvPr id="5" name="Zástupný symbol dátumu 4"/>
          <p:cNvSpPr>
            <a:spLocks noGrp="1"/>
          </p:cNvSpPr>
          <p:nvPr>
            <p:ph type="dt" sz="half" idx="10"/>
          </p:nvPr>
        </p:nvSpPr>
        <p:spPr>
          <a:xfrm>
            <a:off x="219456" y="1170432"/>
            <a:ext cx="3364992" cy="201168"/>
          </a:xfrm>
        </p:spPr>
        <p:txBody>
          <a:bodyPr/>
          <a:lstStyle/>
          <a:p>
            <a:fld id="{6A812B65-9A1B-42FF-8DDA-365A2B0950AF}" type="datetimeFigureOut">
              <a:rPr lang="sk-SK" smtClean="0">
                <a:solidFill>
                  <a:prstClr val="black">
                    <a:tint val="95000"/>
                  </a:prstClr>
                </a:solidFill>
              </a:rPr>
              <a:pPr/>
              <a:t>8. 12. 2014</a:t>
            </a:fld>
            <a:endParaRPr lang="sk-SK" dirty="0">
              <a:solidFill>
                <a:prstClr val="black">
                  <a:tint val="95000"/>
                </a:prstClr>
              </a:solidFill>
            </a:endParaRPr>
          </a:p>
        </p:txBody>
      </p:sp>
      <p:sp>
        <p:nvSpPr>
          <p:cNvPr id="11" name="Obdĺžnik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dirty="0">
              <a:solidFill>
                <a:srgbClr val="000000"/>
              </a:solidFill>
            </a:endParaRPr>
          </a:p>
        </p:txBody>
      </p:sp>
      <p:sp>
        <p:nvSpPr>
          <p:cNvPr id="9" name="Obdĺžnik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dirty="0">
              <a:solidFill>
                <a:srgbClr val="000000"/>
              </a:solidFill>
            </a:endParaRPr>
          </a:p>
        </p:txBody>
      </p:sp>
      <p:sp>
        <p:nvSpPr>
          <p:cNvPr id="6" name="Zástupný symbol päty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sk-SK" dirty="0">
              <a:solidFill>
                <a:srgbClr val="000000">
                  <a:shade val="50000"/>
                </a:srgbClr>
              </a:solidFill>
            </a:endParaRPr>
          </a:p>
        </p:txBody>
      </p:sp>
      <p:sp>
        <p:nvSpPr>
          <p:cNvPr id="7" name="Zástupný symbol čísla snímky 6"/>
          <p:cNvSpPr>
            <a:spLocks noGrp="1"/>
          </p:cNvSpPr>
          <p:nvPr>
            <p:ph type="sldNum" sz="quarter" idx="12"/>
          </p:nvPr>
        </p:nvSpPr>
        <p:spPr>
          <a:xfrm>
            <a:off x="11119104" y="1170432"/>
            <a:ext cx="978485" cy="201168"/>
          </a:xfrm>
        </p:spPr>
        <p:txBody>
          <a:bodyPr/>
          <a:lstStyle/>
          <a:p>
            <a:fld id="{D6463108-0728-4F2C-A3A7-356034624A9C}" type="slidenum">
              <a:rPr lang="sk-SK" smtClean="0">
                <a:solidFill>
                  <a:prstClr val="black">
                    <a:tint val="95000"/>
                  </a:prstClr>
                </a:solidFill>
              </a:rPr>
              <a:pPr/>
              <a:t>‹#›</a:t>
            </a:fld>
            <a:endParaRPr lang="sk-SK" dirty="0">
              <a:solidFill>
                <a:prstClr val="black">
                  <a:tint val="95000"/>
                </a:prstClr>
              </a:solidFill>
            </a:endParaRPr>
          </a:p>
        </p:txBody>
      </p:sp>
    </p:spTree>
    <p:extLst>
      <p:ext uri="{BB962C8B-B14F-4D97-AF65-F5344CB8AC3E}">
        <p14:creationId xmlns:p14="http://schemas.microsoft.com/office/powerpoint/2010/main" val="127142408"/>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extLst/>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p:txBody>
          <a:bodyPr vert="eaVert"/>
          <a:lstStyle>
            <a:extLs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95000"/>
                  </a:prstClr>
                </a:solidFill>
              </a:rPr>
              <a:pPr/>
              <a:t>8. 12. 2014</a:t>
            </a:fld>
            <a:endParaRPr lang="sk-SK" dirty="0">
              <a:solidFill>
                <a:prstClr val="black">
                  <a:tint val="9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9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95000"/>
                  </a:prstClr>
                </a:solidFill>
              </a:rPr>
              <a:pPr/>
              <a:t>‹#›</a:t>
            </a:fld>
            <a:endParaRPr lang="sk-SK" dirty="0">
              <a:solidFill>
                <a:prstClr val="black">
                  <a:tint val="95000"/>
                </a:prstClr>
              </a:solidFill>
            </a:endParaRPr>
          </a:p>
        </p:txBody>
      </p:sp>
    </p:spTree>
    <p:extLst>
      <p:ext uri="{BB962C8B-B14F-4D97-AF65-F5344CB8AC3E}">
        <p14:creationId xmlns:p14="http://schemas.microsoft.com/office/powerpoint/2010/main" val="276111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Zvislý nadpis a text">
    <p:spTree>
      <p:nvGrpSpPr>
        <p:cNvPr id="1" name=""/>
        <p:cNvGrpSpPr/>
        <p:nvPr/>
      </p:nvGrpSpPr>
      <p:grpSpPr>
        <a:xfrm>
          <a:off x="0" y="0"/>
          <a:ext cx="0" cy="0"/>
          <a:chOff x="0" y="0"/>
          <a:chExt cx="0" cy="0"/>
        </a:xfrm>
      </p:grpSpPr>
      <p:sp>
        <p:nvSpPr>
          <p:cNvPr id="9" name="Obdĺžnik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dirty="0">
              <a:solidFill>
                <a:srgbClr val="000000"/>
              </a:solidFill>
            </a:endParaRPr>
          </a:p>
        </p:txBody>
      </p:sp>
      <p:sp>
        <p:nvSpPr>
          <p:cNvPr id="8" name="Obdĺžnik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dirty="0">
              <a:solidFill>
                <a:srgbClr val="000000"/>
              </a:solidFill>
            </a:endParaRPr>
          </a:p>
        </p:txBody>
      </p:sp>
      <p:sp>
        <p:nvSpPr>
          <p:cNvPr id="2" name="Zvislý nadpis 1"/>
          <p:cNvSpPr>
            <a:spLocks noGrp="1"/>
          </p:cNvSpPr>
          <p:nvPr>
            <p:ph type="title" orient="vert"/>
          </p:nvPr>
        </p:nvSpPr>
        <p:spPr>
          <a:xfrm>
            <a:off x="9042400" y="274641"/>
            <a:ext cx="2540000" cy="5851525"/>
          </a:xfrm>
        </p:spPr>
        <p:txBody>
          <a:bodyPr vert="eaVert"/>
          <a:lstStyle>
            <a:extLst/>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a:xfrm>
            <a:off x="609600" y="304801"/>
            <a:ext cx="8026400" cy="5851525"/>
          </a:xfrm>
        </p:spPr>
        <p:txBody>
          <a:bodyPr vert="eaVert"/>
          <a:lstStyle>
            <a:extLs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95000"/>
                  </a:prstClr>
                </a:solidFill>
              </a:rPr>
              <a:pPr/>
              <a:t>8. 12. 2014</a:t>
            </a:fld>
            <a:endParaRPr lang="sk-SK" dirty="0">
              <a:solidFill>
                <a:prstClr val="black">
                  <a:tint val="95000"/>
                </a:prstClr>
              </a:solidFill>
            </a:endParaRPr>
          </a:p>
        </p:txBody>
      </p:sp>
      <p:sp>
        <p:nvSpPr>
          <p:cNvPr id="5" name="Zástupný symbol päty 4"/>
          <p:cNvSpPr>
            <a:spLocks noGrp="1"/>
          </p:cNvSpPr>
          <p:nvPr>
            <p:ph type="ftr" sz="quarter" idx="11"/>
          </p:nvPr>
        </p:nvSpPr>
        <p:spPr>
          <a:xfrm>
            <a:off x="3520796" y="6377460"/>
            <a:ext cx="5115205" cy="365125"/>
          </a:xfrm>
        </p:spPr>
        <p:txBody>
          <a:bodyPr/>
          <a:lstStyle/>
          <a:p>
            <a:endParaRPr lang="sk-SK" dirty="0">
              <a:solidFill>
                <a:prstClr val="black">
                  <a:tint val="9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95000"/>
                  </a:prstClr>
                </a:solidFill>
              </a:rPr>
              <a:pPr/>
              <a:t>‹#›</a:t>
            </a:fld>
            <a:endParaRPr lang="sk-SK" dirty="0">
              <a:solidFill>
                <a:prstClr val="black">
                  <a:tint val="95000"/>
                </a:prstClr>
              </a:solidFill>
            </a:endParaRPr>
          </a:p>
        </p:txBody>
      </p:sp>
    </p:spTree>
    <p:extLst>
      <p:ext uri="{BB962C8B-B14F-4D97-AF65-F5344CB8AC3E}">
        <p14:creationId xmlns:p14="http://schemas.microsoft.com/office/powerpoint/2010/main" val="64130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sk-SK" smtClean="0"/>
              <a:t>Upravte štýly predlohy textu</a:t>
            </a:r>
            <a:endParaRPr lang="sk-SK"/>
          </a:p>
        </p:txBody>
      </p:sp>
      <p:sp>
        <p:nvSpPr>
          <p:cNvPr id="3" name="Zástupný symbol tex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smtClean="0"/>
              <a:t>Upravte štýl predlohy textu.</a:t>
            </a:r>
          </a:p>
        </p:txBody>
      </p:sp>
      <p:sp>
        <p:nvSpPr>
          <p:cNvPr id="4" name="Zástupný symbol dátumu 3"/>
          <p:cNvSpPr>
            <a:spLocks noGrp="1"/>
          </p:cNvSpPr>
          <p:nvPr>
            <p:ph type="dt" sz="half" idx="10"/>
          </p:nvPr>
        </p:nvSpPr>
        <p:spPr/>
        <p:txBody>
          <a:bodyPr/>
          <a:lstStyle/>
          <a:p>
            <a:fld id="{EA093BA5-A846-4199-9A65-15676903A018}" type="datetimeFigureOut">
              <a:rPr lang="sk-SK" smtClean="0"/>
              <a:t>8. 12. 2014</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781313E0-598C-4472-8F64-9BFF1980B1C5}" type="slidenum">
              <a:rPr lang="sk-SK" smtClean="0"/>
              <a:t>‹#›</a:t>
            </a:fld>
            <a:endParaRPr lang="sk-SK" dirty="0"/>
          </a:p>
        </p:txBody>
      </p:sp>
    </p:spTree>
    <p:extLst>
      <p:ext uri="{BB962C8B-B14F-4D97-AF65-F5344CB8AC3E}">
        <p14:creationId xmlns:p14="http://schemas.microsoft.com/office/powerpoint/2010/main" val="312327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sz="half" idx="1"/>
          </p:nvPr>
        </p:nvSpPr>
        <p:spPr>
          <a:xfrm>
            <a:off x="838200" y="1825625"/>
            <a:ext cx="5181600" cy="435133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6172200" y="1825625"/>
            <a:ext cx="5181600" cy="435133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EA093BA5-A846-4199-9A65-15676903A018}" type="datetimeFigureOut">
              <a:rPr lang="sk-SK" smtClean="0"/>
              <a:t>8. 12. 2014</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781313E0-598C-4472-8F64-9BFF1980B1C5}" type="slidenum">
              <a:rPr lang="sk-SK" smtClean="0"/>
              <a:t>‹#›</a:t>
            </a:fld>
            <a:endParaRPr lang="sk-SK" dirty="0"/>
          </a:p>
        </p:txBody>
      </p:sp>
    </p:spTree>
    <p:extLst>
      <p:ext uri="{BB962C8B-B14F-4D97-AF65-F5344CB8AC3E}">
        <p14:creationId xmlns:p14="http://schemas.microsoft.com/office/powerpoint/2010/main" val="139151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sk-SK" smtClean="0"/>
              <a:t>Upravte štýly predlohy textu</a:t>
            </a:r>
            <a:endParaRPr lang="sk-SK"/>
          </a:p>
        </p:txBody>
      </p:sp>
      <p:sp>
        <p:nvSpPr>
          <p:cNvPr id="3" name="Zástupný symbol tex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Zástupný symbol obsahu 3"/>
          <p:cNvSpPr>
            <a:spLocks noGrp="1"/>
          </p:cNvSpPr>
          <p:nvPr>
            <p:ph sz="half" idx="2"/>
          </p:nvPr>
        </p:nvSpPr>
        <p:spPr>
          <a:xfrm>
            <a:off x="839788" y="2505075"/>
            <a:ext cx="5157787" cy="368458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Zástupný symbol obsahu 5"/>
          <p:cNvSpPr>
            <a:spLocks noGrp="1"/>
          </p:cNvSpPr>
          <p:nvPr>
            <p:ph sz="quarter" idx="4"/>
          </p:nvPr>
        </p:nvSpPr>
        <p:spPr>
          <a:xfrm>
            <a:off x="6172200" y="2505075"/>
            <a:ext cx="5183188" cy="368458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EA093BA5-A846-4199-9A65-15676903A018}" type="datetimeFigureOut">
              <a:rPr lang="sk-SK" smtClean="0"/>
              <a:t>8. 12. 2014</a:t>
            </a:fld>
            <a:endParaRPr lang="sk-SK" dirty="0"/>
          </a:p>
        </p:txBody>
      </p:sp>
      <p:sp>
        <p:nvSpPr>
          <p:cNvPr id="8" name="Zástupný symbol päty 7"/>
          <p:cNvSpPr>
            <a:spLocks noGrp="1"/>
          </p:cNvSpPr>
          <p:nvPr>
            <p:ph type="ftr" sz="quarter" idx="11"/>
          </p:nvPr>
        </p:nvSpPr>
        <p:spPr/>
        <p:txBody>
          <a:bodyPr/>
          <a:lstStyle/>
          <a:p>
            <a:endParaRPr lang="sk-SK" dirty="0"/>
          </a:p>
        </p:txBody>
      </p:sp>
      <p:sp>
        <p:nvSpPr>
          <p:cNvPr id="9" name="Zástupný symbol čísla snímky 8"/>
          <p:cNvSpPr>
            <a:spLocks noGrp="1"/>
          </p:cNvSpPr>
          <p:nvPr>
            <p:ph type="sldNum" sz="quarter" idx="12"/>
          </p:nvPr>
        </p:nvSpPr>
        <p:spPr/>
        <p:txBody>
          <a:bodyPr/>
          <a:lstStyle/>
          <a:p>
            <a:fld id="{781313E0-598C-4472-8F64-9BFF1980B1C5}" type="slidenum">
              <a:rPr lang="sk-SK" smtClean="0"/>
              <a:t>‹#›</a:t>
            </a:fld>
            <a:endParaRPr lang="sk-SK" dirty="0"/>
          </a:p>
        </p:txBody>
      </p:sp>
    </p:spTree>
    <p:extLst>
      <p:ext uri="{BB962C8B-B14F-4D97-AF65-F5344CB8AC3E}">
        <p14:creationId xmlns:p14="http://schemas.microsoft.com/office/powerpoint/2010/main" val="53891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dátumu 2"/>
          <p:cNvSpPr>
            <a:spLocks noGrp="1"/>
          </p:cNvSpPr>
          <p:nvPr>
            <p:ph type="dt" sz="half" idx="10"/>
          </p:nvPr>
        </p:nvSpPr>
        <p:spPr/>
        <p:txBody>
          <a:bodyPr/>
          <a:lstStyle/>
          <a:p>
            <a:fld id="{EA093BA5-A846-4199-9A65-15676903A018}" type="datetimeFigureOut">
              <a:rPr lang="sk-SK" smtClean="0"/>
              <a:t>8. 12. 2014</a:t>
            </a:fld>
            <a:endParaRPr lang="sk-SK" dirty="0"/>
          </a:p>
        </p:txBody>
      </p:sp>
      <p:sp>
        <p:nvSpPr>
          <p:cNvPr id="4" name="Zástupný symbol päty 3"/>
          <p:cNvSpPr>
            <a:spLocks noGrp="1"/>
          </p:cNvSpPr>
          <p:nvPr>
            <p:ph type="ftr" sz="quarter" idx="11"/>
          </p:nvPr>
        </p:nvSpPr>
        <p:spPr/>
        <p:txBody>
          <a:bodyPr/>
          <a:lstStyle/>
          <a:p>
            <a:endParaRPr lang="sk-SK" dirty="0"/>
          </a:p>
        </p:txBody>
      </p:sp>
      <p:sp>
        <p:nvSpPr>
          <p:cNvPr id="5" name="Zástupný symbol čísla snímky 4"/>
          <p:cNvSpPr>
            <a:spLocks noGrp="1"/>
          </p:cNvSpPr>
          <p:nvPr>
            <p:ph type="sldNum" sz="quarter" idx="12"/>
          </p:nvPr>
        </p:nvSpPr>
        <p:spPr/>
        <p:txBody>
          <a:bodyPr/>
          <a:lstStyle/>
          <a:p>
            <a:fld id="{781313E0-598C-4472-8F64-9BFF1980B1C5}" type="slidenum">
              <a:rPr lang="sk-SK" smtClean="0"/>
              <a:t>‹#›</a:t>
            </a:fld>
            <a:endParaRPr lang="sk-SK" dirty="0"/>
          </a:p>
        </p:txBody>
      </p:sp>
    </p:spTree>
    <p:extLst>
      <p:ext uri="{BB962C8B-B14F-4D97-AF65-F5344CB8AC3E}">
        <p14:creationId xmlns:p14="http://schemas.microsoft.com/office/powerpoint/2010/main" val="25266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EA093BA5-A846-4199-9A65-15676903A018}" type="datetimeFigureOut">
              <a:rPr lang="sk-SK" smtClean="0"/>
              <a:t>8. 12. 2014</a:t>
            </a:fld>
            <a:endParaRPr lang="sk-SK" dirty="0"/>
          </a:p>
        </p:txBody>
      </p:sp>
      <p:sp>
        <p:nvSpPr>
          <p:cNvPr id="3" name="Zástupný symbol päty 2"/>
          <p:cNvSpPr>
            <a:spLocks noGrp="1"/>
          </p:cNvSpPr>
          <p:nvPr>
            <p:ph type="ftr" sz="quarter" idx="11"/>
          </p:nvPr>
        </p:nvSpPr>
        <p:spPr/>
        <p:txBody>
          <a:bodyPr/>
          <a:lstStyle/>
          <a:p>
            <a:endParaRPr lang="sk-SK" dirty="0"/>
          </a:p>
        </p:txBody>
      </p:sp>
      <p:sp>
        <p:nvSpPr>
          <p:cNvPr id="4" name="Zástupný symbol čísla snímky 3"/>
          <p:cNvSpPr>
            <a:spLocks noGrp="1"/>
          </p:cNvSpPr>
          <p:nvPr>
            <p:ph type="sldNum" sz="quarter" idx="12"/>
          </p:nvPr>
        </p:nvSpPr>
        <p:spPr/>
        <p:txBody>
          <a:bodyPr/>
          <a:lstStyle/>
          <a:p>
            <a:fld id="{781313E0-598C-4472-8F64-9BFF1980B1C5}" type="slidenum">
              <a:rPr lang="sk-SK" smtClean="0"/>
              <a:t>‹#›</a:t>
            </a:fld>
            <a:endParaRPr lang="sk-SK" dirty="0"/>
          </a:p>
        </p:txBody>
      </p:sp>
    </p:spTree>
    <p:extLst>
      <p:ext uri="{BB962C8B-B14F-4D97-AF65-F5344CB8AC3E}">
        <p14:creationId xmlns:p14="http://schemas.microsoft.com/office/powerpoint/2010/main" val="3307099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smtClean="0"/>
              <a:t>Upravte štýly predlohy textu</a:t>
            </a:r>
            <a:endParaRPr lang="sk-SK"/>
          </a:p>
        </p:txBody>
      </p:sp>
      <p:sp>
        <p:nvSpPr>
          <p:cNvPr id="3" name="Zástupný symbol obsah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EA093BA5-A846-4199-9A65-15676903A018}" type="datetimeFigureOut">
              <a:rPr lang="sk-SK" smtClean="0"/>
              <a:t>8. 12. 2014</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781313E0-598C-4472-8F64-9BFF1980B1C5}" type="slidenum">
              <a:rPr lang="sk-SK" smtClean="0"/>
              <a:t>‹#›</a:t>
            </a:fld>
            <a:endParaRPr lang="sk-SK" dirty="0"/>
          </a:p>
        </p:txBody>
      </p:sp>
    </p:spTree>
    <p:extLst>
      <p:ext uri="{BB962C8B-B14F-4D97-AF65-F5344CB8AC3E}">
        <p14:creationId xmlns:p14="http://schemas.microsoft.com/office/powerpoint/2010/main" val="1745339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smtClean="0"/>
              <a:t>Upravte štýly predlohy textu</a:t>
            </a:r>
            <a:endParaRPr lang="sk-SK"/>
          </a:p>
        </p:txBody>
      </p:sp>
      <p:sp>
        <p:nvSpPr>
          <p:cNvPr id="3" name="Zástupný symbol obrázka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dirty="0"/>
          </a:p>
        </p:txBody>
      </p:sp>
      <p:sp>
        <p:nvSpPr>
          <p:cNvPr id="4" name="Zástupný symbol tex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EA093BA5-A846-4199-9A65-15676903A018}" type="datetimeFigureOut">
              <a:rPr lang="sk-SK" smtClean="0"/>
              <a:t>8. 12. 2014</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781313E0-598C-4472-8F64-9BFF1980B1C5}" type="slidenum">
              <a:rPr lang="sk-SK" smtClean="0"/>
              <a:t>‹#›</a:t>
            </a:fld>
            <a:endParaRPr lang="sk-SK" dirty="0"/>
          </a:p>
        </p:txBody>
      </p:sp>
    </p:spTree>
    <p:extLst>
      <p:ext uri="{BB962C8B-B14F-4D97-AF65-F5344CB8AC3E}">
        <p14:creationId xmlns:p14="http://schemas.microsoft.com/office/powerpoint/2010/main" val="4133917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k-SK" smtClean="0"/>
              <a:t>Upravte štýly predlohy textu</a:t>
            </a:r>
            <a:endParaRPr lang="sk-SK"/>
          </a:p>
        </p:txBody>
      </p:sp>
      <p:sp>
        <p:nvSpPr>
          <p:cNvPr id="3" name="Zástupný symbol tex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093BA5-A846-4199-9A65-15676903A018}" type="datetimeFigureOut">
              <a:rPr lang="sk-SK" smtClean="0"/>
              <a:t>8. 12. 2014</a:t>
            </a:fld>
            <a:endParaRPr lang="sk-SK" dirty="0"/>
          </a:p>
        </p:txBody>
      </p:sp>
      <p:sp>
        <p:nvSpPr>
          <p:cNvPr id="5" name="Zástupný symbol päty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dirty="0"/>
          </a:p>
        </p:txBody>
      </p:sp>
      <p:sp>
        <p:nvSpPr>
          <p:cNvPr id="6" name="Zástupný symbol čísla snímky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313E0-598C-4472-8F64-9BFF1980B1C5}" type="slidenum">
              <a:rPr lang="sk-SK" smtClean="0"/>
              <a:t>‹#›</a:t>
            </a:fld>
            <a:endParaRPr lang="sk-SK" dirty="0"/>
          </a:p>
        </p:txBody>
      </p:sp>
    </p:spTree>
    <p:extLst>
      <p:ext uri="{BB962C8B-B14F-4D97-AF65-F5344CB8AC3E}">
        <p14:creationId xmlns:p14="http://schemas.microsoft.com/office/powerpoint/2010/main" val="175005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Obdĺžnik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dirty="0">
              <a:solidFill>
                <a:srgbClr val="000000"/>
              </a:solidFill>
            </a:endParaRPr>
          </a:p>
        </p:txBody>
      </p:sp>
      <p:sp>
        <p:nvSpPr>
          <p:cNvPr id="7" name="Obdĺžnik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dirty="0">
              <a:solidFill>
                <a:srgbClr val="000000"/>
              </a:solidFill>
            </a:endParaRPr>
          </a:p>
        </p:txBody>
      </p:sp>
      <p:sp>
        <p:nvSpPr>
          <p:cNvPr id="2" name="Zástupný symbol nadpisu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sk-SK" smtClean="0"/>
              <a:t>Kliknite sem a upravte štýly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4" name="Zástupný symbol dátumu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A812B65-9A1B-42FF-8DDA-365A2B0950AF}" type="datetimeFigureOut">
              <a:rPr lang="sk-SK" smtClean="0">
                <a:solidFill>
                  <a:prstClr val="black">
                    <a:tint val="95000"/>
                  </a:prstClr>
                </a:solidFill>
              </a:rPr>
              <a:pPr/>
              <a:t>8. 12. 2014</a:t>
            </a:fld>
            <a:endParaRPr lang="sk-SK" dirty="0">
              <a:solidFill>
                <a:prstClr val="black">
                  <a:tint val="95000"/>
                </a:prstClr>
              </a:solidFill>
            </a:endParaRPr>
          </a:p>
        </p:txBody>
      </p:sp>
      <p:sp>
        <p:nvSpPr>
          <p:cNvPr id="5" name="Zástupný symbol päty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sk-SK" dirty="0">
              <a:solidFill>
                <a:prstClr val="black">
                  <a:tint val="95000"/>
                </a:prstClr>
              </a:solidFill>
            </a:endParaRPr>
          </a:p>
        </p:txBody>
      </p:sp>
      <p:sp>
        <p:nvSpPr>
          <p:cNvPr id="6" name="Zástupný symbol čísla snímky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6463108-0728-4F2C-A3A7-356034624A9C}" type="slidenum">
              <a:rPr lang="sk-SK" smtClean="0">
                <a:solidFill>
                  <a:prstClr val="black">
                    <a:tint val="95000"/>
                  </a:prstClr>
                </a:solidFill>
              </a:rPr>
              <a:pPr/>
              <a:t>‹#›</a:t>
            </a:fld>
            <a:endParaRPr lang="sk-SK" dirty="0">
              <a:solidFill>
                <a:prstClr val="black">
                  <a:tint val="95000"/>
                </a:prstClr>
              </a:solidFill>
            </a:endParaRPr>
          </a:p>
        </p:txBody>
      </p:sp>
    </p:spTree>
    <p:extLst>
      <p:ext uri="{BB962C8B-B14F-4D97-AF65-F5344CB8AC3E}">
        <p14:creationId xmlns:p14="http://schemas.microsoft.com/office/powerpoint/2010/main" val="2974707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hyperlink" Target="http://www.gymgl.sk/"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www.cenast.sk/files/documents/2006/111/baricicova.pdf"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Nadpis 1"/>
          <p:cNvSpPr>
            <a:spLocks noGrp="1"/>
          </p:cNvSpPr>
          <p:nvPr>
            <p:ph type="ctrTitle" idx="4294967295"/>
          </p:nvPr>
        </p:nvSpPr>
        <p:spPr>
          <a:xfrm>
            <a:off x="570171" y="2969833"/>
            <a:ext cx="9791114" cy="3726390"/>
          </a:xfrm>
        </p:spPr>
        <p:txBody>
          <a:bodyPr>
            <a:normAutofit/>
          </a:bodyPr>
          <a:lstStyle/>
          <a:p>
            <a:r>
              <a:rPr lang="sk-SK" sz="2400" dirty="0"/>
              <a:t> </a:t>
            </a:r>
            <a:r>
              <a:rPr lang="sk-SK" sz="2400" dirty="0" smtClean="0"/>
              <a:t>         </a:t>
            </a:r>
            <a:r>
              <a:rPr lang="sk-SK" sz="4000" dirty="0" smtClean="0">
                <a:solidFill>
                  <a:schemeClr val="accent1"/>
                </a:solidFill>
              </a:rPr>
              <a:t>Grafická </a:t>
            </a:r>
            <a:r>
              <a:rPr lang="sk-SK" sz="4000" dirty="0">
                <a:solidFill>
                  <a:schemeClr val="accent1"/>
                </a:solidFill>
              </a:rPr>
              <a:t>informácia – vektorová </a:t>
            </a:r>
            <a:r>
              <a:rPr lang="sk-SK" sz="4000" dirty="0" smtClean="0">
                <a:solidFill>
                  <a:schemeClr val="accent1"/>
                </a:solidFill>
              </a:rPr>
              <a:t>grafika</a:t>
            </a:r>
            <a:r>
              <a:rPr lang="sk-SK" sz="2400" dirty="0" smtClean="0">
                <a:solidFill>
                  <a:schemeClr val="accent3">
                    <a:lumMod val="75000"/>
                  </a:schemeClr>
                </a:solidFill>
              </a:rPr>
              <a:t/>
            </a:r>
            <a:br>
              <a:rPr lang="sk-SK" sz="2400" dirty="0" smtClean="0">
                <a:solidFill>
                  <a:schemeClr val="accent3">
                    <a:lumMod val="75000"/>
                  </a:schemeClr>
                </a:solidFill>
              </a:rPr>
            </a:br>
            <a:r>
              <a:rPr lang="sk-SK" sz="2400" dirty="0">
                <a:solidFill>
                  <a:schemeClr val="accent3">
                    <a:lumMod val="75000"/>
                  </a:schemeClr>
                </a:solidFill>
              </a:rPr>
              <a:t/>
            </a:r>
            <a:br>
              <a:rPr lang="sk-SK" sz="2400" dirty="0">
                <a:solidFill>
                  <a:schemeClr val="accent3">
                    <a:lumMod val="75000"/>
                  </a:schemeClr>
                </a:solidFill>
              </a:rPr>
            </a:br>
            <a:r>
              <a:rPr lang="sk-SK" sz="2400" dirty="0" smtClean="0">
                <a:solidFill>
                  <a:schemeClr val="accent3">
                    <a:lumMod val="75000"/>
                  </a:schemeClr>
                </a:solidFill>
              </a:rPr>
              <a:t>              </a:t>
            </a:r>
            <a:r>
              <a:rPr lang="sk-SK" sz="2400" dirty="0">
                <a:solidFill>
                  <a:schemeClr val="accent3">
                    <a:lumMod val="75000"/>
                  </a:schemeClr>
                </a:solidFill>
              </a:rPr>
              <a:t/>
            </a:r>
            <a:br>
              <a:rPr lang="sk-SK" sz="2400" dirty="0">
                <a:solidFill>
                  <a:schemeClr val="accent3">
                    <a:lumMod val="75000"/>
                  </a:schemeClr>
                </a:solidFill>
              </a:rPr>
            </a:br>
            <a:r>
              <a:rPr lang="sk-SK" sz="2400" dirty="0" smtClean="0">
                <a:solidFill>
                  <a:schemeClr val="accent3">
                    <a:lumMod val="75000"/>
                  </a:schemeClr>
                </a:solidFill>
              </a:rPr>
              <a:t>          </a:t>
            </a:r>
            <a:r>
              <a:rPr lang="sk-SK" sz="1800" dirty="0" smtClean="0">
                <a:solidFill>
                  <a:schemeClr val="accent1"/>
                </a:solidFill>
                <a:latin typeface="Tahoma" panose="020B0604030504040204" pitchFamily="34" charset="0"/>
                <a:ea typeface="Tahoma" panose="020B0604030504040204" pitchFamily="34" charset="0"/>
                <a:cs typeface="Tahoma" panose="020B0604030504040204" pitchFamily="34" charset="0"/>
              </a:rPr>
              <a:t>Spracoval</a:t>
            </a:r>
            <a:r>
              <a:rPr lang="sk-SK" sz="1800" dirty="0">
                <a:solidFill>
                  <a:schemeClr val="accent1"/>
                </a:solidFill>
                <a:latin typeface="Tahoma" panose="020B0604030504040204" pitchFamily="34" charset="0"/>
                <a:ea typeface="Tahoma" panose="020B0604030504040204" pitchFamily="34" charset="0"/>
                <a:cs typeface="Tahoma" panose="020B0604030504040204" pitchFamily="34" charset="0"/>
              </a:rPr>
              <a:t>: Ing. Anton </a:t>
            </a:r>
            <a:r>
              <a:rPr lang="sk-SK" sz="1800" dirty="0" err="1">
                <a:solidFill>
                  <a:schemeClr val="accent1"/>
                </a:solidFill>
                <a:latin typeface="Tahoma" panose="020B0604030504040204" pitchFamily="34" charset="0"/>
                <a:ea typeface="Tahoma" panose="020B0604030504040204" pitchFamily="34" charset="0"/>
                <a:cs typeface="Tahoma" panose="020B0604030504040204" pitchFamily="34" charset="0"/>
              </a:rPr>
              <a:t>Pisko</a:t>
            </a:r>
            <a:r>
              <a:rPr lang="sk-SK" sz="3200">
                <a:solidFill>
                  <a:schemeClr val="accent1"/>
                </a:solidFill>
              </a:rPr>
              <a:t>             </a:t>
            </a:r>
            <a:r>
              <a:rPr lang="sk-SK" sz="3200" smtClean="0">
                <a:solidFill>
                  <a:schemeClr val="accent1"/>
                </a:solidFill>
              </a:rPr>
              <a:t>                  </a:t>
            </a:r>
            <a:r>
              <a:rPr lang="sk-SK" sz="3200" b="0" smtClean="0">
                <a:solidFill>
                  <a:schemeClr val="accent1"/>
                </a:solidFill>
              </a:rPr>
              <a:t> </a:t>
            </a:r>
            <a:r>
              <a:rPr lang="cs-CZ" sz="1800" dirty="0" smtClean="0">
                <a:solidFill>
                  <a:schemeClr val="accent1"/>
                </a:solidFill>
                <a:latin typeface="Tahoma" panose="020B0604030504040204" pitchFamily="34" charset="0"/>
                <a:ea typeface="Tahoma" panose="020B0604030504040204" pitchFamily="34" charset="0"/>
                <a:cs typeface="Tahoma" panose="020B0604030504040204" pitchFamily="34" charset="0"/>
              </a:rPr>
              <a:t>GEL-PIS-INF-III.A-12-1</a:t>
            </a:r>
            <a:endParaRPr lang="sk-SK" sz="1800"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3" name="Podnadpis 2"/>
          <p:cNvSpPr>
            <a:spLocks noGrp="1"/>
          </p:cNvSpPr>
          <p:nvPr>
            <p:ph type="subTitle" idx="4294967295"/>
          </p:nvPr>
        </p:nvSpPr>
        <p:spPr>
          <a:xfrm>
            <a:off x="2351922" y="2133600"/>
            <a:ext cx="7354786" cy="685800"/>
          </a:xfrm>
        </p:spPr>
        <p:txBody>
          <a:bodyPr>
            <a:normAutofit/>
          </a:bodyPr>
          <a:lstStyle/>
          <a:p>
            <a:pPr marL="118872" indent="0">
              <a:buNone/>
            </a:pPr>
            <a:r>
              <a:rPr lang="sk-SK" sz="3200" b="1" dirty="0" smtClean="0">
                <a:solidFill>
                  <a:srgbClr val="00B050"/>
                </a:solidFill>
                <a:latin typeface="Tahoma" panose="020B0604030504040204" pitchFamily="34" charset="0"/>
                <a:ea typeface="Tahoma" panose="020B0604030504040204" pitchFamily="34" charset="0"/>
                <a:cs typeface="Tahoma" panose="020B0604030504040204" pitchFamily="34" charset="0"/>
              </a:rPr>
              <a:t>            </a:t>
            </a:r>
            <a:endParaRPr lang="sk-SK" sz="3200" b="1" dirty="0">
              <a:solidFill>
                <a:srgbClr val="00B050"/>
              </a:solidFill>
              <a:latin typeface="Tahoma" panose="020B0604030504040204" pitchFamily="34" charset="0"/>
              <a:ea typeface="Tahoma" panose="020B0604030504040204" pitchFamily="34" charset="0"/>
              <a:cs typeface="Tahoma" panose="020B0604030504040204" pitchFamily="34" charset="0"/>
            </a:endParaRPr>
          </a:p>
        </p:txBody>
      </p:sp>
      <p:pic>
        <p:nvPicPr>
          <p:cNvPr id="4" name="Obrázok 3"/>
          <p:cNvPicPr>
            <a:picLocks noChangeAspect="1"/>
          </p:cNvPicPr>
          <p:nvPr/>
        </p:nvPicPr>
        <p:blipFill>
          <a:blip r:embed="rId2"/>
          <a:stretch>
            <a:fillRect/>
          </a:stretch>
        </p:blipFill>
        <p:spPr>
          <a:xfrm>
            <a:off x="9411286" y="391057"/>
            <a:ext cx="1280160" cy="1377414"/>
          </a:xfrm>
          <a:prstGeom prst="rect">
            <a:avLst/>
          </a:prstGeom>
        </p:spPr>
      </p:pic>
      <p:pic>
        <p:nvPicPr>
          <p:cNvPr id="5" name="Obrázok 4"/>
          <p:cNvPicPr>
            <a:picLocks noChangeAspect="1"/>
          </p:cNvPicPr>
          <p:nvPr/>
        </p:nvPicPr>
        <p:blipFill>
          <a:blip r:embed="rId3"/>
          <a:stretch>
            <a:fillRect/>
          </a:stretch>
        </p:blipFill>
        <p:spPr>
          <a:xfrm>
            <a:off x="2351923" y="414123"/>
            <a:ext cx="939918" cy="685775"/>
          </a:xfrm>
          <a:prstGeom prst="rect">
            <a:avLst/>
          </a:prstGeom>
        </p:spPr>
      </p:pic>
      <p:pic>
        <p:nvPicPr>
          <p:cNvPr id="6" name="Obrázok 5"/>
          <p:cNvPicPr>
            <a:picLocks noChangeAspect="1"/>
          </p:cNvPicPr>
          <p:nvPr/>
        </p:nvPicPr>
        <p:blipFill>
          <a:blip r:embed="rId4"/>
          <a:stretch>
            <a:fillRect/>
          </a:stretch>
        </p:blipFill>
        <p:spPr>
          <a:xfrm>
            <a:off x="649981" y="391058"/>
            <a:ext cx="1417970" cy="1377413"/>
          </a:xfrm>
          <a:prstGeom prst="rect">
            <a:avLst/>
          </a:prstGeom>
        </p:spPr>
      </p:pic>
      <p:pic>
        <p:nvPicPr>
          <p:cNvPr id="7" name="Obrázok 6"/>
          <p:cNvPicPr>
            <a:picLocks noChangeAspect="1"/>
          </p:cNvPicPr>
          <p:nvPr/>
        </p:nvPicPr>
        <p:blipFill>
          <a:blip r:embed="rId5"/>
          <a:stretch>
            <a:fillRect/>
          </a:stretch>
        </p:blipFill>
        <p:spPr>
          <a:xfrm>
            <a:off x="3938954" y="391058"/>
            <a:ext cx="5219113" cy="708840"/>
          </a:xfrm>
          <a:prstGeom prst="rect">
            <a:avLst/>
          </a:prstGeom>
        </p:spPr>
      </p:pic>
      <p:sp>
        <p:nvSpPr>
          <p:cNvPr id="9" name="Obdĺžnik 8"/>
          <p:cNvSpPr/>
          <p:nvPr/>
        </p:nvSpPr>
        <p:spPr>
          <a:xfrm>
            <a:off x="5342731" y="1153948"/>
            <a:ext cx="3590254" cy="461665"/>
          </a:xfrm>
          <a:prstGeom prst="rect">
            <a:avLst/>
          </a:prstGeom>
        </p:spPr>
        <p:txBody>
          <a:bodyPr wrap="square">
            <a:spAutoFit/>
          </a:bodyPr>
          <a:lstStyle/>
          <a:p>
            <a:r>
              <a:rPr lang="sk-SK" sz="1200" b="1" dirty="0">
                <a:solidFill>
                  <a:srgbClr val="0070C0"/>
                </a:solidFill>
                <a:latin typeface="Times New Roman" panose="02020603050405020304" pitchFamily="18" charset="0"/>
                <a:ea typeface="Times New Roman" panose="02020603050405020304" pitchFamily="18" charset="0"/>
              </a:rPr>
              <a:t>KĽÚČ K INOVATÍVNEMU VZDELÁVANIU</a:t>
            </a:r>
            <a:endParaRPr lang="sk-SK" sz="1200" dirty="0">
              <a:solidFill>
                <a:srgbClr val="000000"/>
              </a:solidFill>
              <a:latin typeface="Times New Roman" panose="02020603050405020304" pitchFamily="18" charset="0"/>
              <a:ea typeface="Times New Roman" panose="02020603050405020304" pitchFamily="18" charset="0"/>
            </a:endParaRPr>
          </a:p>
          <a:p>
            <a:r>
              <a:rPr lang="sk-SK" sz="1200" dirty="0">
                <a:solidFill>
                  <a:srgbClr val="0070C0"/>
                </a:solidFill>
                <a:latin typeface="Times New Roman" panose="02020603050405020304" pitchFamily="18" charset="0"/>
                <a:ea typeface="Times New Roman" panose="02020603050405020304" pitchFamily="18" charset="0"/>
              </a:rPr>
              <a:t>ITMS kód projektu: 26110130703</a:t>
            </a:r>
            <a:endParaRPr lang="sk-SK" dirty="0">
              <a:solidFill>
                <a:srgbClr val="000000"/>
              </a:solidFill>
            </a:endParaRPr>
          </a:p>
        </p:txBody>
      </p:sp>
      <p:sp>
        <p:nvSpPr>
          <p:cNvPr id="10" name="Obdĺžnik 9"/>
          <p:cNvSpPr/>
          <p:nvPr/>
        </p:nvSpPr>
        <p:spPr>
          <a:xfrm>
            <a:off x="2351922" y="1122140"/>
            <a:ext cx="1587033" cy="646331"/>
          </a:xfrm>
          <a:prstGeom prst="rect">
            <a:avLst/>
          </a:prstGeom>
          <a:solidFill>
            <a:schemeClr val="accent2">
              <a:lumMod val="20000"/>
              <a:lumOff val="80000"/>
            </a:schemeClr>
          </a:solidFill>
        </p:spPr>
        <p:txBody>
          <a:bodyPr wrap="square">
            <a:spAutoFit/>
          </a:bodyPr>
          <a:lstStyle/>
          <a:p>
            <a:r>
              <a:rPr lang="sk-SK" sz="1200" b="1" dirty="0" smtClean="0">
                <a:solidFill>
                  <a:srgbClr val="FF0000"/>
                </a:solidFill>
                <a:latin typeface="Times New Roman" panose="02020603050405020304" pitchFamily="18" charset="0"/>
                <a:ea typeface="Times New Roman" panose="02020603050405020304" pitchFamily="18" charset="0"/>
              </a:rPr>
              <a:t>Gymnázium, SNP 1, </a:t>
            </a:r>
            <a:br>
              <a:rPr lang="sk-SK" sz="1200" b="1" dirty="0" smtClean="0">
                <a:solidFill>
                  <a:srgbClr val="FF0000"/>
                </a:solidFill>
                <a:latin typeface="Times New Roman" panose="02020603050405020304" pitchFamily="18" charset="0"/>
                <a:ea typeface="Times New Roman" panose="02020603050405020304" pitchFamily="18" charset="0"/>
              </a:rPr>
            </a:br>
            <a:r>
              <a:rPr lang="sk-SK" sz="1200" b="1" dirty="0" smtClean="0">
                <a:solidFill>
                  <a:srgbClr val="FF0000"/>
                </a:solidFill>
                <a:latin typeface="Times New Roman" panose="02020603050405020304" pitchFamily="18" charset="0"/>
                <a:ea typeface="Times New Roman" panose="02020603050405020304" pitchFamily="18" charset="0"/>
              </a:rPr>
              <a:t>056 01 Gelnica</a:t>
            </a:r>
          </a:p>
          <a:p>
            <a:r>
              <a:rPr lang="sk-SK" sz="1200" b="1" dirty="0" smtClean="0">
                <a:solidFill>
                  <a:srgbClr val="FF0000"/>
                </a:solidFill>
                <a:latin typeface="Times New Roman" panose="02020603050405020304" pitchFamily="18" charset="0"/>
                <a:ea typeface="Times New Roman" panose="02020603050405020304" pitchFamily="18" charset="0"/>
              </a:rPr>
              <a:t>Web: </a:t>
            </a:r>
            <a:r>
              <a:rPr lang="sk-SK" sz="1200" u="sng" dirty="0" smtClean="0">
                <a:solidFill>
                  <a:srgbClr val="FF0000"/>
                </a:solidFill>
                <a:latin typeface="Times New Roman" panose="02020603050405020304" pitchFamily="18" charset="0"/>
                <a:ea typeface="Times New Roman" panose="02020603050405020304" pitchFamily="18" charset="0"/>
                <a:hlinkClick r:id="rId6"/>
              </a:rPr>
              <a:t>www.gymgl.sk</a:t>
            </a:r>
            <a:r>
              <a:rPr lang="sk-SK" sz="1200" dirty="0" smtClean="0">
                <a:solidFill>
                  <a:srgbClr val="0070C0"/>
                </a:solidFill>
                <a:latin typeface="Times New Roman" panose="02020603050405020304" pitchFamily="18" charset="0"/>
                <a:ea typeface="Times New Roman" panose="02020603050405020304" pitchFamily="18" charset="0"/>
              </a:rPr>
              <a:t> </a:t>
            </a:r>
            <a:endParaRPr lang="sk-SK" dirty="0">
              <a:solidFill>
                <a:srgbClr val="000000"/>
              </a:solidFill>
            </a:endParaRPr>
          </a:p>
        </p:txBody>
      </p:sp>
    </p:spTree>
    <p:extLst>
      <p:ext uri="{BB962C8B-B14F-4D97-AF65-F5344CB8AC3E}">
        <p14:creationId xmlns:p14="http://schemas.microsoft.com/office/powerpoint/2010/main" val="2620737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Obdĺžnik 3"/>
          <p:cNvSpPr/>
          <p:nvPr/>
        </p:nvSpPr>
        <p:spPr>
          <a:xfrm>
            <a:off x="576774" y="1575581"/>
            <a:ext cx="4979964" cy="914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b="1" dirty="0" smtClean="0">
                <a:solidFill>
                  <a:schemeClr val="tx1"/>
                </a:solidFill>
              </a:rPr>
              <a:t>Pokračovanie  pre  ďalšie vyučovanie.........</a:t>
            </a:r>
            <a:endParaRPr lang="sk-SK" b="1" dirty="0">
              <a:solidFill>
                <a:schemeClr val="tx1"/>
              </a:solidFill>
            </a:endParaRPr>
          </a:p>
        </p:txBody>
      </p:sp>
    </p:spTree>
    <p:extLst>
      <p:ext uri="{BB962C8B-B14F-4D97-AF65-F5344CB8AC3E}">
        <p14:creationId xmlns:p14="http://schemas.microsoft.com/office/powerpoint/2010/main" val="3950792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703385" y="2349305"/>
            <a:ext cx="8300591" cy="369332"/>
          </a:xfrm>
          <a:prstGeom prst="rect">
            <a:avLst/>
          </a:prstGeom>
        </p:spPr>
        <p:txBody>
          <a:bodyPr wrap="square">
            <a:spAutoFit/>
          </a:bodyPr>
          <a:lstStyle/>
          <a:p>
            <a:r>
              <a:rPr lang="sk-SK" dirty="0" smtClean="0"/>
              <a:t>http://informatikagrafika.yolasite.com/vektorovagrafika.php</a:t>
            </a:r>
            <a:endParaRPr lang="sk-SK" dirty="0"/>
          </a:p>
        </p:txBody>
      </p:sp>
      <p:sp>
        <p:nvSpPr>
          <p:cNvPr id="3" name="Obdĺžnik 2"/>
          <p:cNvSpPr/>
          <p:nvPr/>
        </p:nvSpPr>
        <p:spPr>
          <a:xfrm>
            <a:off x="829992" y="1069928"/>
            <a:ext cx="2152357" cy="633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b="1" dirty="0" smtClean="0">
                <a:solidFill>
                  <a:srgbClr val="FFC000"/>
                </a:solidFill>
              </a:rPr>
              <a:t>Zdroje:</a:t>
            </a:r>
            <a:endParaRPr lang="sk-SK" b="1" dirty="0">
              <a:solidFill>
                <a:srgbClr val="FFC000"/>
              </a:solidFill>
            </a:endParaRPr>
          </a:p>
        </p:txBody>
      </p:sp>
      <p:sp>
        <p:nvSpPr>
          <p:cNvPr id="4" name="Obdĺžnik 3"/>
          <p:cNvSpPr/>
          <p:nvPr/>
        </p:nvSpPr>
        <p:spPr>
          <a:xfrm>
            <a:off x="703385" y="3084788"/>
            <a:ext cx="6096000" cy="646331"/>
          </a:xfrm>
          <a:prstGeom prst="rect">
            <a:avLst/>
          </a:prstGeom>
        </p:spPr>
        <p:txBody>
          <a:bodyPr>
            <a:spAutoFit/>
          </a:bodyPr>
          <a:lstStyle/>
          <a:p>
            <a:r>
              <a:rPr lang="sk-SK" dirty="0" smtClean="0"/>
              <a:t>http://www.statpedu.sk/sk/Projekty/Projekt-DVUi/Konferencia-projektu.alej</a:t>
            </a:r>
            <a:endParaRPr lang="sk-SK" dirty="0"/>
          </a:p>
        </p:txBody>
      </p:sp>
      <p:sp>
        <p:nvSpPr>
          <p:cNvPr id="6" name="Obdĺžnik 5"/>
          <p:cNvSpPr/>
          <p:nvPr/>
        </p:nvSpPr>
        <p:spPr>
          <a:xfrm>
            <a:off x="703385" y="4221702"/>
            <a:ext cx="4694959" cy="369332"/>
          </a:xfrm>
          <a:prstGeom prst="rect">
            <a:avLst/>
          </a:prstGeom>
        </p:spPr>
        <p:txBody>
          <a:bodyPr wrap="square">
            <a:spAutoFit/>
          </a:bodyPr>
          <a:lstStyle/>
          <a:p>
            <a:r>
              <a:rPr lang="sk-SK" dirty="0" smtClean="0"/>
              <a:t>http://protiproud.wz.cz/_informatika/</a:t>
            </a:r>
            <a:endParaRPr lang="sk-SK" dirty="0"/>
          </a:p>
        </p:txBody>
      </p:sp>
      <p:sp>
        <p:nvSpPr>
          <p:cNvPr id="7" name="Obdĺžnik 6"/>
          <p:cNvSpPr/>
          <p:nvPr/>
        </p:nvSpPr>
        <p:spPr>
          <a:xfrm>
            <a:off x="703385" y="4591034"/>
            <a:ext cx="8553157" cy="646331"/>
          </a:xfrm>
          <a:prstGeom prst="rect">
            <a:avLst/>
          </a:prstGeom>
        </p:spPr>
        <p:txBody>
          <a:bodyPr wrap="square">
            <a:spAutoFit/>
          </a:bodyPr>
          <a:lstStyle/>
          <a:p>
            <a:r>
              <a:rPr lang="sk-SK" dirty="0" smtClean="0">
                <a:hlinkClick r:id="rId2"/>
              </a:rPr>
              <a:t>http://www.cenast.sk/files/documents/2006/111/baricicova.pdf</a:t>
            </a:r>
            <a:endParaRPr lang="sk-SK" dirty="0" smtClean="0"/>
          </a:p>
          <a:p>
            <a:endParaRPr lang="sk-SK" dirty="0"/>
          </a:p>
        </p:txBody>
      </p:sp>
      <p:sp>
        <p:nvSpPr>
          <p:cNvPr id="11" name="Obdĺžnik 10"/>
          <p:cNvSpPr/>
          <p:nvPr/>
        </p:nvSpPr>
        <p:spPr>
          <a:xfrm rot="10800000" flipV="1">
            <a:off x="703385" y="5418850"/>
            <a:ext cx="6654923" cy="369332"/>
          </a:xfrm>
          <a:prstGeom prst="rect">
            <a:avLst/>
          </a:prstGeom>
        </p:spPr>
        <p:txBody>
          <a:bodyPr wrap="square">
            <a:spAutoFit/>
          </a:bodyPr>
          <a:lstStyle/>
          <a:p>
            <a:r>
              <a:rPr lang="sk-SK" dirty="0" smtClean="0"/>
              <a:t>http://sospreskoly.org/acontent/home/course/content.php?_cid=193</a:t>
            </a:r>
            <a:endParaRPr lang="sk-SK" dirty="0"/>
          </a:p>
        </p:txBody>
      </p:sp>
      <p:sp>
        <p:nvSpPr>
          <p:cNvPr id="5" name="Obdĺžnik 4"/>
          <p:cNvSpPr/>
          <p:nvPr/>
        </p:nvSpPr>
        <p:spPr>
          <a:xfrm>
            <a:off x="703384" y="3761628"/>
            <a:ext cx="5454323" cy="369332"/>
          </a:xfrm>
          <a:prstGeom prst="rect">
            <a:avLst/>
          </a:prstGeom>
        </p:spPr>
        <p:txBody>
          <a:bodyPr wrap="square">
            <a:spAutoFit/>
          </a:bodyPr>
          <a:lstStyle/>
          <a:p>
            <a:r>
              <a:rPr lang="sk-SK" dirty="0"/>
              <a:t>http://gymgir.edupage.org/files/2_Grafika.pdf</a:t>
            </a:r>
          </a:p>
        </p:txBody>
      </p:sp>
    </p:spTree>
    <p:extLst>
      <p:ext uri="{BB962C8B-B14F-4D97-AF65-F5344CB8AC3E}">
        <p14:creationId xmlns:p14="http://schemas.microsoft.com/office/powerpoint/2010/main" val="220259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633044" y="2574387"/>
            <a:ext cx="8651633" cy="2862322"/>
          </a:xfrm>
          <a:prstGeom prst="rect">
            <a:avLst/>
          </a:prstGeom>
        </p:spPr>
        <p:txBody>
          <a:bodyPr wrap="square">
            <a:spAutoFit/>
          </a:bodyPr>
          <a:lstStyle/>
          <a:p>
            <a:endParaRPr lang="sk-SK" b="1" dirty="0" smtClean="0"/>
          </a:p>
          <a:p>
            <a:endParaRPr lang="sk-SK" b="1" dirty="0" smtClean="0"/>
          </a:p>
          <a:p>
            <a:pPr>
              <a:lnSpc>
                <a:spcPct val="100000"/>
              </a:lnSpc>
            </a:pPr>
            <a:r>
              <a:rPr lang="sk-SK" dirty="0" smtClean="0">
                <a:effectLst/>
                <a:latin typeface="Times New Roman" panose="02020603050405020304" pitchFamily="18" charset="0"/>
              </a:rPr>
              <a:t>V prípade bitmapovej grafiky je každý bod na obrázku označený ako pixel a má zadefinovanú svoju presnú polohu, veľkosť, farbu, priehľadnosť a ďalšie vlastnosti. Tieto body sú usporiadané do mapy označovanej ako raster (preto rastrová grafika). Nevýhodou rastrovej grafiky je veľkosť súboru. Ďalšia nevýhoda je dosť obmedzená možnosť na zmena veľkosti obrázkov či fotiek. Približovaním, resp. zväčšovaním napríklad fotografia výrazne a nezvratne stráca na kvalite [1]. </a:t>
            </a:r>
            <a:endParaRPr lang="sk-SK" dirty="0" smtClean="0">
              <a:effectLst/>
            </a:endParaRPr>
          </a:p>
          <a:p>
            <a:pPr>
              <a:lnSpc>
                <a:spcPct val="100000"/>
              </a:lnSpc>
            </a:pPr>
            <a:r>
              <a:rPr lang="sk-SK" dirty="0" smtClean="0">
                <a:effectLst/>
                <a:latin typeface="Times New Roman" panose="02020603050405020304" pitchFamily="18" charset="0"/>
              </a:rPr>
              <a:t>Rastrová grafika je vhodná na prácu s obrazom, kde je množstvo farebných prechodov, voľnou rukou kreslené tvary a na prácu s fotografiami.</a:t>
            </a:r>
            <a:endParaRPr lang="sk-SK" dirty="0">
              <a:effectLst/>
            </a:endParaRPr>
          </a:p>
        </p:txBody>
      </p:sp>
      <p:sp>
        <p:nvSpPr>
          <p:cNvPr id="3" name="Obdĺžnik 2"/>
          <p:cNvSpPr/>
          <p:nvPr/>
        </p:nvSpPr>
        <p:spPr>
          <a:xfrm>
            <a:off x="633044" y="513471"/>
            <a:ext cx="5739621" cy="92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smtClean="0">
                <a:solidFill>
                  <a:srgbClr val="C00000"/>
                </a:solidFill>
                <a:effectLst/>
              </a:rPr>
              <a:t>Rastrová a vektorová grafika - porovnanie</a:t>
            </a:r>
            <a:endParaRPr lang="sk-SK" sz="2400" b="1" dirty="0">
              <a:solidFill>
                <a:srgbClr val="C00000"/>
              </a:solidFill>
            </a:endParaRPr>
          </a:p>
        </p:txBody>
      </p:sp>
      <p:sp>
        <p:nvSpPr>
          <p:cNvPr id="4" name="Obdĺžnik 3"/>
          <p:cNvSpPr/>
          <p:nvPr/>
        </p:nvSpPr>
        <p:spPr>
          <a:xfrm>
            <a:off x="633044" y="1871004"/>
            <a:ext cx="3235570" cy="506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b="1" dirty="0" smtClean="0"/>
              <a:t>Rastrová (bitmapová) grafika</a:t>
            </a:r>
            <a:endParaRPr lang="sk-SK" dirty="0"/>
          </a:p>
        </p:txBody>
      </p:sp>
      <p:pic>
        <p:nvPicPr>
          <p:cNvPr id="5" name="Obrázok 4"/>
          <p:cNvPicPr>
            <a:picLocks noChangeAspect="1"/>
          </p:cNvPicPr>
          <p:nvPr/>
        </p:nvPicPr>
        <p:blipFill>
          <a:blip r:embed="rId2"/>
          <a:stretch>
            <a:fillRect/>
          </a:stretch>
        </p:blipFill>
        <p:spPr>
          <a:xfrm>
            <a:off x="9485742" y="1041010"/>
            <a:ext cx="1886213" cy="3319976"/>
          </a:xfrm>
          <a:prstGeom prst="rect">
            <a:avLst/>
          </a:prstGeom>
        </p:spPr>
      </p:pic>
      <p:pic>
        <p:nvPicPr>
          <p:cNvPr id="6" name="Obrázok 5"/>
          <p:cNvPicPr>
            <a:picLocks noChangeAspect="1"/>
          </p:cNvPicPr>
          <p:nvPr/>
        </p:nvPicPr>
        <p:blipFill>
          <a:blip r:embed="rId3"/>
          <a:stretch>
            <a:fillRect/>
          </a:stretch>
        </p:blipFill>
        <p:spPr>
          <a:xfrm>
            <a:off x="3819377" y="4145818"/>
            <a:ext cx="7545542" cy="1850262"/>
          </a:xfrm>
          <a:prstGeom prst="rect">
            <a:avLst/>
          </a:prstGeom>
        </p:spPr>
      </p:pic>
    </p:spTree>
    <p:extLst>
      <p:ext uri="{BB962C8B-B14F-4D97-AF65-F5344CB8AC3E}">
        <p14:creationId xmlns:p14="http://schemas.microsoft.com/office/powerpoint/2010/main" val="162952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492369" y="1028343"/>
            <a:ext cx="8651631" cy="3693319"/>
          </a:xfrm>
          <a:prstGeom prst="rect">
            <a:avLst/>
          </a:prstGeom>
        </p:spPr>
        <p:txBody>
          <a:bodyPr wrap="square">
            <a:spAutoFit/>
          </a:bodyPr>
          <a:lstStyle/>
          <a:p>
            <a:pPr>
              <a:lnSpc>
                <a:spcPct val="100000"/>
              </a:lnSpc>
            </a:pPr>
            <a:endParaRPr lang="sk-SK" b="1" dirty="0" smtClean="0">
              <a:effectLst/>
            </a:endParaRPr>
          </a:p>
          <a:p>
            <a:pPr>
              <a:lnSpc>
                <a:spcPct val="100000"/>
              </a:lnSpc>
            </a:pPr>
            <a:r>
              <a:rPr lang="sk-SK" dirty="0" smtClean="0">
                <a:effectLst/>
                <a:latin typeface="Times New Roman" panose="02020603050405020304" pitchFamily="18" charset="0"/>
              </a:rPr>
              <a:t>V prípade vektorovej grafiky sa obrázok neuchováva ako súbor pixelov, z ktorých každý má zadefinované svoje vlastnosti, ale ako súhrn inštrukcií obsahujúcich údaje o geometrických tvaroch, ich polohe, veľkosti, farbe atď. Program, v ktorom obrázok tvoríme, musí vždy nanovo prepočítať jednotlivé údaje na základe inštrukcií zakomponovaných v súbore. Vektorová grafika nie je určená na použitie pri zložitých mnohofarebných obrázkoch, a preto sa nehodí na zachytávanie fotografií či zložitých grafických prác, ktoré obsahujú veľké množstvo farieb. Obrázky tohto typu sa však dajú neobmedzene zväčšovať bez straty kvality. Ďalším faktorom je veľkosť súboru. Tá je oproti bitmapovej grafike výrazne nižšia [1].</a:t>
            </a:r>
            <a:endParaRPr lang="sk-SK" dirty="0" smtClean="0">
              <a:effectLst/>
            </a:endParaRPr>
          </a:p>
          <a:p>
            <a:pPr>
              <a:lnSpc>
                <a:spcPct val="100000"/>
              </a:lnSpc>
            </a:pPr>
            <a:r>
              <a:rPr lang="sk-SK" dirty="0" smtClean="0">
                <a:effectLst/>
                <a:latin typeface="Times New Roman" panose="02020603050405020304" pitchFamily="18" charset="0"/>
              </a:rPr>
              <a:t>Vektorovou grafikou môžeme vytvárať logá, značky, návrhy na obaly. Použijeme ju všade tam, kde pri kreslení pracujeme s tvarmi, krivkami, písmom, ktoré sa dajú matematicky popísať a chceme bez deformácií a strát zväčšovať grafické motívy.</a:t>
            </a:r>
            <a:endParaRPr lang="sk-SK" dirty="0"/>
          </a:p>
        </p:txBody>
      </p:sp>
      <p:sp>
        <p:nvSpPr>
          <p:cNvPr id="4" name="Obdĺžnik 3"/>
          <p:cNvSpPr/>
          <p:nvPr/>
        </p:nvSpPr>
        <p:spPr>
          <a:xfrm>
            <a:off x="492369" y="590844"/>
            <a:ext cx="2574388" cy="437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b="1" dirty="0" smtClean="0">
                <a:effectLst/>
              </a:rPr>
              <a:t>Vektorová grafika</a:t>
            </a:r>
            <a:endParaRPr lang="sk-SK" dirty="0"/>
          </a:p>
        </p:txBody>
      </p:sp>
      <p:pic>
        <p:nvPicPr>
          <p:cNvPr id="3" name="Obrázok 2"/>
          <p:cNvPicPr>
            <a:picLocks noChangeAspect="1"/>
          </p:cNvPicPr>
          <p:nvPr/>
        </p:nvPicPr>
        <p:blipFill>
          <a:blip r:embed="rId2"/>
          <a:stretch>
            <a:fillRect/>
          </a:stretch>
        </p:blipFill>
        <p:spPr>
          <a:xfrm>
            <a:off x="674347" y="4721662"/>
            <a:ext cx="4784820" cy="1940114"/>
          </a:xfrm>
          <a:prstGeom prst="rect">
            <a:avLst/>
          </a:prstGeom>
        </p:spPr>
      </p:pic>
      <p:pic>
        <p:nvPicPr>
          <p:cNvPr id="5" name="Obrázok 4"/>
          <p:cNvPicPr>
            <a:picLocks noChangeAspect="1"/>
          </p:cNvPicPr>
          <p:nvPr/>
        </p:nvPicPr>
        <p:blipFill>
          <a:blip r:embed="rId3"/>
          <a:stretch>
            <a:fillRect/>
          </a:stretch>
        </p:blipFill>
        <p:spPr>
          <a:xfrm>
            <a:off x="6346208" y="4721662"/>
            <a:ext cx="4872229" cy="1940114"/>
          </a:xfrm>
          <a:prstGeom prst="rect">
            <a:avLst/>
          </a:prstGeom>
        </p:spPr>
      </p:pic>
    </p:spTree>
    <p:extLst>
      <p:ext uri="{BB962C8B-B14F-4D97-AF65-F5344CB8AC3E}">
        <p14:creationId xmlns:p14="http://schemas.microsoft.com/office/powerpoint/2010/main" val="135736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140677" y="384925"/>
            <a:ext cx="11699631" cy="6186309"/>
          </a:xfrm>
          <a:prstGeom prst="rect">
            <a:avLst/>
          </a:prstGeom>
        </p:spPr>
        <p:txBody>
          <a:bodyPr wrap="square">
            <a:spAutoFit/>
          </a:bodyPr>
          <a:lstStyle/>
          <a:p>
            <a:pPr>
              <a:lnSpc>
                <a:spcPct val="100000"/>
              </a:lnSpc>
            </a:pPr>
            <a:endParaRPr lang="sk-SK" dirty="0" smtClean="0">
              <a:effectLst/>
            </a:endParaRPr>
          </a:p>
          <a:p>
            <a:pPr>
              <a:lnSpc>
                <a:spcPct val="100000"/>
              </a:lnSpc>
            </a:pPr>
            <a:r>
              <a:rPr lang="sk-SK" b="1" dirty="0" smtClean="0">
                <a:effectLst/>
                <a:latin typeface="Arial" panose="020B0604020202020204" pitchFamily="34" charset="0"/>
              </a:rPr>
              <a:t>Formáty rastrovej grafiky   </a:t>
            </a:r>
            <a:endParaRPr lang="sk-SK" dirty="0" smtClean="0">
              <a:effectLst/>
            </a:endParaRPr>
          </a:p>
          <a:p>
            <a:pPr>
              <a:lnSpc>
                <a:spcPct val="100000"/>
              </a:lnSpc>
            </a:pPr>
            <a:r>
              <a:rPr lang="sk-SK" dirty="0" smtClean="0">
                <a:effectLst/>
                <a:latin typeface="Times New Roman" panose="02020603050405020304" pitchFamily="18" charset="0"/>
              </a:rPr>
              <a:t>Najbežnejšími formátmi rastrovej grafiky sú formáty BMP, JPEG, GIF alebo PNG. </a:t>
            </a:r>
            <a:endParaRPr lang="sk-SK" dirty="0" smtClean="0">
              <a:effectLst/>
            </a:endParaRPr>
          </a:p>
          <a:p>
            <a:pPr>
              <a:lnSpc>
                <a:spcPct val="100000"/>
              </a:lnSpc>
            </a:pPr>
            <a:r>
              <a:rPr lang="sk-SK" dirty="0" smtClean="0">
                <a:effectLst/>
                <a:latin typeface="Times New Roman" panose="02020603050405020304" pitchFamily="18" charset="0"/>
              </a:rPr>
              <a:t>Formát BMP je nekomprimovaný, a tak doň možno uložiť obrazové dáta bez straty kvality, ale veľkosť v ňom uložených obrázkov je obrovská a preto sa nahrádza inými formátmi.</a:t>
            </a:r>
            <a:endParaRPr lang="sk-SK" dirty="0" smtClean="0">
              <a:effectLst/>
            </a:endParaRPr>
          </a:p>
          <a:p>
            <a:pPr>
              <a:lnSpc>
                <a:spcPct val="100000"/>
              </a:lnSpc>
            </a:pPr>
            <a:r>
              <a:rPr lang="sk-SK" dirty="0" smtClean="0">
                <a:effectLst/>
                <a:latin typeface="Times New Roman" panose="02020603050405020304" pitchFamily="18" charset="0"/>
              </a:rPr>
              <a:t>Formát JPEG je najznámejší formát na ukladanie digitálnych obrázkov, používa stratovú kompresiu. Objem sa teda zmenšuje skutočným skresávaním dátovej informácie. Odoberajú sa informácie, ktoré nerozlíši ľudské oko. Na nastavenie kompresie sa používa faktor kvality v rozmedzí 0 až 100 %. Za ideálne nastavenie pre fotografie sa považujú hodnoty 70 až 85 %. Silnou stránkou tohto formátu sú obrázky s hladkými, ba až rozmazanými prechodmi jednotlivých hrán. Ide hlavne o fotky či realistické maľby [2].</a:t>
            </a:r>
            <a:endParaRPr lang="sk-SK" dirty="0" smtClean="0">
              <a:effectLst/>
            </a:endParaRPr>
          </a:p>
          <a:p>
            <a:pPr>
              <a:lnSpc>
                <a:spcPct val="100000"/>
              </a:lnSpc>
            </a:pPr>
            <a:r>
              <a:rPr lang="sk-SK" dirty="0" smtClean="0">
                <a:effectLst/>
                <a:latin typeface="Times New Roman" panose="02020603050405020304" pitchFamily="18" charset="0"/>
              </a:rPr>
              <a:t>Formát GIF je vhodný na obrázky s ostrými hranami, medzi ktoré patria aj grafické prvky internetových stránok. Používa bezstratovú kompresiu. Jedna z jeho zbraní je farebná paleta s obsahom len 256 farieb. Na jednej strane je to nevýhoda, pretože sa vôbec nehodí na realistické snímky, ale na druhej strane daná farebná schéma výrazne znižuje objem súboru. Medzi ďalšie výhody patrí priehľadnosť jednej z 256 farieb [2].</a:t>
            </a:r>
            <a:endParaRPr lang="sk-SK" dirty="0" smtClean="0">
              <a:effectLst/>
            </a:endParaRPr>
          </a:p>
          <a:p>
            <a:pPr>
              <a:lnSpc>
                <a:spcPct val="100000"/>
              </a:lnSpc>
            </a:pPr>
            <a:r>
              <a:rPr lang="sk-SK" dirty="0" smtClean="0">
                <a:effectLst/>
                <a:latin typeface="Times New Roman" panose="02020603050405020304" pitchFamily="18" charset="0"/>
              </a:rPr>
              <a:t>Formát PNG je nástupcom formátu GIF, disponuje účinnejším komprimačným algoritmom a plnohodnotným farebným modelom. Zachovala sa pritom funkcia priehľadnosti. Jeho prioritným zameraním sú teda obrázky s ostrými hranami a prechodmi [2].</a:t>
            </a:r>
            <a:endParaRPr lang="sk-SK" dirty="0" smtClean="0">
              <a:effectLst/>
            </a:endParaRPr>
          </a:p>
          <a:p>
            <a:pPr>
              <a:lnSpc>
                <a:spcPct val="100000"/>
              </a:lnSpc>
            </a:pPr>
            <a:r>
              <a:rPr lang="sk-SK" b="1" dirty="0" smtClean="0">
                <a:effectLst/>
                <a:latin typeface="Arial" panose="020B0604020202020204" pitchFamily="34" charset="0"/>
              </a:rPr>
              <a:t>Formáty vektorovej grafiky</a:t>
            </a:r>
            <a:endParaRPr lang="sk-SK" dirty="0" smtClean="0">
              <a:effectLst/>
            </a:endParaRPr>
          </a:p>
          <a:p>
            <a:pPr>
              <a:lnSpc>
                <a:spcPct val="100000"/>
              </a:lnSpc>
            </a:pPr>
            <a:r>
              <a:rPr lang="sk-SK" dirty="0" smtClean="0">
                <a:effectLst/>
                <a:latin typeface="Times New Roman" panose="02020603050405020304" pitchFamily="18" charset="0"/>
              </a:rPr>
              <a:t>Formát SVG patrí k univerzálnym formátom vektorovej grafiky. Podporuje okrem základných geometrických tvarov aj pokročilú prácu s textom, animácie či priehľadnosť [2].</a:t>
            </a:r>
            <a:endParaRPr lang="sk-SK" dirty="0" smtClean="0">
              <a:effectLst/>
            </a:endParaRPr>
          </a:p>
          <a:p>
            <a:pPr>
              <a:lnSpc>
                <a:spcPct val="100000"/>
              </a:lnSpc>
            </a:pPr>
            <a:r>
              <a:rPr lang="sk-SK" dirty="0" smtClean="0">
                <a:effectLst/>
                <a:latin typeface="Times New Roman" panose="02020603050405020304" pitchFamily="18" charset="0"/>
              </a:rPr>
              <a:t>Špeciálne formáty vektorovej grafiky používajú špecializované programy. Program Adobe Illustrator má formát AI, program Corel Draw formát CDR.</a:t>
            </a:r>
            <a:endParaRPr lang="sk-SK" dirty="0">
              <a:effectLst/>
            </a:endParaRPr>
          </a:p>
        </p:txBody>
      </p:sp>
    </p:spTree>
    <p:extLst>
      <p:ext uri="{BB962C8B-B14F-4D97-AF65-F5344CB8AC3E}">
        <p14:creationId xmlns:p14="http://schemas.microsoft.com/office/powerpoint/2010/main" val="51011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Obdĺžnik 2"/>
          <p:cNvSpPr/>
          <p:nvPr/>
        </p:nvSpPr>
        <p:spPr>
          <a:xfrm>
            <a:off x="886266" y="1215574"/>
            <a:ext cx="4726744" cy="5501506"/>
          </a:xfrm>
          <a:prstGeom prst="rect">
            <a:avLst/>
          </a:prstGeom>
        </p:spPr>
        <p:txBody>
          <a:bodyPr wrap="square">
            <a:spAutoFit/>
          </a:bodyPr>
          <a:lstStyle/>
          <a:p>
            <a:pPr marL="342900" marR="38100" lvl="0" indent="-342900" algn="just" fontAlgn="base">
              <a:lnSpc>
                <a:spcPct val="97000"/>
              </a:lnSpc>
              <a:spcAft>
                <a:spcPts val="1315"/>
              </a:spcAft>
              <a:buClr>
                <a:srgbClr val="4D4D4D"/>
              </a:buClr>
              <a:buSzPts val="1700"/>
              <a:buFont typeface="+mj-lt"/>
              <a:buAutoNum type="arabicPeriod"/>
            </a:pPr>
            <a:r>
              <a:rPr lang="sk-SK" u="none" strike="noStrike" dirty="0" smtClean="0">
                <a:solidFill>
                  <a:srgbClr val="4D4D4D"/>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Obrázky sú zakódované v súbore ako farebná sieťka, kde každý pixel má svoju farbu a táto farba svoje číslo. Tieto informácie sú zapísané v dvojkovej sústave. </a:t>
            </a:r>
            <a:endParaRPr lang="sk-SK" u="none" strike="noStrike" dirty="0" smtClean="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38100" lvl="0" indent="-342900" algn="just" fontAlgn="base">
              <a:lnSpc>
                <a:spcPct val="97000"/>
              </a:lnSpc>
              <a:spcAft>
                <a:spcPts val="1315"/>
              </a:spcAft>
              <a:buClr>
                <a:srgbClr val="4D4D4D"/>
              </a:buClr>
              <a:buSzPts val="1700"/>
              <a:buFont typeface="+mj-lt"/>
              <a:buAutoNum type="arabicPeriod"/>
            </a:pPr>
            <a:r>
              <a:rPr lang="sk-SK" u="none" strike="noStrike" dirty="0" smtClean="0">
                <a:solidFill>
                  <a:srgbClr val="4D4D4D"/>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Ak sa mení rozmer obrázka, tak sa kazí kvalita, pretože časti obrázka sa zväčšujú. Tj. k jednotlivým pixelom sa doplnia ďalšie, aby sme mali dojem, že obrázok „rastie“. </a:t>
            </a:r>
            <a:endParaRPr lang="sk-SK" u="none" strike="noStrike" dirty="0" smtClean="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38100" lvl="0" indent="-342900" algn="just" fontAlgn="base">
              <a:lnSpc>
                <a:spcPct val="97000"/>
              </a:lnSpc>
              <a:spcAft>
                <a:spcPts val="1315"/>
              </a:spcAft>
              <a:buClr>
                <a:srgbClr val="4D4D4D"/>
              </a:buClr>
              <a:buSzPts val="1700"/>
              <a:buFont typeface="+mj-lt"/>
              <a:buAutoNum type="arabicPeriod"/>
            </a:pPr>
            <a:r>
              <a:rPr lang="sk-SK" u="none" strike="noStrike" dirty="0" smtClean="0">
                <a:solidFill>
                  <a:srgbClr val="4D4D4D"/>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Obrázky sa kreslia ako keby na jednu vrstvu, stále sa prekresľujú nekajé pixely na obrazovke a prepisujú sa informácie v súbore. </a:t>
            </a:r>
            <a:endParaRPr lang="sk-SK" u="none" strike="noStrike" dirty="0" smtClean="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38100" lvl="0" indent="-342900" algn="just" fontAlgn="base">
              <a:lnSpc>
                <a:spcPct val="97000"/>
              </a:lnSpc>
              <a:spcAft>
                <a:spcPts val="1315"/>
              </a:spcAft>
              <a:buClr>
                <a:srgbClr val="4D4D4D"/>
              </a:buClr>
              <a:buSzPts val="1700"/>
              <a:buFont typeface="+mj-lt"/>
              <a:buAutoNum type="arabicPeriod"/>
            </a:pPr>
            <a:r>
              <a:rPr lang="sk-SK" u="none" strike="noStrike" dirty="0" smtClean="0">
                <a:solidFill>
                  <a:srgbClr val="4D4D4D"/>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Jednoduché ovládanie a málo nástrojov (vhodné pre malé deti)  - INTUITÍVNE </a:t>
            </a:r>
            <a:endParaRPr lang="sk-SK" u="none" strike="noStrike" dirty="0" smtClean="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38100" lvl="0" indent="-342900" algn="just" fontAlgn="base">
              <a:lnSpc>
                <a:spcPct val="97000"/>
              </a:lnSpc>
              <a:spcAft>
                <a:spcPts val="1315"/>
              </a:spcAft>
              <a:buClr>
                <a:srgbClr val="4D4D4D"/>
              </a:buClr>
              <a:buSzPts val="1700"/>
              <a:buFont typeface="+mj-lt"/>
              <a:buAutoNum type="arabicPeriod"/>
            </a:pPr>
            <a:r>
              <a:rPr lang="sk-SK" u="none" strike="noStrike" dirty="0" smtClean="0">
                <a:solidFill>
                  <a:srgbClr val="4D4D4D"/>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Programy: </a:t>
            </a:r>
            <a:r>
              <a:rPr lang="sk-SK" b="1" u="none" strike="noStrike" dirty="0" smtClean="0">
                <a:solidFill>
                  <a:srgbClr val="4D4D4D"/>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Paint (Skicár), </a:t>
            </a:r>
            <a:r>
              <a:rPr lang="sk-SK" u="none" strike="noStrike" dirty="0" smtClean="0">
                <a:solidFill>
                  <a:srgbClr val="4D4D4D"/>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Logomotion, Irfan View </a:t>
            </a:r>
            <a:endParaRPr lang="sk-SK" u="none" strike="noStrike" dirty="0" smtClean="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r>
              <a:rPr lang="sk-SK" dirty="0" smtClean="0">
                <a:solidFill>
                  <a:srgbClr val="4D4D4D"/>
                </a:solidFill>
                <a:effectLst/>
                <a:latin typeface="Times New Roman" panose="02020603050405020304" pitchFamily="18" charset="0"/>
                <a:ea typeface="Calibri" panose="020F0502020204030204" pitchFamily="34" charset="0"/>
                <a:cs typeface="Times New Roman" panose="02020603050405020304" pitchFamily="18" charset="0"/>
              </a:rPr>
              <a:t>Typy súborov: .</a:t>
            </a:r>
            <a:r>
              <a:rPr lang="sk-SK" b="1" dirty="0" smtClean="0">
                <a:solidFill>
                  <a:srgbClr val="4D4D4D"/>
                </a:solidFill>
                <a:effectLst/>
                <a:latin typeface="Times New Roman" panose="02020603050405020304" pitchFamily="18" charset="0"/>
                <a:ea typeface="Calibri" panose="020F0502020204030204" pitchFamily="34" charset="0"/>
                <a:cs typeface="Times New Roman" panose="02020603050405020304" pitchFamily="18" charset="0"/>
              </a:rPr>
              <a:t>BMP, .JPG, .PNG, .GIF</a:t>
            </a:r>
            <a:endParaRPr lang="sk-SK" dirty="0">
              <a:latin typeface="Times New Roman" panose="02020603050405020304" pitchFamily="18" charset="0"/>
              <a:cs typeface="Times New Roman" panose="02020603050405020304" pitchFamily="18" charset="0"/>
            </a:endParaRPr>
          </a:p>
        </p:txBody>
      </p:sp>
      <p:sp>
        <p:nvSpPr>
          <p:cNvPr id="4" name="Obdĺžnik 3"/>
          <p:cNvSpPr/>
          <p:nvPr/>
        </p:nvSpPr>
        <p:spPr>
          <a:xfrm>
            <a:off x="6063174" y="1215574"/>
            <a:ext cx="5444197" cy="5552161"/>
          </a:xfrm>
          <a:prstGeom prst="rect">
            <a:avLst/>
          </a:prstGeom>
        </p:spPr>
        <p:txBody>
          <a:bodyPr wrap="square">
            <a:spAutoFit/>
          </a:bodyPr>
          <a:lstStyle/>
          <a:p>
            <a:pPr marL="342900" lvl="0" indent="-342900" algn="just" fontAlgn="base">
              <a:lnSpc>
                <a:spcPct val="98000"/>
              </a:lnSpc>
              <a:spcAft>
                <a:spcPts val="1295"/>
              </a:spcAft>
              <a:buClr>
                <a:srgbClr val="4D4D4D"/>
              </a:buClr>
              <a:buSzPts val="1600"/>
              <a:buFont typeface="+mj-lt"/>
              <a:buAutoNum type="arabicPeriod"/>
            </a:pPr>
            <a:r>
              <a:rPr lang="sk-SK" u="none" strike="noStrike" dirty="0" smtClean="0">
                <a:solidFill>
                  <a:srgbClr val="4D4D4D"/>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Obrázky sú zakódované v súbore ako niekoľko objektov s danými vlastnosťami (pozícia, farba, rozmer...). Tieto informácie sú zapísané v dvojkovej sústave. </a:t>
            </a:r>
            <a:endParaRPr lang="sk-SK" u="none" strike="noStrike" dirty="0" smtClean="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98000"/>
              </a:lnSpc>
              <a:spcAft>
                <a:spcPts val="1295"/>
              </a:spcAft>
              <a:buClr>
                <a:srgbClr val="4D4D4D"/>
              </a:buClr>
              <a:buSzPts val="1600"/>
              <a:buFont typeface="+mj-lt"/>
              <a:buAutoNum type="arabicPeriod"/>
            </a:pPr>
            <a:r>
              <a:rPr lang="sk-SK" u="none" strike="noStrike" dirty="0" smtClean="0">
                <a:solidFill>
                  <a:srgbClr val="4D4D4D"/>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Pri zmene rozmerov obrázka kvalita ostáva rovnaká, pretože sa iba prepisujú informácie o danom objekte a vykresľuje sa obrázok nanovo podľa nových údajov. </a:t>
            </a:r>
            <a:endParaRPr lang="sk-SK" u="none" strike="noStrike" dirty="0" smtClean="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98000"/>
              </a:lnSpc>
              <a:spcAft>
                <a:spcPts val="1295"/>
              </a:spcAft>
              <a:buClr>
                <a:srgbClr val="4D4D4D"/>
              </a:buClr>
              <a:buSzPts val="1600"/>
              <a:buFont typeface="+mj-lt"/>
              <a:buAutoNum type="arabicPeriod"/>
            </a:pPr>
            <a:r>
              <a:rPr lang="sk-SK" u="none" strike="noStrike" dirty="0" smtClean="0">
                <a:solidFill>
                  <a:srgbClr val="4D4D4D"/>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Jednotlivé objekty sa postupne vytvárajú akokeby na vrstvách, preto ich môžeme hociekdy premiestniť na inú pozíciu a vymeniť aj poradie týchto vrstiev. </a:t>
            </a:r>
            <a:endParaRPr lang="sk-SK" u="none" strike="noStrike" dirty="0" smtClean="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98000"/>
              </a:lnSpc>
              <a:spcAft>
                <a:spcPts val="1295"/>
              </a:spcAft>
              <a:buClr>
                <a:srgbClr val="4D4D4D"/>
              </a:buClr>
              <a:buSzPts val="1600"/>
              <a:buFont typeface="+mj-lt"/>
              <a:buAutoNum type="arabicPeriod"/>
            </a:pPr>
            <a:r>
              <a:rPr lang="sk-SK" u="none" strike="noStrike" dirty="0" smtClean="0">
                <a:solidFill>
                  <a:srgbClr val="4D4D4D"/>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Náročnejšie fungovanie, viac nástrojov (používaná v profesionálnej sfére / reklamy, webdesing, logo design...) – PROFESIONÁLNE </a:t>
            </a:r>
            <a:endParaRPr lang="sk-SK" u="none" strike="noStrike" dirty="0" smtClean="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98000"/>
              </a:lnSpc>
              <a:spcAft>
                <a:spcPts val="1295"/>
              </a:spcAft>
              <a:buClr>
                <a:srgbClr val="4D4D4D"/>
              </a:buClr>
              <a:buSzPts val="1600"/>
              <a:buFont typeface="+mj-lt"/>
              <a:buAutoNum type="arabicPeriod"/>
            </a:pPr>
            <a:r>
              <a:rPr lang="sk-SK" u="none" strike="noStrike" dirty="0" smtClean="0">
                <a:solidFill>
                  <a:srgbClr val="4D4D4D"/>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Programy: </a:t>
            </a:r>
            <a:r>
              <a:rPr lang="sk-SK" b="1" u="none" strike="noStrike" dirty="0" smtClean="0">
                <a:solidFill>
                  <a:srgbClr val="4D4D4D"/>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Inkscape,</a:t>
            </a:r>
            <a:r>
              <a:rPr lang="sk-SK" u="none" strike="noStrike" dirty="0" smtClean="0">
                <a:solidFill>
                  <a:srgbClr val="4D4D4D"/>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Zoner Callisto, Corel Draw </a:t>
            </a:r>
            <a:endParaRPr lang="sk-SK" u="none" strike="noStrike" dirty="0" smtClean="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r>
              <a:rPr lang="sk-SK" dirty="0" smtClean="0">
                <a:solidFill>
                  <a:srgbClr val="4D4D4D"/>
                </a:solidFill>
                <a:effectLst/>
                <a:latin typeface="Times New Roman" panose="02020603050405020304" pitchFamily="18" charset="0"/>
                <a:ea typeface="Calibri" panose="020F0502020204030204" pitchFamily="34" charset="0"/>
                <a:cs typeface="Times New Roman" panose="02020603050405020304" pitchFamily="18" charset="0"/>
              </a:rPr>
              <a:t>Typy súborov: rôzne, podľa typu programu, ale všeobecne sa uznáva </a:t>
            </a:r>
            <a:r>
              <a:rPr lang="sk-SK" b="1" dirty="0" smtClean="0">
                <a:solidFill>
                  <a:srgbClr val="4D4D4D"/>
                </a:solidFill>
                <a:effectLst/>
                <a:latin typeface="Times New Roman" panose="02020603050405020304" pitchFamily="18" charset="0"/>
                <a:ea typeface="Calibri" panose="020F0502020204030204" pitchFamily="34" charset="0"/>
                <a:cs typeface="Times New Roman" panose="02020603050405020304" pitchFamily="18" charset="0"/>
              </a:rPr>
              <a:t>.SVG</a:t>
            </a:r>
            <a:r>
              <a:rPr lang="sk-SK" b="1" dirty="0" smtClean="0">
                <a:solidFill>
                  <a:srgbClr val="4D4D4D"/>
                </a:solidFill>
                <a:effectLst/>
                <a:latin typeface="Calibri" panose="020F0502020204030204" pitchFamily="34" charset="0"/>
                <a:ea typeface="Calibri" panose="020F0502020204030204" pitchFamily="34" charset="0"/>
                <a:cs typeface="Calibri" panose="020F0502020204030204" pitchFamily="34" charset="0"/>
              </a:rPr>
              <a:t> </a:t>
            </a:r>
            <a:endParaRPr lang="sk-SK" dirty="0"/>
          </a:p>
        </p:txBody>
      </p:sp>
      <p:sp>
        <p:nvSpPr>
          <p:cNvPr id="6" name="Obdĺžnik 5"/>
          <p:cNvSpPr/>
          <p:nvPr/>
        </p:nvSpPr>
        <p:spPr>
          <a:xfrm>
            <a:off x="1012874" y="759655"/>
            <a:ext cx="2039815" cy="455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b="1" dirty="0" smtClean="0"/>
              <a:t>Rastrová</a:t>
            </a:r>
            <a:endParaRPr lang="sk-SK" b="1" dirty="0"/>
          </a:p>
        </p:txBody>
      </p:sp>
      <p:sp>
        <p:nvSpPr>
          <p:cNvPr id="7" name="Obdĺžnik 6"/>
          <p:cNvSpPr/>
          <p:nvPr/>
        </p:nvSpPr>
        <p:spPr>
          <a:xfrm>
            <a:off x="6203852" y="745299"/>
            <a:ext cx="3165231" cy="470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b="1" dirty="0" smtClean="0"/>
              <a:t>Vektorová</a:t>
            </a:r>
            <a:endParaRPr lang="sk-SK" b="1" dirty="0"/>
          </a:p>
        </p:txBody>
      </p:sp>
      <p:sp>
        <p:nvSpPr>
          <p:cNvPr id="2" name="Šípka doprava 1"/>
          <p:cNvSpPr/>
          <p:nvPr/>
        </p:nvSpPr>
        <p:spPr>
          <a:xfrm>
            <a:off x="4824335" y="745299"/>
            <a:ext cx="1277879" cy="513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5" name="Šípka doprava 4"/>
          <p:cNvSpPr/>
          <p:nvPr/>
        </p:nvSpPr>
        <p:spPr>
          <a:xfrm rot="10800000">
            <a:off x="3502853" y="745299"/>
            <a:ext cx="1348736" cy="513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8" name="Obdĺžnik 7"/>
          <p:cNvSpPr/>
          <p:nvPr/>
        </p:nvSpPr>
        <p:spPr>
          <a:xfrm>
            <a:off x="4065564" y="886265"/>
            <a:ext cx="1434904" cy="225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t>porovnanie</a:t>
            </a:r>
            <a:endParaRPr lang="sk-SK" dirty="0"/>
          </a:p>
        </p:txBody>
      </p:sp>
    </p:spTree>
    <p:extLst>
      <p:ext uri="{BB962C8B-B14F-4D97-AF65-F5344CB8AC3E}">
        <p14:creationId xmlns:p14="http://schemas.microsoft.com/office/powerpoint/2010/main" val="1750083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15" name="Obdĺžnik 14"/>
          <p:cNvSpPr/>
          <p:nvPr/>
        </p:nvSpPr>
        <p:spPr>
          <a:xfrm>
            <a:off x="532264" y="2136339"/>
            <a:ext cx="8611736" cy="2031325"/>
          </a:xfrm>
          <a:prstGeom prst="rect">
            <a:avLst/>
          </a:prstGeom>
        </p:spPr>
        <p:txBody>
          <a:bodyPr wrap="square">
            <a:spAutoFit/>
          </a:bodyPr>
          <a:lstStyle/>
          <a:p>
            <a:r>
              <a:rPr lang="sk-SK" b="1" dirty="0">
                <a:latin typeface="Times New Roman" panose="02020603050405020304" pitchFamily="18" charset="0"/>
                <a:cs typeface="Times New Roman" panose="02020603050405020304" pitchFamily="18" charset="0"/>
              </a:rPr>
              <a:t>BOD</a:t>
            </a:r>
            <a:r>
              <a:rPr lang="sk-SK" dirty="0">
                <a:latin typeface="Times New Roman" panose="02020603050405020304" pitchFamily="18" charset="0"/>
                <a:cs typeface="Times New Roman" panose="02020603050405020304" pitchFamily="18" charset="0"/>
              </a:rPr>
              <a:t> - je základným prvkom všetkých objektov vektorovej grafiky. Je to elementárny prvok definovaný svojimi súradnicami. Bod ako taký nemožno zostrojiť a teda ako samostatný objekt neexistuje. Je vždy súčasťou komplexnejších objektov.</a:t>
            </a:r>
          </a:p>
          <a:p>
            <a:endParaRPr lang="sk-SK" dirty="0" smtClean="0">
              <a:latin typeface="Times New Roman" panose="02020603050405020304" pitchFamily="18" charset="0"/>
              <a:cs typeface="Times New Roman" panose="02020603050405020304" pitchFamily="18" charset="0"/>
            </a:endParaRPr>
          </a:p>
          <a:p>
            <a:r>
              <a:rPr lang="sk-SK" dirty="0" smtClean="0">
                <a:latin typeface="Times New Roman" panose="02020603050405020304" pitchFamily="18" charset="0"/>
                <a:cs typeface="Times New Roman" panose="02020603050405020304" pitchFamily="18" charset="0"/>
              </a:rPr>
              <a:t> </a:t>
            </a:r>
            <a:r>
              <a:rPr lang="sk-SK" b="1" dirty="0">
                <a:latin typeface="Times New Roman" panose="02020603050405020304" pitchFamily="18" charset="0"/>
                <a:cs typeface="Times New Roman" panose="02020603050405020304" pitchFamily="18" charset="0"/>
              </a:rPr>
              <a:t>KRIVKA</a:t>
            </a:r>
            <a:r>
              <a:rPr lang="sk-SK" dirty="0">
                <a:latin typeface="Times New Roman" panose="02020603050405020304" pitchFamily="18" charset="0"/>
                <a:cs typeface="Times New Roman" panose="02020603050405020304" pitchFamily="18" charset="0"/>
              </a:rPr>
              <a:t> - je najjednoduchší nakresliteľný objekt. Pod pojmom krivka budeme rozumieť akúkoľvek čiaru - rovnú, zaoblenú alebo pozostávajúcu z niekoľkých iných čiar. Krivka má svoju farbu, hrúbku, typ čiary, definovaný začiatok a koniec.</a:t>
            </a:r>
          </a:p>
        </p:txBody>
      </p:sp>
      <p:sp>
        <p:nvSpPr>
          <p:cNvPr id="16" name="Obdĺžnik 15"/>
          <p:cNvSpPr/>
          <p:nvPr/>
        </p:nvSpPr>
        <p:spPr>
          <a:xfrm>
            <a:off x="532264" y="764276"/>
            <a:ext cx="4626592" cy="655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b="1" dirty="0">
                <a:solidFill>
                  <a:srgbClr val="000000"/>
                </a:solidFill>
                <a:ea typeface="Verdana" panose="020B0604030504040204" pitchFamily="34" charset="0"/>
                <a:cs typeface="Verdana" panose="020B0604030504040204" pitchFamily="34" charset="0"/>
              </a:rPr>
              <a:t>Základné prvky vektorovej grafiky</a:t>
            </a:r>
            <a:endParaRPr lang="sk-SK" dirty="0"/>
          </a:p>
        </p:txBody>
      </p:sp>
      <p:pic>
        <p:nvPicPr>
          <p:cNvPr id="17" name="Picture 470"/>
          <p:cNvPicPr/>
          <p:nvPr/>
        </p:nvPicPr>
        <p:blipFill>
          <a:blip r:embed="rId2"/>
          <a:stretch>
            <a:fillRect/>
          </a:stretch>
        </p:blipFill>
        <p:spPr>
          <a:xfrm>
            <a:off x="8857398" y="2388358"/>
            <a:ext cx="3145476" cy="846162"/>
          </a:xfrm>
          <a:prstGeom prst="rect">
            <a:avLst/>
          </a:prstGeom>
        </p:spPr>
      </p:pic>
      <p:sp>
        <p:nvSpPr>
          <p:cNvPr id="18" name="Obdĺžnik 17"/>
          <p:cNvSpPr/>
          <p:nvPr/>
        </p:nvSpPr>
        <p:spPr>
          <a:xfrm>
            <a:off x="532264" y="4408227"/>
            <a:ext cx="8611737" cy="1477328"/>
          </a:xfrm>
          <a:prstGeom prst="rect">
            <a:avLst/>
          </a:prstGeom>
        </p:spPr>
        <p:txBody>
          <a:bodyPr wrap="square">
            <a:spAutoFit/>
          </a:bodyPr>
          <a:lstStyle/>
          <a:p>
            <a:r>
              <a:rPr lang="sk-SK" b="1" dirty="0">
                <a:latin typeface="Times New Roman" panose="02020603050405020304" pitchFamily="18" charset="0"/>
                <a:cs typeface="Times New Roman" panose="02020603050405020304" pitchFamily="18" charset="0"/>
              </a:rPr>
              <a:t>GEOMETRICKÝ TVAR</a:t>
            </a:r>
            <a:r>
              <a:rPr lang="sk-SK" dirty="0">
                <a:latin typeface="Times New Roman" panose="02020603050405020304" pitchFamily="18" charset="0"/>
                <a:cs typeface="Times New Roman" panose="02020603050405020304" pitchFamily="18" charset="0"/>
              </a:rPr>
              <a:t> - je uzatvorený útvar ohraničený krivkou. Môže to byť napríklad štvorec, elipsa, 10-uholník a pod. Môže to byť akýkoľvek útvar, akéhokoľvek tvaru, ktorý je ohraničený uzatvorenou krivkou. Na kreslenie niektorých geometrických útvarov nám Zoner Callisto ponúka špeciálne nástroje. Iné útvary vieme vyrobiť ako kombináciu už existujúcich útvarov. Geometrický tvar má definovaný tvar a výplň</a:t>
            </a:r>
          </a:p>
        </p:txBody>
      </p:sp>
      <p:pic>
        <p:nvPicPr>
          <p:cNvPr id="19" name="Obrázok 18"/>
          <p:cNvPicPr>
            <a:picLocks noChangeAspect="1"/>
          </p:cNvPicPr>
          <p:nvPr/>
        </p:nvPicPr>
        <p:blipFill>
          <a:blip r:embed="rId3"/>
          <a:stretch>
            <a:fillRect/>
          </a:stretch>
        </p:blipFill>
        <p:spPr>
          <a:xfrm>
            <a:off x="8954737" y="4408227"/>
            <a:ext cx="3048137" cy="1335140"/>
          </a:xfrm>
          <a:prstGeom prst="rect">
            <a:avLst/>
          </a:prstGeom>
        </p:spPr>
      </p:pic>
    </p:spTree>
    <p:extLst>
      <p:ext uri="{BB962C8B-B14F-4D97-AF65-F5344CB8AC3E}">
        <p14:creationId xmlns:p14="http://schemas.microsoft.com/office/powerpoint/2010/main" val="2441944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Obdĺžnik 2"/>
          <p:cNvSpPr/>
          <p:nvPr/>
        </p:nvSpPr>
        <p:spPr>
          <a:xfrm>
            <a:off x="300251" y="600501"/>
            <a:ext cx="6564573" cy="923330"/>
          </a:xfrm>
          <a:prstGeom prst="rect">
            <a:avLst/>
          </a:prstGeom>
        </p:spPr>
        <p:txBody>
          <a:bodyPr wrap="square">
            <a:spAutoFit/>
          </a:bodyPr>
          <a:lstStyle/>
          <a:p>
            <a:r>
              <a:rPr lang="sk-SK" b="1" dirty="0">
                <a:latin typeface="Times New Roman" panose="02020603050405020304" pitchFamily="18" charset="0"/>
                <a:cs typeface="Times New Roman" panose="02020603050405020304" pitchFamily="18" charset="0"/>
              </a:rPr>
              <a:t>SKUPINA</a:t>
            </a:r>
            <a:r>
              <a:rPr lang="sk-SK" dirty="0">
                <a:latin typeface="Times New Roman" panose="02020603050405020304" pitchFamily="18" charset="0"/>
                <a:cs typeface="Times New Roman" panose="02020603050405020304" pitchFamily="18" charset="0"/>
              </a:rPr>
              <a:t> - je zoskupenie niekoľkých objektov tak, že sa správajú ako jeden objekt. Výhodou je jednoduchšia manipulácia s takouto skupinou objektov.</a:t>
            </a:r>
          </a:p>
        </p:txBody>
      </p:sp>
      <p:pic>
        <p:nvPicPr>
          <p:cNvPr id="4" name="Obrázok 3"/>
          <p:cNvPicPr>
            <a:picLocks noChangeAspect="1"/>
          </p:cNvPicPr>
          <p:nvPr/>
        </p:nvPicPr>
        <p:blipFill>
          <a:blip r:embed="rId2"/>
          <a:stretch>
            <a:fillRect/>
          </a:stretch>
        </p:blipFill>
        <p:spPr>
          <a:xfrm>
            <a:off x="7206018" y="728217"/>
            <a:ext cx="3894365" cy="1364777"/>
          </a:xfrm>
          <a:prstGeom prst="rect">
            <a:avLst/>
          </a:prstGeom>
        </p:spPr>
      </p:pic>
      <p:sp>
        <p:nvSpPr>
          <p:cNvPr id="5" name="Obdĺžnik 4"/>
          <p:cNvSpPr/>
          <p:nvPr/>
        </p:nvSpPr>
        <p:spPr>
          <a:xfrm>
            <a:off x="300251" y="2524836"/>
            <a:ext cx="6564572" cy="1477328"/>
          </a:xfrm>
          <a:prstGeom prst="rect">
            <a:avLst/>
          </a:prstGeom>
        </p:spPr>
        <p:txBody>
          <a:bodyPr wrap="square">
            <a:spAutoFit/>
          </a:bodyPr>
          <a:lstStyle/>
          <a:p>
            <a:r>
              <a:rPr lang="sk-SK" b="1" dirty="0" smtClean="0"/>
              <a:t>TEXT</a:t>
            </a:r>
            <a:r>
              <a:rPr lang="sk-SK" dirty="0" smtClean="0"/>
              <a:t> - </a:t>
            </a:r>
            <a:r>
              <a:rPr lang="sk-SK" dirty="0"/>
              <a:t>je dôležitým prvkom vektorovej grafiky. Do vytváranej </a:t>
            </a:r>
            <a:r>
              <a:rPr lang="sk-SK" dirty="0" smtClean="0"/>
              <a:t>grafiky </a:t>
            </a:r>
            <a:r>
              <a:rPr lang="sk-SK" dirty="0"/>
              <a:t>môžeme text nielen vkladať, ale môžeme ho ďalej upravovať a modifikovať. S textom vieme pracovať nielen na úrovni textu, ale vieme ho previesť a upravovať až na úrovni kriviek, ktoré určujú tvar jednotlivých znakov.</a:t>
            </a:r>
          </a:p>
        </p:txBody>
      </p:sp>
      <p:pic>
        <p:nvPicPr>
          <p:cNvPr id="6" name="Obrázok 5"/>
          <p:cNvPicPr>
            <a:picLocks noChangeAspect="1"/>
          </p:cNvPicPr>
          <p:nvPr/>
        </p:nvPicPr>
        <p:blipFill>
          <a:blip r:embed="rId3"/>
          <a:stretch>
            <a:fillRect/>
          </a:stretch>
        </p:blipFill>
        <p:spPr>
          <a:xfrm>
            <a:off x="7206018" y="2524836"/>
            <a:ext cx="3676207" cy="1141479"/>
          </a:xfrm>
          <a:prstGeom prst="rect">
            <a:avLst/>
          </a:prstGeom>
        </p:spPr>
      </p:pic>
      <p:sp>
        <p:nvSpPr>
          <p:cNvPr id="7" name="Obdĺžnik 6"/>
          <p:cNvSpPr/>
          <p:nvPr/>
        </p:nvSpPr>
        <p:spPr>
          <a:xfrm>
            <a:off x="300251" y="4312693"/>
            <a:ext cx="8852949" cy="1754326"/>
          </a:xfrm>
          <a:prstGeom prst="rect">
            <a:avLst/>
          </a:prstGeom>
        </p:spPr>
        <p:txBody>
          <a:bodyPr wrap="square">
            <a:spAutoFit/>
          </a:bodyPr>
          <a:lstStyle/>
          <a:p>
            <a:r>
              <a:rPr lang="sk-SK" dirty="0">
                <a:latin typeface="Times New Roman" panose="02020603050405020304" pitchFamily="18" charset="0"/>
                <a:cs typeface="Times New Roman" panose="02020603050405020304" pitchFamily="18" charset="0"/>
              </a:rPr>
              <a:t>Pre prácu s vektorovou grafikou budeme potrebovať špeciálny editor, vektorový grafický editor. Programov, ktoré zvládajú tvorbu vektorovej grafiky, existuje niekoľko. CorelDRAW, Adobe  Illustrator, Macromedia FreeHand alebo </a:t>
            </a:r>
            <a:r>
              <a:rPr lang="sk-SK" b="1" dirty="0">
                <a:latin typeface="Times New Roman" panose="02020603050405020304" pitchFamily="18" charset="0"/>
                <a:cs typeface="Times New Roman" panose="02020603050405020304" pitchFamily="18" charset="0"/>
              </a:rPr>
              <a:t>Zoner Callisto</a:t>
            </a:r>
            <a:r>
              <a:rPr lang="sk-SK" dirty="0">
                <a:latin typeface="Times New Roman" panose="02020603050405020304" pitchFamily="18" charset="0"/>
                <a:cs typeface="Times New Roman" panose="02020603050405020304" pitchFamily="18" charset="0"/>
              </a:rPr>
              <a:t>. Navzájom sa líšia svojou </a:t>
            </a:r>
            <a:r>
              <a:rPr lang="sk-SK" dirty="0" smtClean="0">
                <a:latin typeface="Times New Roman" panose="02020603050405020304" pitchFamily="18" charset="0"/>
                <a:cs typeface="Times New Roman" panose="02020603050405020304" pitchFamily="18" charset="0"/>
              </a:rPr>
              <a:t>obsiahlosťou, </a:t>
            </a:r>
            <a:r>
              <a:rPr lang="sk-SK" dirty="0">
                <a:latin typeface="Times New Roman" panose="02020603050405020304" pitchFamily="18" charset="0"/>
                <a:cs typeface="Times New Roman" panose="02020603050405020304" pitchFamily="18" charset="0"/>
              </a:rPr>
              <a:t>funkciami ktoré ponúkajú, cenou, ale i jazykom, v ktorom </a:t>
            </a:r>
            <a:r>
              <a:rPr lang="sk-SK" dirty="0" smtClean="0">
                <a:latin typeface="Times New Roman" panose="02020603050405020304" pitchFamily="18" charset="0"/>
                <a:cs typeface="Times New Roman" panose="02020603050405020304" pitchFamily="18" charset="0"/>
              </a:rPr>
              <a:t> </a:t>
            </a:r>
            <a:r>
              <a:rPr lang="sk-SK" dirty="0">
                <a:latin typeface="Times New Roman" panose="02020603050405020304" pitchFamily="18" charset="0"/>
                <a:cs typeface="Times New Roman" panose="02020603050405020304" pitchFamily="18" charset="0"/>
              </a:rPr>
              <a:t>komunikujú. Nech už sa rozhodneme pre ktorýkoľvek z nich, princíp spracovania vektorovej grafiky je všade rovnaký. </a:t>
            </a:r>
            <a:r>
              <a:rPr lang="sk-SK" dirty="0" smtClean="0">
                <a:latin typeface="Times New Roman" panose="02020603050405020304" pitchFamily="18" charset="0"/>
                <a:cs typeface="Times New Roman" panose="02020603050405020304" pitchFamily="18" charset="0"/>
              </a:rPr>
              <a:t>My si ukážeme</a:t>
            </a:r>
            <a:r>
              <a:rPr lang="sk-SK" dirty="0">
                <a:latin typeface="Times New Roman" panose="02020603050405020304" pitchFamily="18" charset="0"/>
                <a:cs typeface="Times New Roman" panose="02020603050405020304" pitchFamily="18" charset="0"/>
              </a:rPr>
              <a:t>, ako pracovať vo vektorovom grafickom editore </a:t>
            </a:r>
            <a:r>
              <a:rPr lang="sk-SK" b="1" dirty="0">
                <a:latin typeface="Times New Roman" panose="02020603050405020304" pitchFamily="18" charset="0"/>
                <a:cs typeface="Times New Roman" panose="02020603050405020304" pitchFamily="18" charset="0"/>
              </a:rPr>
              <a:t>Zoner Callisto.</a:t>
            </a:r>
          </a:p>
        </p:txBody>
      </p:sp>
    </p:spTree>
    <p:extLst>
      <p:ext uri="{BB962C8B-B14F-4D97-AF65-F5344CB8AC3E}">
        <p14:creationId xmlns:p14="http://schemas.microsoft.com/office/powerpoint/2010/main" val="1894155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Obdĺžnik 2"/>
          <p:cNvSpPr/>
          <p:nvPr/>
        </p:nvSpPr>
        <p:spPr>
          <a:xfrm>
            <a:off x="464024" y="1160060"/>
            <a:ext cx="8679976" cy="4801314"/>
          </a:xfrm>
          <a:prstGeom prst="rect">
            <a:avLst/>
          </a:prstGeom>
        </p:spPr>
        <p:txBody>
          <a:bodyPr wrap="square">
            <a:spAutoFit/>
          </a:bodyPr>
          <a:lstStyle/>
          <a:p>
            <a:r>
              <a:rPr lang="sk-SK" b="1" dirty="0">
                <a:latin typeface="Times New Roman" panose="02020603050405020304" pitchFamily="18" charset="0"/>
                <a:cs typeface="Times New Roman" panose="02020603050405020304" pitchFamily="18" charset="0"/>
              </a:rPr>
              <a:t>Zoner Callisto</a:t>
            </a:r>
            <a:r>
              <a:rPr lang="sk-SK" dirty="0"/>
              <a:t> podporuje niekoľko formátov dokumentov do ktorých vie vyexportovať grafiku. V menu Súbor | Export ... </a:t>
            </a:r>
            <a:r>
              <a:rPr lang="sk-SK" dirty="0" smtClean="0"/>
              <a:t>je ponuka </a:t>
            </a:r>
            <a:r>
              <a:rPr lang="sk-SK" dirty="0"/>
              <a:t>nasledujúcich</a:t>
            </a:r>
            <a:r>
              <a:rPr lang="sk-SK" dirty="0" smtClean="0"/>
              <a:t>:</a:t>
            </a:r>
          </a:p>
          <a:p>
            <a:endParaRPr lang="sk-SK" dirty="0"/>
          </a:p>
          <a:p>
            <a:r>
              <a:rPr lang="sk-SK" dirty="0">
                <a:solidFill>
                  <a:srgbClr val="0070C0"/>
                </a:solidFill>
              </a:rPr>
              <a:t>AI</a:t>
            </a:r>
            <a:r>
              <a:rPr lang="sk-SK" dirty="0"/>
              <a:t>, formát Adobe Illustrator je najpoužívanejší formát pre výmenu vektorových obrázkov, ak teda potrebujeme spracovať našu grafiku v inom vektorovom editore, môžeme použiť práve tento formát.</a:t>
            </a:r>
          </a:p>
          <a:p>
            <a:r>
              <a:rPr lang="sk-SK" dirty="0">
                <a:solidFill>
                  <a:srgbClr val="0070C0"/>
                </a:solidFill>
              </a:rPr>
              <a:t>WMF</a:t>
            </a:r>
            <a:r>
              <a:rPr lang="sk-SK" dirty="0"/>
              <a:t>, Windows Metafile je formát, v ktorom sa krivky rozbijú na malé úsečky. Dokumenty v tomto formáte sú štandardizované v prostredí MS Windows. Väčšina klipartov dodávaných s kancelárskym balíkom je práve v tomto formáte. Ak teda plánujeme použiť našu grafiku v nejakom programe z kancelárskeho balíka, formát WMF je vhodnou voľbou.</a:t>
            </a:r>
          </a:p>
          <a:p>
            <a:r>
              <a:rPr lang="sk-SK" dirty="0">
                <a:solidFill>
                  <a:srgbClr val="0070C0"/>
                </a:solidFill>
              </a:rPr>
              <a:t>EMF</a:t>
            </a:r>
            <a:r>
              <a:rPr lang="sk-SK" dirty="0"/>
              <a:t>, Enhanced Metafile umožňuje na rozdiel od formátu WMF exportovať aj krivky.</a:t>
            </a:r>
          </a:p>
          <a:p>
            <a:r>
              <a:rPr lang="sk-SK" dirty="0">
                <a:solidFill>
                  <a:srgbClr val="0070C0"/>
                </a:solidFill>
              </a:rPr>
              <a:t>PDF</a:t>
            </a:r>
            <a:r>
              <a:rPr lang="sk-SK" dirty="0"/>
              <a:t>, Portable Document Format spoločnosti Adobe je otvorený formát pre distribúciu elektronických dokumentov. Je nezávislý na platforme a na zobrazenie dokumentov sa používa voľne šíriteľný program Adobe Reader. Pri exporte do PDF formátu však Zoner Callisto nedokáže správne exportovať znaky s diakritikou. Tieto je preto nutné previesť na krivky.</a:t>
            </a:r>
          </a:p>
          <a:p>
            <a:r>
              <a:rPr lang="sk-SK" dirty="0"/>
              <a:t> </a:t>
            </a:r>
            <a:r>
              <a:rPr lang="sk-SK" dirty="0">
                <a:solidFill>
                  <a:srgbClr val="0070C0"/>
                </a:solidFill>
              </a:rPr>
              <a:t>GIF, BMP, JPG, PNG</a:t>
            </a:r>
            <a:r>
              <a:rPr lang="sk-SK" dirty="0"/>
              <a:t>, bitmapové </a:t>
            </a:r>
            <a:r>
              <a:rPr lang="sk-SK" dirty="0" smtClean="0"/>
              <a:t>formáty</a:t>
            </a:r>
            <a:endParaRPr lang="sk-SK" dirty="0"/>
          </a:p>
        </p:txBody>
      </p:sp>
    </p:spTree>
    <p:extLst>
      <p:ext uri="{BB962C8B-B14F-4D97-AF65-F5344CB8AC3E}">
        <p14:creationId xmlns:p14="http://schemas.microsoft.com/office/powerpoint/2010/main" val="1659220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Obdĺžnik 3"/>
          <p:cNvSpPr/>
          <p:nvPr/>
        </p:nvSpPr>
        <p:spPr>
          <a:xfrm>
            <a:off x="182879" y="422031"/>
            <a:ext cx="9467557" cy="1477328"/>
          </a:xfrm>
          <a:prstGeom prst="rect">
            <a:avLst/>
          </a:prstGeom>
        </p:spPr>
        <p:txBody>
          <a:bodyPr wrap="square">
            <a:spAutoFit/>
          </a:bodyPr>
          <a:lstStyle/>
          <a:p>
            <a:r>
              <a:rPr lang="sk-SK" b="1" dirty="0"/>
              <a:t>Program Zoner </a:t>
            </a:r>
            <a:r>
              <a:rPr lang="sk-SK" b="1" dirty="0" smtClean="0"/>
              <a:t>Callisto</a:t>
            </a:r>
          </a:p>
          <a:p>
            <a:endParaRPr lang="sk-SK" b="1" dirty="0" smtClean="0"/>
          </a:p>
          <a:p>
            <a:endParaRPr lang="sk-SK" b="1" dirty="0"/>
          </a:p>
          <a:p>
            <a:r>
              <a:rPr lang="sk-SK" dirty="0" smtClean="0"/>
              <a:t>Program </a:t>
            </a:r>
            <a:r>
              <a:rPr lang="sk-SK" dirty="0"/>
              <a:t>spustíme </a:t>
            </a:r>
            <a:r>
              <a:rPr lang="sk-SK" dirty="0">
                <a:latin typeface="Times New Roman" panose="02020603050405020304" pitchFamily="18" charset="0"/>
                <a:cs typeface="Times New Roman" panose="02020603050405020304" pitchFamily="18" charset="0"/>
              </a:rPr>
              <a:t>potvrdením</a:t>
            </a:r>
            <a:r>
              <a:rPr lang="sk-SK" dirty="0"/>
              <a:t> voľby Štart | Všetky programy | Zoner Callisto 4 | Zoner Callisto 4 alebo poklepaním na ikonku  . Úvodná obrazovka </a:t>
            </a:r>
            <a:r>
              <a:rPr lang="sk-SK" dirty="0" smtClean="0"/>
              <a:t>vyzerá nasledovne:</a:t>
            </a:r>
            <a:endParaRPr lang="sk-SK" dirty="0"/>
          </a:p>
        </p:txBody>
      </p:sp>
      <p:pic>
        <p:nvPicPr>
          <p:cNvPr id="6" name="Picture 537"/>
          <p:cNvPicPr/>
          <p:nvPr/>
        </p:nvPicPr>
        <p:blipFill>
          <a:blip r:embed="rId2"/>
          <a:stretch>
            <a:fillRect/>
          </a:stretch>
        </p:blipFill>
        <p:spPr>
          <a:xfrm>
            <a:off x="2729133" y="443243"/>
            <a:ext cx="731519" cy="717452"/>
          </a:xfrm>
          <a:prstGeom prst="rect">
            <a:avLst/>
          </a:prstGeom>
        </p:spPr>
      </p:pic>
      <p:pic>
        <p:nvPicPr>
          <p:cNvPr id="5" name="Obrázok 4"/>
          <p:cNvPicPr>
            <a:picLocks noChangeAspect="1"/>
          </p:cNvPicPr>
          <p:nvPr/>
        </p:nvPicPr>
        <p:blipFill>
          <a:blip r:embed="rId3"/>
          <a:stretch>
            <a:fillRect/>
          </a:stretch>
        </p:blipFill>
        <p:spPr>
          <a:xfrm>
            <a:off x="309028" y="1920571"/>
            <a:ext cx="8135985" cy="4761583"/>
          </a:xfrm>
          <a:prstGeom prst="rect">
            <a:avLst/>
          </a:prstGeom>
        </p:spPr>
      </p:pic>
    </p:spTree>
    <p:extLst>
      <p:ext uri="{BB962C8B-B14F-4D97-AF65-F5344CB8AC3E}">
        <p14:creationId xmlns:p14="http://schemas.microsoft.com/office/powerpoint/2010/main" val="231296594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dul">
  <a:themeElements>
    <a:clrScheme name="Vlastná 1">
      <a:dk1>
        <a:sysClr val="windowText" lastClr="000000"/>
      </a:dk1>
      <a:lt1>
        <a:srgbClr val="000000"/>
      </a:lt1>
      <a:dk2>
        <a:srgbClr val="000000"/>
      </a:dk2>
      <a:lt2>
        <a:srgbClr val="000000"/>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856</Words>
  <Application>Microsoft Office PowerPoint</Application>
  <PresentationFormat>Širokouhlá</PresentationFormat>
  <Paragraphs>68</Paragraphs>
  <Slides>11</Slides>
  <Notes>0</Notes>
  <HiddenSlides>0</HiddenSlides>
  <MMClips>0</MMClips>
  <ScaleCrop>false</ScaleCrop>
  <HeadingPairs>
    <vt:vector size="6" baseType="variant">
      <vt:variant>
        <vt:lpstr>Použité písma</vt:lpstr>
      </vt:variant>
      <vt:variant>
        <vt:i4>10</vt:i4>
      </vt:variant>
      <vt:variant>
        <vt:lpstr>Motív</vt:lpstr>
      </vt:variant>
      <vt:variant>
        <vt:i4>2</vt:i4>
      </vt:variant>
      <vt:variant>
        <vt:lpstr>Nadpisy snímok</vt:lpstr>
      </vt:variant>
      <vt:variant>
        <vt:i4>11</vt:i4>
      </vt:variant>
    </vt:vector>
  </HeadingPairs>
  <TitlesOfParts>
    <vt:vector size="23" baseType="lpstr">
      <vt:lpstr>Arial</vt:lpstr>
      <vt:lpstr>Calibri</vt:lpstr>
      <vt:lpstr>Calibri Light</vt:lpstr>
      <vt:lpstr>Corbel</vt:lpstr>
      <vt:lpstr>Tahoma</vt:lpstr>
      <vt:lpstr>Times New Roman</vt:lpstr>
      <vt:lpstr>Verdana</vt:lpstr>
      <vt:lpstr>Wingdings</vt:lpstr>
      <vt:lpstr>Wingdings 2</vt:lpstr>
      <vt:lpstr>Wingdings 3</vt:lpstr>
      <vt:lpstr>Motív Office</vt:lpstr>
      <vt:lpstr>Modul</vt:lpstr>
      <vt:lpstr>          Grafická informácia – vektorová grafika                           Spracoval: Ing. Anton Pisko                                GEL-PIS-INF-III.A-12-1</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Grafická informácia – vektorová grafika                          Spracoval: Ing. Anton Pisko                                  GEL-PIS-INF-III.A-10</dc:title>
  <dc:creator>EVSINF1</dc:creator>
  <cp:lastModifiedBy>EVSINF1</cp:lastModifiedBy>
  <cp:revision>21</cp:revision>
  <dcterms:created xsi:type="dcterms:W3CDTF">2014-11-30T14:30:03Z</dcterms:created>
  <dcterms:modified xsi:type="dcterms:W3CDTF">2014-12-08T11:18:21Z</dcterms:modified>
</cp:coreProperties>
</file>