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3" r:id="rId2"/>
    <p:sldId id="262" r:id="rId3"/>
    <p:sldId id="260" r:id="rId4"/>
    <p:sldId id="261" r:id="rId5"/>
    <p:sldId id="280" r:id="rId6"/>
    <p:sldId id="276" r:id="rId7"/>
    <p:sldId id="277" r:id="rId8"/>
    <p:sldId id="278" r:id="rId9"/>
    <p:sldId id="275" r:id="rId10"/>
    <p:sldId id="279" r:id="rId11"/>
    <p:sldId id="258" r:id="rId12"/>
    <p:sldId id="264"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3" autoAdjust="0"/>
    <p:restoredTop sz="94660"/>
  </p:normalViewPr>
  <p:slideViewPr>
    <p:cSldViewPr>
      <p:cViewPr varScale="1">
        <p:scale>
          <a:sx n="71" d="100"/>
          <a:sy n="71"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6444A-01F9-4087-B7DE-49534EAD02B8}" type="datetimeFigureOut">
              <a:rPr lang="sk-SK" smtClean="0"/>
              <a:t>5. 4. 2015</a:t>
            </a:fld>
            <a:endParaRPr lang="sk-SK"/>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336459-2860-4588-B098-061A64046E2E}" type="slidenum">
              <a:rPr lang="sk-SK" smtClean="0"/>
              <a:t>‹#›</a:t>
            </a:fld>
            <a:endParaRPr lang="sk-SK"/>
          </a:p>
        </p:txBody>
      </p:sp>
    </p:spTree>
    <p:extLst>
      <p:ext uri="{BB962C8B-B14F-4D97-AF65-F5344CB8AC3E}">
        <p14:creationId xmlns:p14="http://schemas.microsoft.com/office/powerpoint/2010/main" val="116978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18BFA15F-2579-4365-B7B9-878A007B1B79}" type="datetime1">
              <a:rPr lang="sk-SK" smtClean="0"/>
              <a:t>5. 4. 2015</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381469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7D38A2DA-3BEB-43B1-92C1-9CC33A4ADC25}" type="datetime1">
              <a:rPr lang="sk-SK" smtClean="0"/>
              <a:t>5. 4. 2015</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3114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C7F6391D-513F-48C2-838F-BBD2F0BFBD05}" type="datetime1">
              <a:rPr lang="sk-SK" smtClean="0"/>
              <a:t>5. 4. 2015</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291527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33CD6900-010E-4ED4-9AFE-45D44E570ACA}" type="datetime1">
              <a:rPr lang="sk-SK" smtClean="0"/>
              <a:t>5. 4. 2015</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365066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8D568326-BA97-4896-8003-2B6CDBE9ADCF}" type="datetime1">
              <a:rPr lang="sk-SK" smtClean="0"/>
              <a:t>5. 4. 2015</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119130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838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6172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A81C9532-7812-4F94-8195-FE654B7CDB69}" type="datetime1">
              <a:rPr lang="sk-SK" smtClean="0"/>
              <a:t>5. 4. 2015</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194964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FE4273CB-E331-4CF0-8109-8E90C2EE08D1}" type="datetime1">
              <a:rPr lang="sk-SK" smtClean="0"/>
              <a:t>5. 4. 2015</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10150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8BCCED8F-6AD0-4775-8D49-B22C353B2EC2}" type="datetime1">
              <a:rPr lang="sk-SK" smtClean="0"/>
              <a:t>5. 4. 2015</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194819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7D2BA8D7-09B5-4DC3-9DBD-6D4B74A478A3}" type="datetime1">
              <a:rPr lang="sk-SK" smtClean="0"/>
              <a:t>5. 4. 2015</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403724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DA383565-5FED-45FC-BBBF-2BA1D8E7F426}" type="datetime1">
              <a:rPr lang="sk-SK" smtClean="0"/>
              <a:t>5. 4. 2015</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76883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4A9267AA-E5D7-4DA4-9830-35DF779C0AF3}" type="datetime1">
              <a:rPr lang="sk-SK" smtClean="0"/>
              <a:t>5. 4. 2015</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A5606A46-7C58-4CA3-B782-4E6E4E71FE24}" type="slidenum">
              <a:rPr lang="sk-SK" smtClean="0"/>
              <a:t>‹#›</a:t>
            </a:fld>
            <a:endParaRPr lang="sk-SK"/>
          </a:p>
        </p:txBody>
      </p:sp>
    </p:spTree>
    <p:extLst>
      <p:ext uri="{BB962C8B-B14F-4D97-AF65-F5344CB8AC3E}">
        <p14:creationId xmlns:p14="http://schemas.microsoft.com/office/powerpoint/2010/main" val="194499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BBDF7-0155-4F3D-9B60-A25DD5332576}" type="datetime1">
              <a:rPr lang="sk-SK" smtClean="0"/>
              <a:t>5. 4. 2015</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06A46-7C58-4CA3-B782-4E6E4E71FE24}" type="slidenum">
              <a:rPr lang="sk-SK" smtClean="0"/>
              <a:t>‹#›</a:t>
            </a:fld>
            <a:endParaRPr lang="sk-SK"/>
          </a:p>
        </p:txBody>
      </p:sp>
    </p:spTree>
    <p:extLst>
      <p:ext uri="{BB962C8B-B14F-4D97-AF65-F5344CB8AC3E}">
        <p14:creationId xmlns:p14="http://schemas.microsoft.com/office/powerpoint/2010/main" val="176575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k.wikipedia.org/wiki/Veda_o_po%C4%8D%C3%ADta%C4%8Doch"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k.wikipedia.org/wiki/Netike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GEL-PIS-INF-IVA-18-2%20pocbezp.pptx"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8" Type="http://schemas.openxmlformats.org/officeDocument/2006/relationships/hyperlink" Target="http://sk.wikipedia.org/wiki/Spyware" TargetMode="External"/><Relationship Id="rId3" Type="http://schemas.openxmlformats.org/officeDocument/2006/relationships/hyperlink" Target="http://www.sk.wingwit.com/Siete/network-security/" TargetMode="External"/><Relationship Id="rId7" Type="http://schemas.openxmlformats.org/officeDocument/2006/relationships/hyperlink" Target="http://sk.wikipedia.org/wiki/Tr%C3%B3jsky_k%C3%B4%C5%88_(informatika)" TargetMode="External"/><Relationship Id="rId2" Type="http://schemas.openxmlformats.org/officeDocument/2006/relationships/hyperlink" Target="http://www.preventista.sk/info/desatoro-bezpecneho-pocitaca/" TargetMode="External"/><Relationship Id="rId1" Type="http://schemas.openxmlformats.org/officeDocument/2006/relationships/slideLayout" Target="../slideLayouts/slideLayout7.xml"/><Relationship Id="rId6" Type="http://schemas.openxmlformats.org/officeDocument/2006/relationships/hyperlink" Target="http://sk.wikipedia.org/wiki/Po%C4%8D%C3%ADta%C4%8Dov%C3%BD_%C4%8Derv" TargetMode="External"/><Relationship Id="rId11" Type="http://schemas.openxmlformats.org/officeDocument/2006/relationships/hyperlink" Target="http://sk.wikipedia.org/wiki/Spam" TargetMode="External"/><Relationship Id="rId5" Type="http://schemas.openxmlformats.org/officeDocument/2006/relationships/hyperlink" Target="http://sk.wikipedia.org/wiki/Po%C4%8D%C3%ADta%C4%8Dov%C3%BD_v%C3%ADrus" TargetMode="External"/><Relationship Id="rId10" Type="http://schemas.openxmlformats.org/officeDocument/2006/relationships/hyperlink" Target="http://sk.wikipedia.org/wiki/Hoax" TargetMode="External"/><Relationship Id="rId4" Type="http://schemas.openxmlformats.org/officeDocument/2006/relationships/hyperlink" Target="http://www.sk.wikipedia.org/wiki/Antiv%C3%ADrusov%C3%BD_softv%C3%A9r" TargetMode="External"/><Relationship Id="rId9" Type="http://schemas.openxmlformats.org/officeDocument/2006/relationships/hyperlink" Target="http://sk.wikipedia.org/wiki/Mal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3" name="Obrázok 2"/>
          <p:cNvPicPr>
            <a:picLocks noChangeAspect="1"/>
          </p:cNvPicPr>
          <p:nvPr/>
        </p:nvPicPr>
        <p:blipFill>
          <a:blip r:embed="rId2"/>
          <a:stretch>
            <a:fillRect/>
          </a:stretch>
        </p:blipFill>
        <p:spPr>
          <a:xfrm>
            <a:off x="413846" y="368851"/>
            <a:ext cx="1414395" cy="1377815"/>
          </a:xfrm>
          <a:prstGeom prst="rect">
            <a:avLst/>
          </a:prstGeom>
        </p:spPr>
      </p:pic>
      <p:pic>
        <p:nvPicPr>
          <p:cNvPr id="4" name="Obrázok 3"/>
          <p:cNvPicPr>
            <a:picLocks noChangeAspect="1"/>
          </p:cNvPicPr>
          <p:nvPr/>
        </p:nvPicPr>
        <p:blipFill>
          <a:blip r:embed="rId3"/>
          <a:stretch>
            <a:fillRect/>
          </a:stretch>
        </p:blipFill>
        <p:spPr>
          <a:xfrm>
            <a:off x="2309929" y="368851"/>
            <a:ext cx="1177190" cy="809020"/>
          </a:xfrm>
          <a:prstGeom prst="rect">
            <a:avLst/>
          </a:prstGeom>
        </p:spPr>
      </p:pic>
      <p:pic>
        <p:nvPicPr>
          <p:cNvPr id="5" name="Obrázok 4"/>
          <p:cNvPicPr>
            <a:picLocks noChangeAspect="1"/>
          </p:cNvPicPr>
          <p:nvPr/>
        </p:nvPicPr>
        <p:blipFill>
          <a:blip r:embed="rId4"/>
          <a:stretch>
            <a:fillRect/>
          </a:stretch>
        </p:blipFill>
        <p:spPr>
          <a:xfrm>
            <a:off x="2309929" y="1402212"/>
            <a:ext cx="1591194" cy="688908"/>
          </a:xfrm>
          <a:prstGeom prst="rect">
            <a:avLst/>
          </a:prstGeom>
        </p:spPr>
      </p:pic>
      <p:pic>
        <p:nvPicPr>
          <p:cNvPr id="6" name="Obrázok 5"/>
          <p:cNvPicPr>
            <a:picLocks noChangeAspect="1"/>
          </p:cNvPicPr>
          <p:nvPr/>
        </p:nvPicPr>
        <p:blipFill>
          <a:blip r:embed="rId5"/>
          <a:stretch>
            <a:fillRect/>
          </a:stretch>
        </p:blipFill>
        <p:spPr>
          <a:xfrm>
            <a:off x="3968807" y="368851"/>
            <a:ext cx="5511422" cy="809020"/>
          </a:xfrm>
          <a:prstGeom prst="rect">
            <a:avLst/>
          </a:prstGeom>
        </p:spPr>
      </p:pic>
      <p:pic>
        <p:nvPicPr>
          <p:cNvPr id="7" name="Obrázok 6"/>
          <p:cNvPicPr>
            <a:picLocks noChangeAspect="1"/>
          </p:cNvPicPr>
          <p:nvPr/>
        </p:nvPicPr>
        <p:blipFill>
          <a:blip r:embed="rId6"/>
          <a:stretch>
            <a:fillRect/>
          </a:stretch>
        </p:blipFill>
        <p:spPr>
          <a:xfrm>
            <a:off x="9825925" y="368850"/>
            <a:ext cx="1416263" cy="1377815"/>
          </a:xfrm>
          <a:prstGeom prst="rect">
            <a:avLst/>
          </a:prstGeom>
        </p:spPr>
      </p:pic>
      <p:sp>
        <p:nvSpPr>
          <p:cNvPr id="11" name="Obdĺžnik 10"/>
          <p:cNvSpPr/>
          <p:nvPr/>
        </p:nvSpPr>
        <p:spPr>
          <a:xfrm>
            <a:off x="852407" y="5540219"/>
            <a:ext cx="10228881" cy="388696"/>
          </a:xfrm>
          <a:prstGeom prst="rect">
            <a:avLst/>
          </a:prstGeom>
        </p:spPr>
        <p:txBody>
          <a:bodyPr wrap="square">
            <a:spAutoFit/>
          </a:bodyPr>
          <a:lstStyle/>
          <a:p>
            <a:pPr>
              <a:lnSpc>
                <a:spcPct val="107000"/>
              </a:lnSpc>
              <a:spcAft>
                <a:spcPts val="0"/>
              </a:spcAft>
            </a:pPr>
            <a:r>
              <a:rPr lang="sk-SK" b="1" dirty="0">
                <a:latin typeface="Tahoma" panose="020B0604030504040204" pitchFamily="34" charset="0"/>
                <a:ea typeface="Tahoma" panose="020B0604030504040204" pitchFamily="34" charset="0"/>
                <a:cs typeface="Calibri" panose="020F0502020204030204" pitchFamily="34" charset="0"/>
              </a:rPr>
              <a:t>Spracoval: Ing. Anton </a:t>
            </a:r>
            <a:r>
              <a:rPr lang="sk-SK" b="1" dirty="0" err="1">
                <a:latin typeface="Tahoma" panose="020B0604030504040204" pitchFamily="34" charset="0"/>
                <a:ea typeface="Tahoma" panose="020B0604030504040204" pitchFamily="34" charset="0"/>
                <a:cs typeface="Calibri" panose="020F0502020204030204" pitchFamily="34" charset="0"/>
              </a:rPr>
              <a:t>Pisko</a:t>
            </a:r>
            <a:r>
              <a:rPr lang="sk-SK" b="1" dirty="0">
                <a:latin typeface="Tahoma" panose="020B0604030504040204" pitchFamily="34" charset="0"/>
                <a:ea typeface="Times New Roman" panose="02020603050405020304" pitchFamily="18" charset="0"/>
                <a:cs typeface="Calibri" panose="020F0502020204030204" pitchFamily="34" charset="0"/>
              </a:rPr>
              <a:t>                                                   </a:t>
            </a:r>
            <a:r>
              <a:rPr lang="sk-SK" b="1" dirty="0" smtClean="0">
                <a:latin typeface="Tahoma" panose="020B0604030504040204" pitchFamily="34" charset="0"/>
                <a:ea typeface="Times New Roman" panose="02020603050405020304" pitchFamily="18" charset="0"/>
                <a:cs typeface="Calibri" panose="020F0502020204030204" pitchFamily="34" charset="0"/>
              </a:rPr>
              <a:t>        </a:t>
            </a:r>
            <a:r>
              <a:rPr lang="cs-CZ" b="1" smtClean="0">
                <a:latin typeface="Tahoma" panose="020B0604030504040204" pitchFamily="34" charset="0"/>
                <a:ea typeface="Tahoma" panose="020B0604030504040204" pitchFamily="34" charset="0"/>
                <a:cs typeface="Calibri" panose="020F0502020204030204" pitchFamily="34" charset="0"/>
              </a:rPr>
              <a:t>GEL-PIS-INF-IVA-18-1</a:t>
            </a:r>
            <a:endParaRPr lang="sk-SK" sz="24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Obdĺžnik 1"/>
          <p:cNvSpPr/>
          <p:nvPr/>
        </p:nvSpPr>
        <p:spPr>
          <a:xfrm>
            <a:off x="1378424" y="2975212"/>
            <a:ext cx="8720919"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3200" b="1" dirty="0" smtClean="0">
                <a:solidFill>
                  <a:schemeClr val="accent1">
                    <a:lumMod val="75000"/>
                  </a:schemeClr>
                </a:solidFill>
              </a:rPr>
              <a:t>POČÍTAČOVÁ BEZPEČNOSŤ</a:t>
            </a:r>
            <a:endParaRPr lang="sk-SK" sz="3200" b="1" dirty="0">
              <a:solidFill>
                <a:schemeClr val="accent1">
                  <a:lumMod val="75000"/>
                </a:schemeClr>
              </a:solidFill>
            </a:endParaRPr>
          </a:p>
        </p:txBody>
      </p:sp>
      <p:sp>
        <p:nvSpPr>
          <p:cNvPr id="8" name="Zástupný symbol čísla snímky 7"/>
          <p:cNvSpPr>
            <a:spLocks noGrp="1"/>
          </p:cNvSpPr>
          <p:nvPr>
            <p:ph type="sldNum" sz="quarter" idx="12"/>
          </p:nvPr>
        </p:nvSpPr>
        <p:spPr/>
        <p:txBody>
          <a:bodyPr/>
          <a:lstStyle/>
          <a:p>
            <a:fld id="{A5606A46-7C58-4CA3-B782-4E6E4E71FE24}" type="slidenum">
              <a:rPr lang="sk-SK" smtClean="0"/>
              <a:t>1</a:t>
            </a:fld>
            <a:endParaRPr lang="sk-SK"/>
          </a:p>
        </p:txBody>
      </p:sp>
    </p:spTree>
    <p:extLst>
      <p:ext uri="{BB962C8B-B14F-4D97-AF65-F5344CB8AC3E}">
        <p14:creationId xmlns:p14="http://schemas.microsoft.com/office/powerpoint/2010/main" val="179092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Šípka dolu 1"/>
          <p:cNvSpPr/>
          <p:nvPr/>
        </p:nvSpPr>
        <p:spPr>
          <a:xfrm>
            <a:off x="468923" y="1019908"/>
            <a:ext cx="11207262" cy="4513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4000" dirty="0" smtClean="0"/>
              <a:t>18  -  </a:t>
            </a:r>
            <a:r>
              <a:rPr lang="sk-SK" sz="4000" dirty="0" err="1" smtClean="0"/>
              <a:t>POKRAčOVANIE</a:t>
            </a:r>
            <a:endParaRPr lang="sk-SK" sz="4000" dirty="0" smtClean="0"/>
          </a:p>
          <a:p>
            <a:pPr algn="ctr"/>
            <a:endParaRPr lang="sk-SK" sz="4000" dirty="0" smtClean="0"/>
          </a:p>
          <a:p>
            <a:pPr algn="ctr"/>
            <a:r>
              <a:rPr lang="sk-SK" sz="4000" dirty="0" smtClean="0"/>
              <a:t>POČÍTAČOVÁ SIEŤ    19</a:t>
            </a:r>
            <a:endParaRPr lang="sk-SK" sz="4000" dirty="0"/>
          </a:p>
        </p:txBody>
      </p:sp>
      <p:sp>
        <p:nvSpPr>
          <p:cNvPr id="3" name="Zástupný symbol čísla snímky 2"/>
          <p:cNvSpPr>
            <a:spLocks noGrp="1"/>
          </p:cNvSpPr>
          <p:nvPr>
            <p:ph type="sldNum" sz="quarter" idx="12"/>
          </p:nvPr>
        </p:nvSpPr>
        <p:spPr/>
        <p:txBody>
          <a:bodyPr/>
          <a:lstStyle/>
          <a:p>
            <a:endParaRPr lang="sk-SK" dirty="0"/>
          </a:p>
        </p:txBody>
      </p:sp>
    </p:spTree>
    <p:extLst>
      <p:ext uri="{BB962C8B-B14F-4D97-AF65-F5344CB8AC3E}">
        <p14:creationId xmlns:p14="http://schemas.microsoft.com/office/powerpoint/2010/main" val="161384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832513" y="682388"/>
            <a:ext cx="8311487" cy="4524315"/>
          </a:xfrm>
          <a:prstGeom prst="rect">
            <a:avLst/>
          </a:prstGeom>
        </p:spPr>
        <p:txBody>
          <a:bodyPr wrap="square">
            <a:spAutoFit/>
          </a:bodyPr>
          <a:lstStyle/>
          <a:p>
            <a:r>
              <a:rPr lang="sk-SK" b="1" dirty="0" smtClean="0"/>
              <a:t>1. Čo je to počítačová sieť?</a:t>
            </a:r>
          </a:p>
          <a:p>
            <a:pPr algn="just"/>
            <a:r>
              <a:rPr lang="sk-SK" dirty="0" smtClean="0">
                <a:effectLst/>
              </a:rPr>
              <a:t>Počítačová sieť </a:t>
            </a:r>
            <a:r>
              <a:rPr lang="sk-SK" dirty="0" err="1" smtClean="0">
                <a:effectLst/>
              </a:rPr>
              <a:t>vznika</a:t>
            </a:r>
            <a:r>
              <a:rPr lang="sk-SK" dirty="0" smtClean="0">
                <a:effectLst/>
              </a:rPr>
              <a:t> hlavne z dôvodu prenosu informácií na veľké vzdialenosti. Pôvodne bola vyvinutá len pre vojenské účely, ale ako čas postupoval dostala sa postupne až do dnešnej podoby. Počítačová sieť sa teda dá chápať ako nejaká komunikačná sieť, cez ktorú sme schopný posielať rôzne druhy údajov a manipulovať s nimi a to aj na veľmi veľké vzdialenosti. </a:t>
            </a:r>
          </a:p>
          <a:p>
            <a:endParaRPr lang="sk-SK" b="1" dirty="0" smtClean="0"/>
          </a:p>
          <a:p>
            <a:r>
              <a:rPr lang="sk-SK" b="1" dirty="0" smtClean="0"/>
              <a:t>2</a:t>
            </a:r>
            <a:r>
              <a:rPr lang="sk-SK" b="1" dirty="0" smtClean="0"/>
              <a:t>. História počítačových sietí</a:t>
            </a:r>
          </a:p>
          <a:p>
            <a:pPr algn="just"/>
            <a:r>
              <a:rPr lang="sk-SK" dirty="0" smtClean="0">
                <a:effectLst/>
              </a:rPr>
              <a:t>Siete </a:t>
            </a:r>
            <a:r>
              <a:rPr lang="sk-SK" dirty="0" smtClean="0">
                <a:effectLst/>
              </a:rPr>
              <a:t>vznikli </a:t>
            </a:r>
            <a:r>
              <a:rPr lang="sk-SK" dirty="0" smtClean="0">
                <a:effectLst/>
              </a:rPr>
              <a:t>pôvodne pre potreby armády pre prípad nukleárnej vojny. Toto však dlho nevydržalo pretože prostredníctvom siete sa začali posielať čoraz viac aj súkromné správy. Siete veľmi rýchlo napredovali a ich vývoj bol nezastaviteľný. Siete sa začali rozširovať ale nastal vážny problém, ktorí bolo treba riešiť. Tým problémom bolo, že každá sieť používala svoje vlastné komunikačné pravidlá teda protokoly. A tak nebolo možné siete spájať do väčších celkov. Preto sa roku 1982 vytvoril protokol TCP/IP, </a:t>
            </a:r>
            <a:r>
              <a:rPr lang="sk-SK" dirty="0" smtClean="0">
                <a:effectLst/>
              </a:rPr>
              <a:t>ktorý </a:t>
            </a:r>
            <a:r>
              <a:rPr lang="sk-SK" dirty="0" smtClean="0">
                <a:effectLst/>
              </a:rPr>
              <a:t>takmer v nezmenenej podobe používane dodnes. Ďalší dodnes používaný a veľmi dôležitý protokol (model siete) je ISO/OSI, ktorí vyvinula organizácia ISO. </a:t>
            </a:r>
            <a:endParaRPr lang="sk-SK" dirty="0">
              <a:effectLst/>
            </a:endParaRPr>
          </a:p>
        </p:txBody>
      </p:sp>
      <p:sp>
        <p:nvSpPr>
          <p:cNvPr id="3" name="Zástupný symbol čísla snímky 2"/>
          <p:cNvSpPr>
            <a:spLocks noGrp="1"/>
          </p:cNvSpPr>
          <p:nvPr>
            <p:ph type="sldNum" sz="quarter" idx="12"/>
          </p:nvPr>
        </p:nvSpPr>
        <p:spPr/>
        <p:txBody>
          <a:bodyPr/>
          <a:lstStyle/>
          <a:p>
            <a:endParaRPr lang="sk-SK" dirty="0"/>
          </a:p>
        </p:txBody>
      </p:sp>
    </p:spTree>
    <p:extLst>
      <p:ext uri="{BB962C8B-B14F-4D97-AF65-F5344CB8AC3E}">
        <p14:creationId xmlns:p14="http://schemas.microsoft.com/office/powerpoint/2010/main" val="3315283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1026" name="Picture 2" descr="http://www.stuba.sk/new/images//stu/pracoviska/cvt/stu_net_bi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28" y="519458"/>
            <a:ext cx="8643842" cy="5893065"/>
          </a:xfrm>
          <a:prstGeom prst="rect">
            <a:avLst/>
          </a:prstGeom>
          <a:noFill/>
          <a:extLst>
            <a:ext uri="{909E8E84-426E-40DD-AFC4-6F175D3DCCD1}">
              <a14:hiddenFill xmlns:a14="http://schemas.microsoft.com/office/drawing/2010/main">
                <a:solidFill>
                  <a:srgbClr val="FFFFFF"/>
                </a:solidFill>
              </a14:hiddenFill>
            </a:ext>
          </a:extLst>
        </p:spPr>
      </p:pic>
      <p:sp>
        <p:nvSpPr>
          <p:cNvPr id="2" name="Obdĺžnik 1"/>
          <p:cNvSpPr/>
          <p:nvPr/>
        </p:nvSpPr>
        <p:spPr>
          <a:xfrm>
            <a:off x="1965278" y="150125"/>
            <a:ext cx="7178722" cy="369332"/>
          </a:xfrm>
          <a:prstGeom prst="rect">
            <a:avLst/>
          </a:prstGeom>
        </p:spPr>
        <p:txBody>
          <a:bodyPr wrap="square">
            <a:spAutoFit/>
          </a:bodyPr>
          <a:lstStyle/>
          <a:p>
            <a:r>
              <a:rPr lang="sk-SK" dirty="0" smtClean="0"/>
              <a:t>http://www.zajtra.sk/technologie/371/zaklady-pocitacovych-sieti-3-cast</a:t>
            </a:r>
            <a:endParaRPr lang="sk-SK" dirty="0"/>
          </a:p>
        </p:txBody>
      </p:sp>
      <p:sp>
        <p:nvSpPr>
          <p:cNvPr id="3" name="Zástupný symbol čísla snímky 2"/>
          <p:cNvSpPr>
            <a:spLocks noGrp="1"/>
          </p:cNvSpPr>
          <p:nvPr>
            <p:ph type="sldNum" sz="quarter" idx="12"/>
          </p:nvPr>
        </p:nvSpPr>
        <p:spPr/>
        <p:txBody>
          <a:bodyPr/>
          <a:lstStyle/>
          <a:p>
            <a:endParaRPr lang="sk-SK" dirty="0"/>
          </a:p>
        </p:txBody>
      </p:sp>
    </p:spTree>
    <p:extLst>
      <p:ext uri="{BB962C8B-B14F-4D97-AF65-F5344CB8AC3E}">
        <p14:creationId xmlns:p14="http://schemas.microsoft.com/office/powerpoint/2010/main" val="363366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430305" y="1054444"/>
            <a:ext cx="8699839" cy="923330"/>
          </a:xfrm>
          <a:prstGeom prst="rect">
            <a:avLst/>
          </a:prstGeom>
        </p:spPr>
        <p:txBody>
          <a:bodyPr wrap="square">
            <a:spAutoFit/>
          </a:bodyPr>
          <a:lstStyle/>
          <a:p>
            <a:r>
              <a:rPr lang="sk-SK" dirty="0" smtClean="0"/>
              <a:t>       je oblasť </a:t>
            </a:r>
            <a:r>
              <a:rPr lang="sk-SK" dirty="0" smtClean="0">
                <a:hlinkClick r:id="rId2" tooltip="Veda o počítačoch"/>
              </a:rPr>
              <a:t>vedy o počítačoch</a:t>
            </a:r>
            <a:r>
              <a:rPr lang="sk-SK" dirty="0" smtClean="0"/>
              <a:t>, ktorá sa zaoberá odhaľovaním a eliminovaním rizík spojených s používaním počítača.</a:t>
            </a:r>
          </a:p>
          <a:p>
            <a:endParaRPr lang="sk-SK" dirty="0"/>
          </a:p>
        </p:txBody>
      </p:sp>
      <p:sp>
        <p:nvSpPr>
          <p:cNvPr id="3" name="Obdĺžnik 2"/>
          <p:cNvSpPr/>
          <p:nvPr/>
        </p:nvSpPr>
        <p:spPr>
          <a:xfrm>
            <a:off x="402549" y="2194149"/>
            <a:ext cx="8741044" cy="2308324"/>
          </a:xfrm>
          <a:prstGeom prst="rect">
            <a:avLst/>
          </a:prstGeom>
        </p:spPr>
        <p:txBody>
          <a:bodyPr wrap="square">
            <a:spAutoFit/>
          </a:bodyPr>
          <a:lstStyle/>
          <a:p>
            <a:r>
              <a:rPr lang="sk-SK" b="1" dirty="0" smtClean="0"/>
              <a:t>Cieľom počítačovej bezpečnosti je zabezpečiť:</a:t>
            </a:r>
          </a:p>
          <a:p>
            <a:endParaRPr lang="sk-SK" dirty="0" smtClean="0"/>
          </a:p>
          <a:p>
            <a:pPr>
              <a:buFont typeface="Arial" panose="020B0604020202020204" pitchFamily="34" charset="0"/>
              <a:buChar char="•"/>
            </a:pPr>
            <a:r>
              <a:rPr lang="sk-SK" dirty="0" smtClean="0"/>
              <a:t>ochranu pred neoprávneným manipulovaním so zariadeniami počítačového systému,</a:t>
            </a:r>
          </a:p>
          <a:p>
            <a:pPr>
              <a:buFont typeface="Arial" panose="020B0604020202020204" pitchFamily="34" charset="0"/>
              <a:buChar char="•"/>
            </a:pPr>
            <a:r>
              <a:rPr lang="sk-SK" dirty="0" smtClean="0"/>
              <a:t>ochranu pred neoprávnenou manipuláciou s dátami,</a:t>
            </a:r>
          </a:p>
          <a:p>
            <a:pPr>
              <a:buFont typeface="Arial" panose="020B0604020202020204" pitchFamily="34" charset="0"/>
              <a:buChar char="•"/>
            </a:pPr>
            <a:r>
              <a:rPr lang="sk-SK" dirty="0" smtClean="0"/>
              <a:t>ochranu pred nelegálnou tvorbou kópií dát,</a:t>
            </a:r>
          </a:p>
          <a:p>
            <a:pPr>
              <a:buFont typeface="Arial" panose="020B0604020202020204" pitchFamily="34" charset="0"/>
              <a:buChar char="•"/>
            </a:pPr>
            <a:r>
              <a:rPr lang="sk-SK" dirty="0" smtClean="0"/>
              <a:t>bezpečnú komunikáciu a prenos dát,</a:t>
            </a:r>
          </a:p>
          <a:p>
            <a:pPr>
              <a:buFont typeface="Arial" panose="020B0604020202020204" pitchFamily="34" charset="0"/>
              <a:buChar char="•"/>
            </a:pPr>
            <a:r>
              <a:rPr lang="sk-SK" dirty="0" smtClean="0"/>
              <a:t>bezpečné uloženie dát,</a:t>
            </a:r>
          </a:p>
          <a:p>
            <a:pPr>
              <a:buFont typeface="Arial" panose="020B0604020202020204" pitchFamily="34" charset="0"/>
              <a:buChar char="•"/>
            </a:pPr>
            <a:r>
              <a:rPr lang="sk-SK" dirty="0" smtClean="0"/>
              <a:t>integritu a </a:t>
            </a:r>
            <a:r>
              <a:rPr lang="sk-SK" dirty="0" err="1" smtClean="0"/>
              <a:t>nepodvrhnuteľnosť</a:t>
            </a:r>
            <a:r>
              <a:rPr lang="sk-SK" dirty="0" smtClean="0"/>
              <a:t> dát.</a:t>
            </a:r>
            <a:endParaRPr lang="sk-SK" dirty="0"/>
          </a:p>
        </p:txBody>
      </p:sp>
      <p:sp>
        <p:nvSpPr>
          <p:cNvPr id="4" name="Obdĺžnik 3"/>
          <p:cNvSpPr/>
          <p:nvPr/>
        </p:nvSpPr>
        <p:spPr>
          <a:xfrm>
            <a:off x="484094" y="4195482"/>
            <a:ext cx="6041756" cy="2308324"/>
          </a:xfrm>
          <a:prstGeom prst="rect">
            <a:avLst/>
          </a:prstGeom>
        </p:spPr>
        <p:txBody>
          <a:bodyPr wrap="square">
            <a:spAutoFit/>
          </a:bodyPr>
          <a:lstStyle/>
          <a:p>
            <a:endParaRPr lang="sk-SK" dirty="0" smtClean="0"/>
          </a:p>
          <a:p>
            <a:endParaRPr lang="sk-SK" dirty="0"/>
          </a:p>
          <a:p>
            <a:r>
              <a:rPr lang="sk-SK" b="1" dirty="0" smtClean="0">
                <a:solidFill>
                  <a:srgbClr val="FF0000"/>
                </a:solidFill>
              </a:rPr>
              <a:t>Koncepcia počítačovej bezpečnosti spočíva v troch krokoch:</a:t>
            </a:r>
          </a:p>
          <a:p>
            <a:endParaRPr lang="sk-SK" dirty="0" smtClean="0"/>
          </a:p>
          <a:p>
            <a:pPr>
              <a:buFont typeface="+mj-lt"/>
              <a:buAutoNum type="arabicPeriod"/>
            </a:pPr>
            <a:r>
              <a:rPr lang="sk-SK" b="1" dirty="0" smtClean="0"/>
              <a:t>Prevencia</a:t>
            </a:r>
            <a:r>
              <a:rPr lang="sk-SK" dirty="0" smtClean="0"/>
              <a:t> - ochrana pred hrozbami</a:t>
            </a:r>
          </a:p>
          <a:p>
            <a:pPr>
              <a:buFont typeface="+mj-lt"/>
              <a:buAutoNum type="arabicPeriod"/>
            </a:pPr>
            <a:r>
              <a:rPr lang="sk-SK" b="1" dirty="0" smtClean="0"/>
              <a:t>Detekcia  </a:t>
            </a:r>
            <a:r>
              <a:rPr lang="sk-SK" dirty="0" smtClean="0"/>
              <a:t> - odhalenie neoprávnenej činnosti a slabého miesta v systéme</a:t>
            </a:r>
          </a:p>
          <a:p>
            <a:pPr>
              <a:buFont typeface="+mj-lt"/>
              <a:buAutoNum type="arabicPeriod"/>
            </a:pPr>
            <a:r>
              <a:rPr lang="sk-SK" b="1" dirty="0" smtClean="0"/>
              <a:t>Náprava  </a:t>
            </a:r>
            <a:r>
              <a:rPr lang="sk-SK" dirty="0" smtClean="0"/>
              <a:t> - odstránenie slabého miesta v systéme</a:t>
            </a:r>
            <a:endParaRPr lang="sk-SK" dirty="0"/>
          </a:p>
        </p:txBody>
      </p:sp>
      <p:sp>
        <p:nvSpPr>
          <p:cNvPr id="5" name="Zástupný symbol čísla snímky 4"/>
          <p:cNvSpPr>
            <a:spLocks noGrp="1"/>
          </p:cNvSpPr>
          <p:nvPr>
            <p:ph type="sldNum" sz="quarter" idx="12"/>
          </p:nvPr>
        </p:nvSpPr>
        <p:spPr/>
        <p:txBody>
          <a:bodyPr/>
          <a:lstStyle/>
          <a:p>
            <a:fld id="{A5606A46-7C58-4CA3-B782-4E6E4E71FE24}" type="slidenum">
              <a:rPr lang="sk-SK" smtClean="0"/>
              <a:t>2</a:t>
            </a:fld>
            <a:endParaRPr lang="sk-SK"/>
          </a:p>
        </p:txBody>
      </p:sp>
      <p:sp>
        <p:nvSpPr>
          <p:cNvPr id="6" name="Obdĺžnik 5"/>
          <p:cNvSpPr/>
          <p:nvPr/>
        </p:nvSpPr>
        <p:spPr>
          <a:xfrm>
            <a:off x="498764" y="371959"/>
            <a:ext cx="2895366" cy="57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a:t>Počítačová bezpečnosť</a:t>
            </a:r>
            <a:endParaRPr lang="sk-SK" dirty="0"/>
          </a:p>
        </p:txBody>
      </p:sp>
    </p:spTree>
    <p:extLst>
      <p:ext uri="{BB962C8B-B14F-4D97-AF65-F5344CB8AC3E}">
        <p14:creationId xmlns:p14="http://schemas.microsoft.com/office/powerpoint/2010/main" val="1968363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402956" y="948690"/>
            <a:ext cx="11499742" cy="5078313"/>
          </a:xfrm>
          <a:prstGeom prst="rect">
            <a:avLst/>
          </a:prstGeom>
        </p:spPr>
        <p:txBody>
          <a:bodyPr wrap="square">
            <a:spAutoFit/>
          </a:bodyPr>
          <a:lstStyle/>
          <a:p>
            <a:r>
              <a:rPr lang="sk-SK" dirty="0" smtClean="0"/>
              <a:t> pozostáva z týchto častí:</a:t>
            </a:r>
          </a:p>
          <a:p>
            <a:endParaRPr lang="sk-SK" b="1" dirty="0" smtClean="0"/>
          </a:p>
          <a:p>
            <a:r>
              <a:rPr lang="sk-SK" b="1" dirty="0" smtClean="0"/>
              <a:t>Zabezpečenie fyzického prístupu</a:t>
            </a:r>
            <a:r>
              <a:rPr lang="sk-SK" dirty="0" smtClean="0"/>
              <a:t> spočíva v zabránení prístupu nepovolaných osôb k častiam počítačového systému. Na toto zabezpečenie sa používajú bezpečnostné </a:t>
            </a:r>
            <a:r>
              <a:rPr lang="sk-SK" smtClean="0"/>
              <a:t>prvky: pridelenie </a:t>
            </a:r>
            <a:r>
              <a:rPr lang="sk-SK" dirty="0" err="1" smtClean="0"/>
              <a:t>rozdielných</a:t>
            </a:r>
            <a:r>
              <a:rPr lang="sk-SK" dirty="0" smtClean="0"/>
              <a:t> práv zamestnancom, elektronické zámky, poplašné zariadenia, kamerové systémy, autorizačné systémy chránené heslami, čipovými kartami a podobne, autentizačné systémy na snímanie otlačkov prstov, dlane, krvného </a:t>
            </a:r>
            <a:r>
              <a:rPr lang="sk-SK" dirty="0" err="1" smtClean="0"/>
              <a:t>riečišťa</a:t>
            </a:r>
            <a:r>
              <a:rPr lang="sk-SK" dirty="0" smtClean="0"/>
              <a:t>, očnej dúhovky, rozpoznania hlasu a podobne, </a:t>
            </a:r>
            <a:r>
              <a:rPr lang="sk-SK" dirty="0" err="1" smtClean="0"/>
              <a:t>auditovacie</a:t>
            </a:r>
            <a:r>
              <a:rPr lang="sk-SK" dirty="0" smtClean="0"/>
              <a:t> systémy na sledovanie a zaznamenávanie určitých akcií zamestnancov (vstup  do miestnosti, prihlásenie sa do systému, kopírovanie údajov…).</a:t>
            </a:r>
          </a:p>
          <a:p>
            <a:endParaRPr lang="sk-SK" dirty="0" smtClean="0"/>
          </a:p>
          <a:p>
            <a:r>
              <a:rPr lang="sk-SK" b="1" dirty="0" smtClean="0"/>
              <a:t>Zabezpečenie počítačového systému</a:t>
            </a:r>
            <a:r>
              <a:rPr lang="sk-SK" dirty="0" smtClean="0"/>
              <a:t> spočíva v zabezpečení počítačového systému pred útokom hackerov, škodlivých programov (vírusy, červy, trójske kone, spyware, </a:t>
            </a:r>
            <a:r>
              <a:rPr lang="sk-SK" dirty="0" err="1" smtClean="0"/>
              <a:t>adware</a:t>
            </a:r>
            <a:r>
              <a:rPr lang="sk-SK" dirty="0" smtClean="0"/>
              <a:t>…). Do tejto časti patrí aj zaškolenie zamestnancov, aby sa správali v súlade s počítačovou bezpečnosťou a dodržiavali </a:t>
            </a:r>
            <a:r>
              <a:rPr lang="sk-SK" dirty="0" smtClean="0">
                <a:hlinkClick r:id="rId2" tooltip="Netiketa"/>
              </a:rPr>
              <a:t>etiketu</a:t>
            </a:r>
            <a:r>
              <a:rPr lang="sk-SK" dirty="0" smtClean="0"/>
              <a:t> na sieti!!!</a:t>
            </a:r>
          </a:p>
          <a:p>
            <a:endParaRPr lang="sk-SK" dirty="0" smtClean="0"/>
          </a:p>
          <a:p>
            <a:r>
              <a:rPr lang="sk-SK" b="1" dirty="0" smtClean="0"/>
              <a:t>Zabezpečenie informácií</a:t>
            </a:r>
            <a:r>
              <a:rPr lang="sk-SK" dirty="0" smtClean="0"/>
              <a:t> spočíva v bezpečnom zálohovaní dát. Záloha dát by mala byť vytvorená tak, aby ju neohrozil útočník ani prírodná živelná pohroma (požiar, záplavy, pád lietadla…). Zálohované dáta je tiež potrebné chrániť proti neoprávnenej manipulácii použitím vhodného šifrovacieho systému.</a:t>
            </a:r>
          </a:p>
          <a:p>
            <a:endParaRPr lang="sk-SK" dirty="0" smtClean="0"/>
          </a:p>
          <a:p>
            <a:r>
              <a:rPr lang="sk-SK" b="1" dirty="0" smtClean="0"/>
              <a:t>Ekonomické a právne zabezpečenie</a:t>
            </a:r>
            <a:r>
              <a:rPr lang="sk-SK" dirty="0" smtClean="0"/>
              <a:t> spočíva v správnej motivácii a možného postihu užívateľov -zamestnancov.</a:t>
            </a:r>
            <a:endParaRPr lang="sk-SK" dirty="0"/>
          </a:p>
        </p:txBody>
      </p:sp>
      <p:sp>
        <p:nvSpPr>
          <p:cNvPr id="3" name="Obdĺžnik 2"/>
          <p:cNvSpPr/>
          <p:nvPr/>
        </p:nvSpPr>
        <p:spPr>
          <a:xfrm>
            <a:off x="498764" y="371959"/>
            <a:ext cx="2895366" cy="57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BEZPEČNOSTNÝ PROJEKT:</a:t>
            </a:r>
            <a:endParaRPr lang="sk-SK" dirty="0"/>
          </a:p>
        </p:txBody>
      </p:sp>
      <p:sp>
        <p:nvSpPr>
          <p:cNvPr id="4" name="Zástupný symbol čísla snímky 3"/>
          <p:cNvSpPr>
            <a:spLocks noGrp="1"/>
          </p:cNvSpPr>
          <p:nvPr>
            <p:ph type="sldNum" sz="quarter" idx="12"/>
          </p:nvPr>
        </p:nvSpPr>
        <p:spPr/>
        <p:txBody>
          <a:bodyPr/>
          <a:lstStyle/>
          <a:p>
            <a:fld id="{A5606A46-7C58-4CA3-B782-4E6E4E71FE24}" type="slidenum">
              <a:rPr lang="sk-SK" smtClean="0"/>
              <a:t>3</a:t>
            </a:fld>
            <a:endParaRPr lang="sk-SK"/>
          </a:p>
        </p:txBody>
      </p:sp>
    </p:spTree>
    <p:extLst>
      <p:ext uri="{BB962C8B-B14F-4D97-AF65-F5344CB8AC3E}">
        <p14:creationId xmlns:p14="http://schemas.microsoft.com/office/powerpoint/2010/main" val="382426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050" name="Picture 2" descr="http://www.1sg.sk/www/data/01/projekty/2008_2009/heroes/dnesna_technika/images/pocitace/zavirovany_pocit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893" y="2510564"/>
            <a:ext cx="505777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1.wp.com/preventista.sk/info/wp-content/uploads/2013/08/ITsecur.jpg?fit=700%2C99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15" y="2501039"/>
            <a:ext cx="5052448"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Obdĺžnik 1"/>
          <p:cNvSpPr/>
          <p:nvPr/>
        </p:nvSpPr>
        <p:spPr>
          <a:xfrm>
            <a:off x="774915" y="1735810"/>
            <a:ext cx="3053166" cy="6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Hrozby</a:t>
            </a:r>
            <a:endParaRPr lang="sk-SK" dirty="0"/>
          </a:p>
        </p:txBody>
      </p:sp>
      <p:sp>
        <p:nvSpPr>
          <p:cNvPr id="3" name="Obdĺžnik 2"/>
          <p:cNvSpPr/>
          <p:nvPr/>
        </p:nvSpPr>
        <p:spPr>
          <a:xfrm>
            <a:off x="6385893" y="1735810"/>
            <a:ext cx="3238554" cy="6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Dôsledok</a:t>
            </a:r>
            <a:endParaRPr lang="sk-SK" dirty="0"/>
          </a:p>
        </p:txBody>
      </p:sp>
      <p:cxnSp>
        <p:nvCxnSpPr>
          <p:cNvPr id="5" name="Rovná spojovacia šípka 4"/>
          <p:cNvCxnSpPr>
            <a:stCxn id="2" idx="3"/>
            <a:endCxn id="3" idx="1"/>
          </p:cNvCxnSpPr>
          <p:nvPr/>
        </p:nvCxnSpPr>
        <p:spPr>
          <a:xfrm>
            <a:off x="3828081" y="2053526"/>
            <a:ext cx="2557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Zástupný symbol čísla snímky 3"/>
          <p:cNvSpPr>
            <a:spLocks noGrp="1"/>
          </p:cNvSpPr>
          <p:nvPr>
            <p:ph type="sldNum" sz="quarter" idx="12"/>
          </p:nvPr>
        </p:nvSpPr>
        <p:spPr/>
        <p:txBody>
          <a:bodyPr/>
          <a:lstStyle/>
          <a:p>
            <a:fld id="{A5606A46-7C58-4CA3-B782-4E6E4E71FE24}" type="slidenum">
              <a:rPr lang="sk-SK" smtClean="0"/>
              <a:t>4</a:t>
            </a:fld>
            <a:endParaRPr lang="sk-SK"/>
          </a:p>
        </p:txBody>
      </p:sp>
    </p:spTree>
    <p:extLst>
      <p:ext uri="{BB962C8B-B14F-4D97-AF65-F5344CB8AC3E}">
        <p14:creationId xmlns:p14="http://schemas.microsoft.com/office/powerpoint/2010/main" val="2309736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Zástupný symbol čísla snímky 1"/>
          <p:cNvSpPr>
            <a:spLocks noGrp="1"/>
          </p:cNvSpPr>
          <p:nvPr>
            <p:ph type="sldNum" sz="quarter" idx="12"/>
          </p:nvPr>
        </p:nvSpPr>
        <p:spPr/>
        <p:txBody>
          <a:bodyPr/>
          <a:lstStyle/>
          <a:p>
            <a:fld id="{A5606A46-7C58-4CA3-B782-4E6E4E71FE24}" type="slidenum">
              <a:rPr lang="sk-SK" smtClean="0"/>
              <a:t>5</a:t>
            </a:fld>
            <a:endParaRPr lang="sk-SK"/>
          </a:p>
        </p:txBody>
      </p:sp>
      <p:sp>
        <p:nvSpPr>
          <p:cNvPr id="3" name="Obdĺžnik 2"/>
          <p:cNvSpPr/>
          <p:nvPr/>
        </p:nvSpPr>
        <p:spPr>
          <a:xfrm>
            <a:off x="518254" y="682056"/>
            <a:ext cx="4277532" cy="72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Všeobecné zásady počítačovej bezpečnosti</a:t>
            </a:r>
            <a:endParaRPr lang="sk-SK" dirty="0"/>
          </a:p>
        </p:txBody>
      </p:sp>
      <p:sp>
        <p:nvSpPr>
          <p:cNvPr id="4" name="Obdĺžnik 3"/>
          <p:cNvSpPr/>
          <p:nvPr/>
        </p:nvSpPr>
        <p:spPr>
          <a:xfrm>
            <a:off x="387359" y="1651408"/>
            <a:ext cx="3004457" cy="369332"/>
          </a:xfrm>
          <a:prstGeom prst="rect">
            <a:avLst/>
          </a:prstGeom>
        </p:spPr>
        <p:txBody>
          <a:bodyPr wrap="square">
            <a:spAutoFit/>
          </a:bodyPr>
          <a:lstStyle/>
          <a:p>
            <a:r>
              <a:rPr lang="sk-SK" b="1" dirty="0" smtClean="0">
                <a:solidFill>
                  <a:srgbClr val="0000FF"/>
                </a:solidFill>
              </a:rPr>
              <a:t> 1. Používajte </a:t>
            </a:r>
            <a:r>
              <a:rPr lang="sk-SK" b="1" dirty="0">
                <a:solidFill>
                  <a:srgbClr val="0000FF"/>
                </a:solidFill>
              </a:rPr>
              <a:t>silné heslá</a:t>
            </a:r>
            <a:endParaRPr lang="sk-SK" b="1" dirty="0"/>
          </a:p>
        </p:txBody>
      </p:sp>
      <p:sp>
        <p:nvSpPr>
          <p:cNvPr id="5" name="Obdĺžnik 4"/>
          <p:cNvSpPr/>
          <p:nvPr/>
        </p:nvSpPr>
        <p:spPr>
          <a:xfrm>
            <a:off x="420913" y="2039649"/>
            <a:ext cx="2937351" cy="369332"/>
          </a:xfrm>
          <a:prstGeom prst="rect">
            <a:avLst/>
          </a:prstGeom>
        </p:spPr>
        <p:txBody>
          <a:bodyPr wrap="square">
            <a:spAutoFit/>
          </a:bodyPr>
          <a:lstStyle/>
          <a:p>
            <a:r>
              <a:rPr lang="sk-SK" b="1" dirty="0" smtClean="0">
                <a:solidFill>
                  <a:srgbClr val="0000FF"/>
                </a:solidFill>
              </a:rPr>
              <a:t>2. Skryte </a:t>
            </a:r>
            <a:r>
              <a:rPr lang="sk-SK" b="1" dirty="0">
                <a:solidFill>
                  <a:srgbClr val="0000FF"/>
                </a:solidFill>
              </a:rPr>
              <a:t>sa za firewall</a:t>
            </a:r>
            <a:endParaRPr lang="sk-SK" b="1" dirty="0"/>
          </a:p>
        </p:txBody>
      </p:sp>
      <p:sp>
        <p:nvSpPr>
          <p:cNvPr id="6" name="Obdĺžnik 5"/>
          <p:cNvSpPr/>
          <p:nvPr/>
        </p:nvSpPr>
        <p:spPr>
          <a:xfrm>
            <a:off x="266066" y="2402506"/>
            <a:ext cx="2757550" cy="369332"/>
          </a:xfrm>
          <a:prstGeom prst="rect">
            <a:avLst/>
          </a:prstGeom>
        </p:spPr>
        <p:txBody>
          <a:bodyPr wrap="none">
            <a:spAutoFit/>
          </a:bodyPr>
          <a:lstStyle/>
          <a:p>
            <a:r>
              <a:rPr lang="sk-SK" b="1" dirty="0" smtClean="0">
                <a:solidFill>
                  <a:srgbClr val="0000FF"/>
                </a:solidFill>
              </a:rPr>
              <a:t>   3. Odstráňte </a:t>
            </a:r>
            <a:r>
              <a:rPr lang="sk-SK" b="1" dirty="0">
                <a:solidFill>
                  <a:srgbClr val="0000FF"/>
                </a:solidFill>
              </a:rPr>
              <a:t>škodlivý kód</a:t>
            </a:r>
            <a:endParaRPr lang="sk-SK" b="1" dirty="0"/>
          </a:p>
        </p:txBody>
      </p:sp>
      <p:sp>
        <p:nvSpPr>
          <p:cNvPr id="7" name="Obdĺžnik 6"/>
          <p:cNvSpPr/>
          <p:nvPr/>
        </p:nvSpPr>
        <p:spPr>
          <a:xfrm>
            <a:off x="212613" y="2779877"/>
            <a:ext cx="3991414" cy="369332"/>
          </a:xfrm>
          <a:prstGeom prst="rect">
            <a:avLst/>
          </a:prstGeom>
        </p:spPr>
        <p:txBody>
          <a:bodyPr wrap="none">
            <a:spAutoFit/>
          </a:bodyPr>
          <a:lstStyle/>
          <a:p>
            <a:r>
              <a:rPr lang="sk-SK" b="1" dirty="0" smtClean="0">
                <a:solidFill>
                  <a:srgbClr val="0000FF"/>
                </a:solidFill>
              </a:rPr>
              <a:t>    4. </a:t>
            </a:r>
            <a:r>
              <a:rPr lang="sk-SK" b="1" dirty="0">
                <a:solidFill>
                  <a:srgbClr val="0000FF"/>
                </a:solidFill>
              </a:rPr>
              <a:t>Chráňte sa proti spyware a </a:t>
            </a:r>
            <a:r>
              <a:rPr lang="sk-SK" b="1" dirty="0" err="1" smtClean="0">
                <a:solidFill>
                  <a:srgbClr val="0000FF"/>
                </a:solidFill>
              </a:rPr>
              <a:t>adware</a:t>
            </a:r>
            <a:r>
              <a:rPr lang="sk-SK" b="1" dirty="0" smtClean="0">
                <a:solidFill>
                  <a:srgbClr val="0000FF"/>
                </a:solidFill>
              </a:rPr>
              <a:t> </a:t>
            </a:r>
            <a:endParaRPr lang="sk-SK" b="1" dirty="0"/>
          </a:p>
        </p:txBody>
      </p:sp>
      <p:sp>
        <p:nvSpPr>
          <p:cNvPr id="8" name="Obdĺžnik 7"/>
          <p:cNvSpPr/>
          <p:nvPr/>
        </p:nvSpPr>
        <p:spPr>
          <a:xfrm>
            <a:off x="275772" y="3149600"/>
            <a:ext cx="4325257" cy="369332"/>
          </a:xfrm>
          <a:prstGeom prst="rect">
            <a:avLst/>
          </a:prstGeom>
        </p:spPr>
        <p:txBody>
          <a:bodyPr wrap="square">
            <a:spAutoFit/>
          </a:bodyPr>
          <a:lstStyle/>
          <a:p>
            <a:r>
              <a:rPr lang="sk-SK" b="1" dirty="0" smtClean="0">
                <a:solidFill>
                  <a:srgbClr val="0000FF"/>
                </a:solidFill>
              </a:rPr>
              <a:t>   5. Aktualizujte </a:t>
            </a:r>
            <a:r>
              <a:rPr lang="sk-SK" b="1" dirty="0">
                <a:solidFill>
                  <a:srgbClr val="0000FF"/>
                </a:solidFill>
              </a:rPr>
              <a:t>operačný systém</a:t>
            </a:r>
            <a:endParaRPr lang="sk-SK" b="1" dirty="0"/>
          </a:p>
        </p:txBody>
      </p:sp>
      <p:sp>
        <p:nvSpPr>
          <p:cNvPr id="9" name="Obdĺžnik 8"/>
          <p:cNvSpPr/>
          <p:nvPr/>
        </p:nvSpPr>
        <p:spPr>
          <a:xfrm>
            <a:off x="312541" y="3520106"/>
            <a:ext cx="2703945" cy="369332"/>
          </a:xfrm>
          <a:prstGeom prst="rect">
            <a:avLst/>
          </a:prstGeom>
        </p:spPr>
        <p:txBody>
          <a:bodyPr wrap="none">
            <a:spAutoFit/>
          </a:bodyPr>
          <a:lstStyle/>
          <a:p>
            <a:r>
              <a:rPr lang="sk-SK" b="1" dirty="0" smtClean="0">
                <a:solidFill>
                  <a:srgbClr val="0000FF"/>
                </a:solidFill>
              </a:rPr>
              <a:t>  6. </a:t>
            </a:r>
            <a:r>
              <a:rPr lang="sk-SK" b="1" dirty="0">
                <a:solidFill>
                  <a:srgbClr val="0000FF"/>
                </a:solidFill>
              </a:rPr>
              <a:t>Upracte generické účty</a:t>
            </a:r>
            <a:endParaRPr lang="sk-SK" b="1" dirty="0"/>
          </a:p>
        </p:txBody>
      </p:sp>
      <p:sp>
        <p:nvSpPr>
          <p:cNvPr id="10" name="Obdĺžnik 9"/>
          <p:cNvSpPr/>
          <p:nvPr/>
        </p:nvSpPr>
        <p:spPr>
          <a:xfrm>
            <a:off x="252654" y="3882963"/>
            <a:ext cx="3079817" cy="369332"/>
          </a:xfrm>
          <a:prstGeom prst="rect">
            <a:avLst/>
          </a:prstGeom>
        </p:spPr>
        <p:txBody>
          <a:bodyPr wrap="none">
            <a:spAutoFit/>
          </a:bodyPr>
          <a:lstStyle/>
          <a:p>
            <a:r>
              <a:rPr lang="sk-SK" b="1" dirty="0" smtClean="0">
                <a:solidFill>
                  <a:srgbClr val="0000FF"/>
                </a:solidFill>
              </a:rPr>
              <a:t>   7. </a:t>
            </a:r>
            <a:r>
              <a:rPr lang="sk-SK" b="1" dirty="0">
                <a:solidFill>
                  <a:srgbClr val="0000FF"/>
                </a:solidFill>
              </a:rPr>
              <a:t>Odstráňte skryté zdieľania</a:t>
            </a:r>
            <a:endParaRPr lang="sk-SK" b="1" dirty="0"/>
          </a:p>
        </p:txBody>
      </p:sp>
      <p:sp>
        <p:nvSpPr>
          <p:cNvPr id="11" name="Obdĺžnik 10"/>
          <p:cNvSpPr/>
          <p:nvPr/>
        </p:nvSpPr>
        <p:spPr>
          <a:xfrm>
            <a:off x="234695" y="4245820"/>
            <a:ext cx="3604064" cy="369332"/>
          </a:xfrm>
          <a:prstGeom prst="rect">
            <a:avLst/>
          </a:prstGeom>
        </p:spPr>
        <p:txBody>
          <a:bodyPr wrap="none">
            <a:spAutoFit/>
          </a:bodyPr>
          <a:lstStyle/>
          <a:p>
            <a:r>
              <a:rPr lang="sk-SK" b="1" dirty="0" smtClean="0">
                <a:solidFill>
                  <a:srgbClr val="0000FF"/>
                </a:solidFill>
              </a:rPr>
              <a:t>   8.  Zmeňte </a:t>
            </a:r>
            <a:r>
              <a:rPr lang="sk-SK" b="1" dirty="0">
                <a:solidFill>
                  <a:srgbClr val="0000FF"/>
                </a:solidFill>
              </a:rPr>
              <a:t>nastavenia prehliadača</a:t>
            </a:r>
            <a:endParaRPr lang="sk-SK" b="1" dirty="0"/>
          </a:p>
        </p:txBody>
      </p:sp>
      <p:sp>
        <p:nvSpPr>
          <p:cNvPr id="12" name="Obdĺžnik 11"/>
          <p:cNvSpPr/>
          <p:nvPr/>
        </p:nvSpPr>
        <p:spPr>
          <a:xfrm>
            <a:off x="228696" y="4594162"/>
            <a:ext cx="3270575" cy="369332"/>
          </a:xfrm>
          <a:prstGeom prst="rect">
            <a:avLst/>
          </a:prstGeom>
        </p:spPr>
        <p:txBody>
          <a:bodyPr wrap="none">
            <a:spAutoFit/>
          </a:bodyPr>
          <a:lstStyle/>
          <a:p>
            <a:r>
              <a:rPr lang="sk-SK" b="1" dirty="0" smtClean="0">
                <a:solidFill>
                  <a:srgbClr val="0000FF"/>
                </a:solidFill>
              </a:rPr>
              <a:t>   9.  </a:t>
            </a:r>
            <a:r>
              <a:rPr lang="sk-SK" b="1" dirty="0">
                <a:solidFill>
                  <a:srgbClr val="0000FF"/>
                </a:solidFill>
              </a:rPr>
              <a:t>Zabezpečte zdieľané súbory</a:t>
            </a:r>
            <a:endParaRPr lang="sk-SK" b="1" dirty="0"/>
          </a:p>
        </p:txBody>
      </p:sp>
      <p:sp>
        <p:nvSpPr>
          <p:cNvPr id="13" name="Obdĺžnik 12"/>
          <p:cNvSpPr/>
          <p:nvPr/>
        </p:nvSpPr>
        <p:spPr>
          <a:xfrm>
            <a:off x="138193" y="4927991"/>
            <a:ext cx="4850110" cy="369332"/>
          </a:xfrm>
          <a:prstGeom prst="rect">
            <a:avLst/>
          </a:prstGeom>
        </p:spPr>
        <p:txBody>
          <a:bodyPr wrap="none">
            <a:spAutoFit/>
          </a:bodyPr>
          <a:lstStyle/>
          <a:p>
            <a:r>
              <a:rPr lang="sk-SK" b="1" dirty="0" smtClean="0">
                <a:solidFill>
                  <a:srgbClr val="0000FF"/>
                </a:solidFill>
              </a:rPr>
              <a:t>  10.  </a:t>
            </a:r>
            <a:r>
              <a:rPr lang="sk-SK" b="1" dirty="0">
                <a:solidFill>
                  <a:srgbClr val="0000FF"/>
                </a:solidFill>
              </a:rPr>
              <a:t>Vypnite všetky nepoužívané služby systému</a:t>
            </a:r>
            <a:endParaRPr lang="sk-SK" b="1" dirty="0"/>
          </a:p>
        </p:txBody>
      </p:sp>
      <p:sp>
        <p:nvSpPr>
          <p:cNvPr id="14" name="Obdĺžnik 13"/>
          <p:cNvSpPr/>
          <p:nvPr/>
        </p:nvSpPr>
        <p:spPr>
          <a:xfrm>
            <a:off x="6672064" y="2408981"/>
            <a:ext cx="4077302" cy="1836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Podrobný popis všeobecných zásad bezpečnosti je v prílohe</a:t>
            </a:r>
          </a:p>
          <a:p>
            <a:pPr algn="ctr"/>
            <a:r>
              <a:rPr lang="sk-SK" dirty="0" smtClean="0"/>
              <a:t> </a:t>
            </a:r>
            <a:r>
              <a:rPr lang="sk-SK" dirty="0" smtClean="0">
                <a:hlinkClick r:id="rId2" action="ppaction://hlinkpres?slideindex=1&amp;slidetitle="/>
              </a:rPr>
              <a:t>GEL-PIS-INF-IVA-18-2 pocbezp.pptx</a:t>
            </a:r>
            <a:endParaRPr lang="sk-SK" dirty="0" smtClean="0"/>
          </a:p>
          <a:p>
            <a:pPr algn="ctr"/>
            <a:r>
              <a:rPr lang="sk-SK" dirty="0" smtClean="0"/>
              <a:t>tejto prezentácie a zobrazíte ho kliknutím</a:t>
            </a:r>
            <a:endParaRPr lang="sk-SK" dirty="0"/>
          </a:p>
        </p:txBody>
      </p:sp>
    </p:spTree>
    <p:extLst>
      <p:ext uri="{BB962C8B-B14F-4D97-AF65-F5344CB8AC3E}">
        <p14:creationId xmlns:p14="http://schemas.microsoft.com/office/powerpoint/2010/main" val="1921734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170481" y="1470469"/>
            <a:ext cx="11809709" cy="1572225"/>
          </a:xfrm>
          <a:prstGeom prst="rect">
            <a:avLst/>
          </a:prstGeom>
        </p:spPr>
        <p:txBody>
          <a:bodyPr wrap="square">
            <a:spAutoFit/>
          </a:bodyPr>
          <a:lstStyle/>
          <a:p>
            <a:pPr marL="342900" marR="1040765" lvl="0" indent="-342900" fontAlgn="base">
              <a:lnSpc>
                <a:spcPct val="105000"/>
              </a:lnSpc>
              <a:spcAft>
                <a:spcPts val="85"/>
              </a:spcAft>
              <a:buClr>
                <a:srgbClr val="000000"/>
              </a:buClr>
              <a:buSzPts val="2400"/>
              <a:buFont typeface="+mj-lt"/>
              <a:buAutoNum type="arabicPeriod"/>
            </a:pP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 </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dobre nastavený Firewall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(program riadiaci sie</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ovú komunikáciu po</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íta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smerom dnu i von) .</a:t>
            </a:r>
          </a:p>
          <a:p>
            <a:pPr marL="342900" marR="1040765" lvl="0" indent="-342900" fontAlgn="base">
              <a:lnSpc>
                <a:spcPct val="105000"/>
              </a:lnSpc>
              <a:spcAft>
                <a:spcPts val="85"/>
              </a:spcAft>
              <a:buClr>
                <a:srgbClr val="000000"/>
              </a:buClr>
              <a:buSzPts val="2400"/>
              <a:buFont typeface="+mj-lt"/>
              <a:buAutoNum type="arabicPeriod"/>
            </a:pP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Pravidelne aktualizova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 </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opera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ný systém: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Microsoft vydáva ve</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ľ</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 </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asto opravy bezpe</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nostných, ale aj iných chýb svojich opera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ných systémov a ostatných produktov. </a:t>
            </a:r>
          </a:p>
          <a:p>
            <a:pPr marL="342900" marR="1040765" lvl="0" indent="-342900" fontAlgn="base">
              <a:lnSpc>
                <a:spcPct val="105000"/>
              </a:lnSpc>
              <a:spcAft>
                <a:spcPts val="85"/>
              </a:spcAft>
              <a:buClr>
                <a:srgbClr val="000000"/>
              </a:buClr>
              <a:buSzPts val="2400"/>
              <a:buFont typeface="+mj-lt"/>
              <a:buAutoNum type="arabicPeriod"/>
            </a:pP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ť </a:t>
            </a:r>
            <a:r>
              <a:rPr lang="sk-SK" b="1"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kvalitný antivírusový program -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chráni Váš po</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íta</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č </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pred hrozbami a útokmi (ak má pravidelne aktualizovanú databázu vírusov), napr.: NOD32, alebo AVG... at</a:t>
            </a:r>
            <a:r>
              <a:rPr lang="sk-SK"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ď</a:t>
            </a:r>
            <a:r>
              <a:rPr lang="sk-SK"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3" name="Obdĺžnik 2"/>
          <p:cNvSpPr/>
          <p:nvPr/>
        </p:nvSpPr>
        <p:spPr>
          <a:xfrm>
            <a:off x="340963" y="309965"/>
            <a:ext cx="4633992" cy="80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t>3 kroky na zabezpečenie počítača</a:t>
            </a:r>
            <a:endParaRPr lang="sk-SK" b="1" dirty="0"/>
          </a:p>
        </p:txBody>
      </p:sp>
      <p:pic>
        <p:nvPicPr>
          <p:cNvPr id="4" name="Picture 118"/>
          <p:cNvPicPr/>
          <p:nvPr/>
        </p:nvPicPr>
        <p:blipFill>
          <a:blip r:embed="rId2"/>
          <a:stretch>
            <a:fillRect/>
          </a:stretch>
        </p:blipFill>
        <p:spPr>
          <a:xfrm>
            <a:off x="523632" y="3265143"/>
            <a:ext cx="3457575" cy="3334385"/>
          </a:xfrm>
          <a:prstGeom prst="rect">
            <a:avLst/>
          </a:prstGeom>
        </p:spPr>
      </p:pic>
      <p:sp>
        <p:nvSpPr>
          <p:cNvPr id="5" name="Obdĺžnik 4"/>
          <p:cNvSpPr/>
          <p:nvPr/>
        </p:nvSpPr>
        <p:spPr>
          <a:xfrm>
            <a:off x="4231036" y="3265143"/>
            <a:ext cx="7749153" cy="1585049"/>
          </a:xfrm>
          <a:prstGeom prst="rect">
            <a:avLst/>
          </a:prstGeom>
        </p:spPr>
        <p:txBody>
          <a:bodyPr wrap="square">
            <a:spAutoFit/>
          </a:bodyPr>
          <a:lstStyle/>
          <a:p>
            <a:pPr marL="525780" marR="233680" indent="-6350">
              <a:lnSpc>
                <a:spcPct val="105000"/>
              </a:lnSpc>
              <a:spcAft>
                <a:spcPts val="265"/>
              </a:spcAft>
            </a:pPr>
            <a:r>
              <a:rPr lang="sk-SK" dirty="0" smtClean="0">
                <a:solidFill>
                  <a:srgbClr val="000000"/>
                </a:solidFill>
                <a:effectLst/>
                <a:latin typeface="Times New Roman" panose="02020603050405020304" pitchFamily="18" charset="0"/>
                <a:ea typeface="Times New Roman" panose="02020603050405020304" pitchFamily="18" charset="0"/>
              </a:rPr>
              <a:t>Brána firewall pomáha bráni</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hackerom alebo škodlivému softvéru (napríklad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ervom) získa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prístup k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u prostredníctvom siete alebo Internetu. </a:t>
            </a:r>
          </a:p>
          <a:p>
            <a:pPr marL="525780" marR="233680" indent="-6350">
              <a:lnSpc>
                <a:spcPct val="105000"/>
              </a:lnSpc>
              <a:spcAft>
                <a:spcPts val="85"/>
              </a:spcAft>
            </a:pPr>
            <a:r>
              <a:rPr lang="sk-SK" dirty="0" smtClean="0">
                <a:solidFill>
                  <a:srgbClr val="000000"/>
                </a:solidFill>
                <a:effectLst/>
                <a:latin typeface="Times New Roman" panose="02020603050405020304" pitchFamily="18" charset="0"/>
                <a:ea typeface="Times New Roman" panose="02020603050405020304" pitchFamily="18" charset="0"/>
              </a:rPr>
              <a:t>Umož</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ň</a:t>
            </a:r>
            <a:r>
              <a:rPr lang="sk-SK" dirty="0" smtClean="0">
                <a:solidFill>
                  <a:srgbClr val="000000"/>
                </a:solidFill>
                <a:effectLst/>
                <a:latin typeface="Times New Roman" panose="02020603050405020304" pitchFamily="18" charset="0"/>
                <a:ea typeface="Times New Roman" panose="02020603050405020304" pitchFamily="18" charset="0"/>
              </a:rPr>
              <a:t>uje tiež zastavi</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odosielanie škodlivého softvéru z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a do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ď</a:t>
            </a:r>
            <a:r>
              <a:rPr lang="sk-SK" dirty="0" smtClean="0">
                <a:solidFill>
                  <a:srgbClr val="000000"/>
                </a:solidFill>
                <a:effectLst/>
                <a:latin typeface="Times New Roman" panose="02020603050405020304" pitchFamily="18" charset="0"/>
                <a:ea typeface="Times New Roman" panose="02020603050405020304" pitchFamily="18" charset="0"/>
              </a:rPr>
              <a:t>alších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ov.</a:t>
            </a:r>
            <a:endParaRPr lang="sk-SK" dirty="0">
              <a:solidFill>
                <a:srgbClr val="000000"/>
              </a:solidFill>
              <a:effectLst/>
              <a:latin typeface="Times New Roman" panose="02020603050405020304" pitchFamily="18" charset="0"/>
              <a:ea typeface="Times New Roman" panose="02020603050405020304" pitchFamily="18" charset="0"/>
            </a:endParaRPr>
          </a:p>
        </p:txBody>
      </p:sp>
      <p:sp>
        <p:nvSpPr>
          <p:cNvPr id="6" name="Zástupný symbol čísla snímky 5"/>
          <p:cNvSpPr>
            <a:spLocks noGrp="1"/>
          </p:cNvSpPr>
          <p:nvPr>
            <p:ph type="sldNum" sz="quarter" idx="12"/>
          </p:nvPr>
        </p:nvSpPr>
        <p:spPr/>
        <p:txBody>
          <a:bodyPr/>
          <a:lstStyle/>
          <a:p>
            <a:fld id="{A5606A46-7C58-4CA3-B782-4E6E4E71FE24}" type="slidenum">
              <a:rPr lang="sk-SK" smtClean="0"/>
              <a:t>6</a:t>
            </a:fld>
            <a:endParaRPr lang="sk-SK"/>
          </a:p>
        </p:txBody>
      </p:sp>
    </p:spTree>
    <p:extLst>
      <p:ext uri="{BB962C8B-B14F-4D97-AF65-F5344CB8AC3E}">
        <p14:creationId xmlns:p14="http://schemas.microsoft.com/office/powerpoint/2010/main" val="154008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247973" y="109943"/>
            <a:ext cx="11944027" cy="5656805"/>
          </a:xfrm>
          <a:prstGeom prst="rect">
            <a:avLst/>
          </a:prstGeom>
        </p:spPr>
        <p:txBody>
          <a:bodyPr wrap="square">
            <a:spAutoFit/>
          </a:bodyPr>
          <a:lstStyle/>
          <a:p>
            <a:pPr marL="238125" marR="610870" indent="-6350" algn="ctr">
              <a:lnSpc>
                <a:spcPct val="107000"/>
              </a:lnSpc>
              <a:spcAft>
                <a:spcPts val="3375"/>
              </a:spcAft>
            </a:pPr>
            <a:endParaRPr lang="sk-SK" b="1" dirty="0" smtClean="0">
              <a:solidFill>
                <a:srgbClr val="000000"/>
              </a:solidFill>
              <a:effectLst/>
              <a:latin typeface="Times New Roman" panose="02020603050405020304" pitchFamily="18" charset="0"/>
              <a:ea typeface="Times New Roman" panose="02020603050405020304" pitchFamily="18" charset="0"/>
            </a:endParaRPr>
          </a:p>
          <a:p>
            <a:pPr marL="6350" marR="431800" indent="-6350">
              <a:lnSpc>
                <a:spcPct val="105000"/>
              </a:lnSpc>
              <a:spcAft>
                <a:spcPts val="3040"/>
              </a:spcAft>
            </a:pPr>
            <a:endParaRPr lang="sk-SK" dirty="0" smtClean="0">
              <a:solidFill>
                <a:srgbClr val="000000"/>
              </a:solidFill>
              <a:effectLst/>
              <a:latin typeface="Times New Roman" panose="02020603050405020304" pitchFamily="18" charset="0"/>
              <a:ea typeface="Times New Roman" panose="02020603050405020304" pitchFamily="18" charset="0"/>
            </a:endParaRPr>
          </a:p>
          <a:p>
            <a:pPr marL="6350" marR="431800" indent="-6350">
              <a:lnSpc>
                <a:spcPct val="105000"/>
              </a:lnSpc>
              <a:spcAft>
                <a:spcPts val="3040"/>
              </a:spcAft>
            </a:pPr>
            <a:r>
              <a:rPr lang="sk-SK" dirty="0" smtClean="0">
                <a:solidFill>
                  <a:srgbClr val="000000"/>
                </a:solidFill>
                <a:effectLst/>
                <a:latin typeface="Times New Roman" panose="02020603050405020304" pitchFamily="18" charset="0"/>
                <a:ea typeface="Times New Roman" panose="02020603050405020304" pitchFamily="18" charset="0"/>
              </a:rPr>
              <a:t>Bezpe</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nos</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 počítačov je ohrozovaná vírusmi, škodlivými programami typu: spyware, spam, malware, </a:t>
            </a:r>
            <a:r>
              <a:rPr lang="sk-SK" dirty="0" err="1" smtClean="0">
                <a:solidFill>
                  <a:srgbClr val="000000"/>
                </a:solidFill>
                <a:effectLst/>
                <a:latin typeface="Times New Roman" panose="02020603050405020304" pitchFamily="18" charset="0"/>
                <a:ea typeface="Times New Roman" panose="02020603050405020304" pitchFamily="18" charset="0"/>
              </a:rPr>
              <a:t>phishing</a:t>
            </a:r>
            <a:r>
              <a:rPr lang="sk-SK" dirty="0" smtClean="0">
                <a:solidFill>
                  <a:srgbClr val="000000"/>
                </a:solidFill>
                <a:effectLst/>
                <a:latin typeface="Times New Roman" panose="02020603050405020304" pitchFamily="18" charset="0"/>
                <a:ea typeface="Times New Roman" panose="02020603050405020304" pitchFamily="18" charset="0"/>
              </a:rPr>
              <a:t>. </a:t>
            </a:r>
          </a:p>
          <a:p>
            <a:pPr marL="6350" marR="431800" indent="-6350">
              <a:lnSpc>
                <a:spcPct val="105000"/>
              </a:lnSpc>
              <a:spcAft>
                <a:spcPts val="3040"/>
              </a:spcAft>
            </a:pPr>
            <a:r>
              <a:rPr lang="sk-SK" dirty="0" smtClean="0">
                <a:solidFill>
                  <a:srgbClr val="000000"/>
                </a:solidFill>
                <a:effectLst/>
                <a:latin typeface="Times New Roman" panose="02020603050405020304" pitchFamily="18" charset="0"/>
                <a:ea typeface="Times New Roman" panose="02020603050405020304" pitchFamily="18" charset="0"/>
              </a:rPr>
              <a:t>Najlepší antivírus je ten, ktorý skenuje dáta rýchlo a má </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o najmenej falošných detekcií.</a:t>
            </a:r>
          </a:p>
          <a:p>
            <a:pPr marL="6350" marR="431800" indent="-6350">
              <a:lnSpc>
                <a:spcPct val="105000"/>
              </a:lnSpc>
              <a:spcAft>
                <a:spcPts val="3040"/>
              </a:spcAft>
            </a:pPr>
            <a:r>
              <a:rPr lang="sk-SK" dirty="0" smtClean="0">
                <a:solidFill>
                  <a:srgbClr val="000000"/>
                </a:solidFill>
                <a:effectLst/>
                <a:latin typeface="Times New Roman" panose="02020603050405020304" pitchFamily="18" charset="0"/>
                <a:ea typeface="Times New Roman" panose="02020603050405020304" pitchFamily="18" charset="0"/>
              </a:rPr>
              <a:t>Kvalitný antivírusový program by mal zah</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ŕň</a:t>
            </a:r>
            <a:r>
              <a:rPr lang="sk-SK" dirty="0" smtClean="0">
                <a:solidFill>
                  <a:srgbClr val="000000"/>
                </a:solidFill>
                <a:effectLst/>
                <a:latin typeface="Times New Roman" panose="02020603050405020304" pitchFamily="18" charset="0"/>
                <a:ea typeface="Times New Roman" panose="02020603050405020304" pitchFamily="18" charset="0"/>
              </a:rPr>
              <a: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ochranu proti spyware a malware.</a:t>
            </a:r>
          </a:p>
          <a:p>
            <a:pPr marL="6350" marR="431800" indent="-6350">
              <a:lnSpc>
                <a:spcPct val="105000"/>
              </a:lnSpc>
              <a:spcAft>
                <a:spcPts val="3040"/>
              </a:spcAft>
            </a:pPr>
            <a:r>
              <a:rPr lang="sk-SK" b="1" dirty="0" err="1" smtClean="0">
                <a:solidFill>
                  <a:srgbClr val="000000"/>
                </a:solidFill>
                <a:effectLst/>
                <a:latin typeface="Times New Roman" panose="02020603050405020304" pitchFamily="18" charset="0"/>
                <a:ea typeface="Times New Roman" panose="02020603050405020304" pitchFamily="18" charset="0"/>
              </a:rPr>
              <a:t>Antimalware</a:t>
            </a:r>
            <a:r>
              <a:rPr lang="sk-SK" b="1" dirty="0" smtClean="0">
                <a:solidFill>
                  <a:srgbClr val="000000"/>
                </a:solidFill>
                <a:effectLst/>
                <a:latin typeface="Times New Roman" panose="02020603050405020304" pitchFamily="18" charset="0"/>
                <a:ea typeface="Times New Roman" panose="02020603050405020304" pitchFamily="18" charset="0"/>
              </a:rPr>
              <a:t> </a:t>
            </a:r>
            <a:r>
              <a:rPr lang="sk-SK" dirty="0" smtClean="0">
                <a:solidFill>
                  <a:srgbClr val="000000"/>
                </a:solidFill>
                <a:effectLst/>
                <a:latin typeface="Times New Roman" panose="02020603050405020304" pitchFamily="18" charset="0"/>
                <a:ea typeface="Times New Roman" panose="02020603050405020304" pitchFamily="18" charset="0"/>
              </a:rPr>
              <a:t>- program na odstra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ň</a:t>
            </a:r>
            <a:r>
              <a:rPr lang="sk-SK" dirty="0" smtClean="0">
                <a:solidFill>
                  <a:srgbClr val="000000"/>
                </a:solidFill>
                <a:effectLst/>
                <a:latin typeface="Times New Roman" panose="02020603050405020304" pitchFamily="18" charset="0"/>
                <a:ea typeface="Times New Roman" panose="02020603050405020304" pitchFamily="18" charset="0"/>
              </a:rPr>
              <a:t>ovanie nebezpe</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ného kódu (malware - škodlivý kód, ktorý na pozadí vykonáva nekalé aktivity, napr. monitoruje prácu a odosiela informácie o nej, využíva výpo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tový výkon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a a jeho pripojenie do siete na prenos nelegálnych dát a posielanie spamov, at</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ď</a:t>
            </a:r>
            <a:r>
              <a:rPr lang="sk-SK" dirty="0" smtClean="0">
                <a:solidFill>
                  <a:srgbClr val="000000"/>
                </a:solidFill>
                <a:effectLst/>
                <a:latin typeface="Times New Roman" panose="02020603050405020304" pitchFamily="18" charset="0"/>
                <a:ea typeface="Times New Roman" panose="02020603050405020304" pitchFamily="18" charset="0"/>
              </a:rPr>
              <a:t>.), napr. Ad-</a:t>
            </a:r>
            <a:r>
              <a:rPr lang="sk-SK" dirty="0" err="1" smtClean="0">
                <a:solidFill>
                  <a:srgbClr val="000000"/>
                </a:solidFill>
                <a:effectLst/>
                <a:latin typeface="Times New Roman" panose="02020603050405020304" pitchFamily="18" charset="0"/>
                <a:ea typeface="Times New Roman" panose="02020603050405020304" pitchFamily="18" charset="0"/>
              </a:rPr>
              <a:t>Aware</a:t>
            </a:r>
            <a:r>
              <a:rPr lang="sk-SK" dirty="0" smtClean="0">
                <a:solidFill>
                  <a:srgbClr val="000000"/>
                </a:solidFill>
                <a:effectLst/>
                <a:latin typeface="Times New Roman" panose="02020603050405020304" pitchFamily="18" charset="0"/>
                <a:ea typeface="Times New Roman" panose="02020603050405020304" pitchFamily="18" charset="0"/>
              </a:rPr>
              <a:t>.</a:t>
            </a:r>
          </a:p>
          <a:p>
            <a:pPr marL="6350" marR="431800" indent="-6350">
              <a:lnSpc>
                <a:spcPct val="105000"/>
              </a:lnSpc>
              <a:spcAft>
                <a:spcPts val="3040"/>
              </a:spcAft>
            </a:pPr>
            <a:r>
              <a:rPr lang="sk-SK" b="1" dirty="0" smtClean="0">
                <a:solidFill>
                  <a:srgbClr val="000000"/>
                </a:solidFill>
                <a:effectLst/>
                <a:latin typeface="Times New Roman" panose="02020603050405020304" pitchFamily="18" charset="0"/>
                <a:ea typeface="Times New Roman" panose="02020603050405020304" pitchFamily="18" charset="0"/>
              </a:rPr>
              <a:t>Spyware </a:t>
            </a:r>
            <a:r>
              <a:rPr lang="sk-SK" dirty="0" smtClean="0">
                <a:solidFill>
                  <a:srgbClr val="000000"/>
                </a:solidFill>
                <a:effectLst/>
                <a:latin typeface="Times New Roman" panose="02020603050405020304" pitchFamily="18" charset="0"/>
                <a:ea typeface="Times New Roman" panose="02020603050405020304" pitchFamily="18" charset="0"/>
              </a:rPr>
              <a:t>je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ový program, ktorý sa bez vedomia užívate</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ľ</a:t>
            </a:r>
            <a:r>
              <a:rPr lang="sk-SK" dirty="0" smtClean="0">
                <a:solidFill>
                  <a:srgbClr val="000000"/>
                </a:solidFill>
                <a:effectLst/>
                <a:latin typeface="Times New Roman" panose="02020603050405020304" pitchFamily="18" charset="0"/>
                <a:ea typeface="Times New Roman" panose="02020603050405020304" pitchFamily="18" charset="0"/>
              </a:rPr>
              <a:t>a pokúša „vyšpehova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a:t>
            </a:r>
            <a:r>
              <a:rPr lang="sk-SK" dirty="0" smtClean="0">
                <a:solidFill>
                  <a:srgbClr val="000000"/>
                </a:solidFill>
                <a:effectLst/>
                <a:latin typeface="Times New Roman" panose="02020603050405020304" pitchFamily="18" charset="0"/>
                <a:ea typeface="Times New Roman" panose="02020603050405020304" pitchFamily="18" charset="0"/>
              </a:rPr>
              <a:t>“ citlivé dáta z po</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íta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a (napr. heslá). Tieto dáta sa potom pokúša posla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tretej strane. Následné posielanie informácie tretej strane zna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ne spoma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ľ</a:t>
            </a:r>
            <a:r>
              <a:rPr lang="sk-SK" dirty="0" smtClean="0">
                <a:solidFill>
                  <a:srgbClr val="000000"/>
                </a:solidFill>
                <a:effectLst/>
                <a:latin typeface="Times New Roman" panose="02020603050405020304" pitchFamily="18" charset="0"/>
                <a:ea typeface="Times New Roman" panose="02020603050405020304" pitchFamily="18" charset="0"/>
              </a:rPr>
              <a:t>uje chod PC na internete a môže aj prepisova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ť </a:t>
            </a:r>
            <a:r>
              <a:rPr lang="sk-SK" dirty="0" smtClean="0">
                <a:solidFill>
                  <a:srgbClr val="000000"/>
                </a:solidFill>
                <a:effectLst/>
                <a:latin typeface="Times New Roman" panose="02020603050405020304" pitchFamily="18" charset="0"/>
                <a:ea typeface="Times New Roman" panose="02020603050405020304" pitchFamily="18" charset="0"/>
              </a:rPr>
              <a:t>URL zadané v internetovom prehliada</a:t>
            </a:r>
            <a:r>
              <a:rPr lang="sk-SK"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č</a:t>
            </a:r>
            <a:r>
              <a:rPr lang="sk-SK" dirty="0" smtClean="0">
                <a:solidFill>
                  <a:srgbClr val="000000"/>
                </a:solidFill>
                <a:effectLst/>
                <a:latin typeface="Times New Roman" panose="02020603050405020304" pitchFamily="18" charset="0"/>
                <a:ea typeface="Times New Roman" panose="02020603050405020304" pitchFamily="18" charset="0"/>
              </a:rPr>
              <a:t>i.</a:t>
            </a:r>
            <a:endParaRPr lang="sk-SK" dirty="0">
              <a:solidFill>
                <a:srgbClr val="000000"/>
              </a:solidFill>
              <a:effectLst/>
              <a:latin typeface="Times New Roman" panose="02020603050405020304" pitchFamily="18" charset="0"/>
              <a:ea typeface="Times New Roman" panose="02020603050405020304" pitchFamily="18" charset="0"/>
            </a:endParaRPr>
          </a:p>
        </p:txBody>
      </p:sp>
      <p:sp>
        <p:nvSpPr>
          <p:cNvPr id="3" name="Obdĺžnik 2"/>
          <p:cNvSpPr/>
          <p:nvPr/>
        </p:nvSpPr>
        <p:spPr>
          <a:xfrm>
            <a:off x="247973" y="63448"/>
            <a:ext cx="3409627" cy="819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b="1" dirty="0" smtClean="0">
                <a:solidFill>
                  <a:schemeClr val="bg1"/>
                </a:solidFill>
                <a:effectLst/>
                <a:latin typeface="Times New Roman" panose="02020603050405020304" pitchFamily="18" charset="0"/>
                <a:ea typeface="Times New Roman" panose="02020603050405020304" pitchFamily="18" charset="0"/>
              </a:rPr>
              <a:t>Antivírusové programy</a:t>
            </a:r>
            <a:endParaRPr lang="sk-SK" dirty="0">
              <a:solidFill>
                <a:schemeClr val="bg1"/>
              </a:solidFill>
            </a:endParaRPr>
          </a:p>
        </p:txBody>
      </p:sp>
      <p:sp>
        <p:nvSpPr>
          <p:cNvPr id="4" name="Zástupný symbol čísla snímky 3"/>
          <p:cNvSpPr>
            <a:spLocks noGrp="1"/>
          </p:cNvSpPr>
          <p:nvPr>
            <p:ph type="sldNum" sz="quarter" idx="12"/>
          </p:nvPr>
        </p:nvSpPr>
        <p:spPr/>
        <p:txBody>
          <a:bodyPr/>
          <a:lstStyle/>
          <a:p>
            <a:fld id="{A5606A46-7C58-4CA3-B782-4E6E4E71FE24}" type="slidenum">
              <a:rPr lang="sk-SK" smtClean="0"/>
              <a:t>7</a:t>
            </a:fld>
            <a:endParaRPr lang="sk-SK"/>
          </a:p>
        </p:txBody>
      </p:sp>
    </p:spTree>
    <p:extLst>
      <p:ext uri="{BB962C8B-B14F-4D97-AF65-F5344CB8AC3E}">
        <p14:creationId xmlns:p14="http://schemas.microsoft.com/office/powerpoint/2010/main" val="2124455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 name="Picture 401"/>
          <p:cNvPicPr/>
          <p:nvPr/>
        </p:nvPicPr>
        <p:blipFill>
          <a:blip r:embed="rId2"/>
          <a:stretch>
            <a:fillRect/>
          </a:stretch>
        </p:blipFill>
        <p:spPr>
          <a:xfrm>
            <a:off x="216976" y="588936"/>
            <a:ext cx="3192651" cy="2929179"/>
          </a:xfrm>
          <a:prstGeom prst="rect">
            <a:avLst/>
          </a:prstGeom>
        </p:spPr>
      </p:pic>
      <p:pic>
        <p:nvPicPr>
          <p:cNvPr id="3" name="Picture 402"/>
          <p:cNvPicPr/>
          <p:nvPr/>
        </p:nvPicPr>
        <p:blipFill>
          <a:blip r:embed="rId3"/>
          <a:stretch>
            <a:fillRect/>
          </a:stretch>
        </p:blipFill>
        <p:spPr>
          <a:xfrm>
            <a:off x="3905572" y="697423"/>
            <a:ext cx="3553116" cy="2820691"/>
          </a:xfrm>
          <a:prstGeom prst="rect">
            <a:avLst/>
          </a:prstGeom>
        </p:spPr>
      </p:pic>
      <p:pic>
        <p:nvPicPr>
          <p:cNvPr id="4" name="Picture 420"/>
          <p:cNvPicPr/>
          <p:nvPr/>
        </p:nvPicPr>
        <p:blipFill>
          <a:blip r:embed="rId4"/>
          <a:stretch>
            <a:fillRect/>
          </a:stretch>
        </p:blipFill>
        <p:spPr>
          <a:xfrm>
            <a:off x="7458688" y="697423"/>
            <a:ext cx="3529610" cy="2820691"/>
          </a:xfrm>
          <a:prstGeom prst="rect">
            <a:avLst/>
          </a:prstGeom>
        </p:spPr>
      </p:pic>
      <p:pic>
        <p:nvPicPr>
          <p:cNvPr id="5" name="Picture 422"/>
          <p:cNvPicPr/>
          <p:nvPr/>
        </p:nvPicPr>
        <p:blipFill>
          <a:blip r:embed="rId5"/>
          <a:stretch>
            <a:fillRect/>
          </a:stretch>
        </p:blipFill>
        <p:spPr>
          <a:xfrm>
            <a:off x="0" y="3781586"/>
            <a:ext cx="3409627" cy="2867187"/>
          </a:xfrm>
          <a:prstGeom prst="rect">
            <a:avLst/>
          </a:prstGeom>
        </p:spPr>
      </p:pic>
      <p:sp>
        <p:nvSpPr>
          <p:cNvPr id="6" name="Obdĺžnik 5"/>
          <p:cNvSpPr/>
          <p:nvPr/>
        </p:nvSpPr>
        <p:spPr>
          <a:xfrm>
            <a:off x="4928462" y="4494508"/>
            <a:ext cx="5827362" cy="1627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Najpoužívanejšie antivírusové programy</a:t>
            </a:r>
            <a:endParaRPr lang="sk-SK" dirty="0"/>
          </a:p>
        </p:txBody>
      </p:sp>
      <p:cxnSp>
        <p:nvCxnSpPr>
          <p:cNvPr id="8" name="Rovná spojovacia šípka 7"/>
          <p:cNvCxnSpPr/>
          <p:nvPr/>
        </p:nvCxnSpPr>
        <p:spPr>
          <a:xfrm flipH="1" flipV="1">
            <a:off x="3905572" y="3983064"/>
            <a:ext cx="1022890" cy="51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ástupný symbol čísla snímky 6"/>
          <p:cNvSpPr>
            <a:spLocks noGrp="1"/>
          </p:cNvSpPr>
          <p:nvPr>
            <p:ph type="sldNum" sz="quarter" idx="12"/>
          </p:nvPr>
        </p:nvSpPr>
        <p:spPr/>
        <p:txBody>
          <a:bodyPr/>
          <a:lstStyle/>
          <a:p>
            <a:fld id="{A5606A46-7C58-4CA3-B782-4E6E4E71FE24}" type="slidenum">
              <a:rPr lang="sk-SK" smtClean="0"/>
              <a:t>8</a:t>
            </a:fld>
            <a:endParaRPr lang="sk-SK"/>
          </a:p>
        </p:txBody>
      </p:sp>
    </p:spTree>
    <p:extLst>
      <p:ext uri="{BB962C8B-B14F-4D97-AF65-F5344CB8AC3E}">
        <p14:creationId xmlns:p14="http://schemas.microsoft.com/office/powerpoint/2010/main" val="2918191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Obdĺžnik 1"/>
          <p:cNvSpPr/>
          <p:nvPr/>
        </p:nvSpPr>
        <p:spPr>
          <a:xfrm>
            <a:off x="433953" y="1177871"/>
            <a:ext cx="8612032" cy="369332"/>
          </a:xfrm>
          <a:prstGeom prst="rect">
            <a:avLst/>
          </a:prstGeom>
        </p:spPr>
        <p:txBody>
          <a:bodyPr wrap="square">
            <a:spAutoFit/>
          </a:bodyPr>
          <a:lstStyle/>
          <a:p>
            <a:r>
              <a:rPr lang="sk-SK" dirty="0" smtClean="0">
                <a:hlinkClick r:id="rId2"/>
              </a:rPr>
              <a:t>www.preventista.sk/info/desatoro-bezpecneho-pocitaca/</a:t>
            </a:r>
            <a:r>
              <a:rPr lang="sk-SK" dirty="0" smtClean="0"/>
              <a:t>  (03.01.2015)</a:t>
            </a:r>
            <a:endParaRPr lang="sk-SK" dirty="0"/>
          </a:p>
        </p:txBody>
      </p:sp>
      <p:sp>
        <p:nvSpPr>
          <p:cNvPr id="3" name="Obdĺžnik 2"/>
          <p:cNvSpPr/>
          <p:nvPr/>
        </p:nvSpPr>
        <p:spPr>
          <a:xfrm>
            <a:off x="557939" y="418453"/>
            <a:ext cx="1565329" cy="6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Zdroje:</a:t>
            </a:r>
            <a:endParaRPr lang="sk-SK" dirty="0"/>
          </a:p>
        </p:txBody>
      </p:sp>
      <p:sp>
        <p:nvSpPr>
          <p:cNvPr id="4" name="Obdĺžnik 3"/>
          <p:cNvSpPr/>
          <p:nvPr/>
        </p:nvSpPr>
        <p:spPr>
          <a:xfrm>
            <a:off x="457200" y="1782305"/>
            <a:ext cx="7853076" cy="646331"/>
          </a:xfrm>
          <a:prstGeom prst="rect">
            <a:avLst/>
          </a:prstGeom>
        </p:spPr>
        <p:txBody>
          <a:bodyPr wrap="square">
            <a:spAutoFit/>
          </a:bodyPr>
          <a:lstStyle/>
          <a:p>
            <a:r>
              <a:rPr lang="sk-SK" dirty="0" smtClean="0">
                <a:hlinkClick r:id="rId3"/>
              </a:rPr>
              <a:t>www.sk.wingwit.com/Siete/network-security/</a:t>
            </a:r>
            <a:r>
              <a:rPr lang="sk-SK" dirty="0" smtClean="0"/>
              <a:t>  (</a:t>
            </a:r>
            <a:r>
              <a:rPr lang="sk-SK" dirty="0"/>
              <a:t>03.01.2015)</a:t>
            </a:r>
          </a:p>
          <a:p>
            <a:r>
              <a:rPr lang="sk-SK" dirty="0" smtClean="0"/>
              <a:t> </a:t>
            </a:r>
            <a:endParaRPr lang="sk-SK" dirty="0"/>
          </a:p>
        </p:txBody>
      </p:sp>
      <p:sp>
        <p:nvSpPr>
          <p:cNvPr id="5" name="Obdĺžnik 4"/>
          <p:cNvSpPr/>
          <p:nvPr/>
        </p:nvSpPr>
        <p:spPr>
          <a:xfrm>
            <a:off x="457200" y="2380129"/>
            <a:ext cx="8686800" cy="646331"/>
          </a:xfrm>
          <a:prstGeom prst="rect">
            <a:avLst/>
          </a:prstGeom>
        </p:spPr>
        <p:txBody>
          <a:bodyPr wrap="square">
            <a:spAutoFit/>
          </a:bodyPr>
          <a:lstStyle/>
          <a:p>
            <a:r>
              <a:rPr lang="sk-SK" dirty="0" smtClean="0">
                <a:hlinkClick r:id="rId4"/>
              </a:rPr>
              <a:t>www.sk.wikipedia.org/wiki/Antiv%C3%ADrusov%C3%BD_softv%C3%A9r</a:t>
            </a:r>
            <a:r>
              <a:rPr lang="sk-SK" dirty="0" smtClean="0"/>
              <a:t>   (</a:t>
            </a:r>
            <a:r>
              <a:rPr lang="sk-SK" dirty="0"/>
              <a:t>03.01.2015)</a:t>
            </a:r>
          </a:p>
          <a:p>
            <a:r>
              <a:rPr lang="sk-SK" dirty="0" smtClean="0"/>
              <a:t>    </a:t>
            </a:r>
            <a:endParaRPr lang="sk-SK" dirty="0"/>
          </a:p>
        </p:txBody>
      </p:sp>
      <p:sp>
        <p:nvSpPr>
          <p:cNvPr id="6" name="Obdĺžnik 5"/>
          <p:cNvSpPr/>
          <p:nvPr/>
        </p:nvSpPr>
        <p:spPr>
          <a:xfrm>
            <a:off x="528082" y="2964280"/>
            <a:ext cx="51454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Pokračovanie: konkrétne a podrobne.......</a:t>
            </a:r>
            <a:endParaRPr lang="sk-SK" dirty="0"/>
          </a:p>
        </p:txBody>
      </p:sp>
      <p:sp>
        <p:nvSpPr>
          <p:cNvPr id="7" name="Obdĺžnik 6"/>
          <p:cNvSpPr/>
          <p:nvPr/>
        </p:nvSpPr>
        <p:spPr>
          <a:xfrm>
            <a:off x="6276814" y="4016341"/>
            <a:ext cx="5424406" cy="2031325"/>
          </a:xfrm>
          <a:prstGeom prst="rect">
            <a:avLst/>
          </a:prstGeom>
        </p:spPr>
        <p:txBody>
          <a:bodyPr wrap="square">
            <a:spAutoFit/>
          </a:bodyPr>
          <a:lstStyle/>
          <a:p>
            <a:pPr>
              <a:buFont typeface="Arial" panose="020B0604020202020204" pitchFamily="34" charset="0"/>
              <a:buChar char="•"/>
            </a:pPr>
            <a:r>
              <a:rPr lang="sk-SK" dirty="0" smtClean="0">
                <a:hlinkClick r:id="rId5" tooltip="Počítačový vírus"/>
              </a:rPr>
              <a:t>Počítačový vírus</a:t>
            </a:r>
            <a:endParaRPr lang="sk-SK" dirty="0" smtClean="0"/>
          </a:p>
          <a:p>
            <a:pPr>
              <a:buFont typeface="Arial" panose="020B0604020202020204" pitchFamily="34" charset="0"/>
              <a:buChar char="•"/>
            </a:pPr>
            <a:r>
              <a:rPr lang="sk-SK" dirty="0" smtClean="0">
                <a:hlinkClick r:id="rId6" tooltip="Počítačový červ"/>
              </a:rPr>
              <a:t>Počítačový červ</a:t>
            </a:r>
            <a:endParaRPr lang="sk-SK" dirty="0" smtClean="0"/>
          </a:p>
          <a:p>
            <a:pPr>
              <a:buFont typeface="Arial" panose="020B0604020202020204" pitchFamily="34" charset="0"/>
              <a:buChar char="•"/>
            </a:pPr>
            <a:r>
              <a:rPr lang="sk-SK" dirty="0" smtClean="0">
                <a:hlinkClick r:id="rId7" tooltip="Trójsky kôň (informatika)"/>
              </a:rPr>
              <a:t>Trójsky kôň</a:t>
            </a:r>
            <a:endParaRPr lang="sk-SK" dirty="0" smtClean="0"/>
          </a:p>
          <a:p>
            <a:pPr>
              <a:buFont typeface="Arial" panose="020B0604020202020204" pitchFamily="34" charset="0"/>
              <a:buChar char="•"/>
            </a:pPr>
            <a:r>
              <a:rPr lang="sk-SK" dirty="0" smtClean="0">
                <a:hlinkClick r:id="rId8" tooltip="Spyware"/>
              </a:rPr>
              <a:t>Spyware</a:t>
            </a:r>
            <a:endParaRPr lang="sk-SK" dirty="0" smtClean="0"/>
          </a:p>
          <a:p>
            <a:pPr>
              <a:buFont typeface="Arial" panose="020B0604020202020204" pitchFamily="34" charset="0"/>
              <a:buChar char="•"/>
            </a:pPr>
            <a:r>
              <a:rPr lang="sk-SK" dirty="0" smtClean="0">
                <a:hlinkClick r:id="rId9" tooltip="Malware"/>
              </a:rPr>
              <a:t>Malware</a:t>
            </a:r>
            <a:endParaRPr lang="sk-SK" dirty="0" smtClean="0"/>
          </a:p>
          <a:p>
            <a:pPr>
              <a:buFont typeface="Arial" panose="020B0604020202020204" pitchFamily="34" charset="0"/>
              <a:buChar char="•"/>
            </a:pPr>
            <a:r>
              <a:rPr lang="sk-SK" dirty="0" err="1" smtClean="0">
                <a:hlinkClick r:id="rId10" tooltip="Hoax"/>
              </a:rPr>
              <a:t>Hoax</a:t>
            </a:r>
            <a:endParaRPr lang="sk-SK" dirty="0" smtClean="0"/>
          </a:p>
          <a:p>
            <a:pPr>
              <a:buFont typeface="Arial" panose="020B0604020202020204" pitchFamily="34" charset="0"/>
              <a:buChar char="•"/>
            </a:pPr>
            <a:r>
              <a:rPr lang="sk-SK" dirty="0" smtClean="0">
                <a:hlinkClick r:id="rId11" tooltip="Spam"/>
              </a:rPr>
              <a:t>Spam</a:t>
            </a:r>
            <a:endParaRPr lang="sk-SK" dirty="0"/>
          </a:p>
        </p:txBody>
      </p:sp>
      <p:sp>
        <p:nvSpPr>
          <p:cNvPr id="8" name="Šípka doprava 7"/>
          <p:cNvSpPr/>
          <p:nvPr/>
        </p:nvSpPr>
        <p:spPr>
          <a:xfrm>
            <a:off x="5027186" y="2991174"/>
            <a:ext cx="1346720" cy="854686"/>
          </a:xfrm>
          <a:prstGeom prst="rightArrow">
            <a:avLst>
              <a:gd name="adj1" fmla="val 676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Obdĺžnik 8"/>
          <p:cNvSpPr/>
          <p:nvPr/>
        </p:nvSpPr>
        <p:spPr>
          <a:xfrm>
            <a:off x="6373906" y="2926552"/>
            <a:ext cx="3483017" cy="9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Pre zobrazenie podrobností. Kliknutím na jednotlivé názvy otvor hypertextové prepojenie</a:t>
            </a:r>
            <a:endParaRPr lang="sk-SK" dirty="0"/>
          </a:p>
        </p:txBody>
      </p:sp>
      <p:sp>
        <p:nvSpPr>
          <p:cNvPr id="10" name="Zástupný symbol čísla snímky 9"/>
          <p:cNvSpPr>
            <a:spLocks noGrp="1"/>
          </p:cNvSpPr>
          <p:nvPr>
            <p:ph type="sldNum" sz="quarter" idx="12"/>
          </p:nvPr>
        </p:nvSpPr>
        <p:spPr/>
        <p:txBody>
          <a:bodyPr/>
          <a:lstStyle/>
          <a:p>
            <a:fld id="{A5606A46-7C58-4CA3-B782-4E6E4E71FE24}" type="slidenum">
              <a:rPr lang="sk-SK" smtClean="0"/>
              <a:t>9</a:t>
            </a:fld>
            <a:endParaRPr lang="sk-SK"/>
          </a:p>
        </p:txBody>
      </p:sp>
    </p:spTree>
    <p:extLst>
      <p:ext uri="{BB962C8B-B14F-4D97-AF65-F5344CB8AC3E}">
        <p14:creationId xmlns:p14="http://schemas.microsoft.com/office/powerpoint/2010/main" val="4130801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3957</TotalTime>
  <Words>911</Words>
  <Application>Microsoft Office PowerPoint</Application>
  <PresentationFormat>Širokouhlá</PresentationFormat>
  <Paragraphs>93</Paragraphs>
  <Slides>12</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12</vt:i4>
      </vt:variant>
    </vt:vector>
  </HeadingPairs>
  <TitlesOfParts>
    <vt:vector size="18" baseType="lpstr">
      <vt:lpstr>Arial</vt:lpstr>
      <vt:lpstr>Calibri</vt:lpstr>
      <vt:lpstr>Calibri Light</vt:lpstr>
      <vt:lpstr>Tahoma</vt:lpstr>
      <vt:lpstr>Times New Roman</vt:lpstr>
      <vt:lpstr>Motív Office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EVSINF1</dc:creator>
  <cp:lastModifiedBy>EVSINF1</cp:lastModifiedBy>
  <cp:revision>24</cp:revision>
  <dcterms:created xsi:type="dcterms:W3CDTF">2015-01-05T23:01:58Z</dcterms:created>
  <dcterms:modified xsi:type="dcterms:W3CDTF">2015-04-07T15:59:30Z</dcterms:modified>
</cp:coreProperties>
</file>