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3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 autoAdjust="0"/>
  </p:normalViewPr>
  <p:slideViewPr>
    <p:cSldViewPr snapToGrid="0">
      <p:cViewPr varScale="1">
        <p:scale>
          <a:sx n="69" d="100"/>
          <a:sy n="69" d="100"/>
        </p:scale>
        <p:origin x="101" y="50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8AF03-06ED-4FBC-B58F-E4747BDF4621}" type="datetimeFigureOut">
              <a:rPr lang="sk-SK" smtClean="0"/>
              <a:t>12.4.2021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35401-50A4-4A4B-BBBE-E9A0F66597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294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35401-50A4-4A4B-BBBE-E9A0F66597D6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563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35401-50A4-4A4B-BBBE-E9A0F66597D6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060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CFBB-306B-4395-8215-FC223EBAFEEE}" type="datetime1">
              <a:rPr lang="sk-SK" smtClean="0"/>
              <a:t>12.4.2021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98BA-A07C-4A7A-91ED-CC2B1C8737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572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1061-6ABC-4D10-AEB5-AF5FCF0585DB}" type="datetime1">
              <a:rPr lang="sk-SK" smtClean="0"/>
              <a:t>12.4.2021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98BA-A07C-4A7A-91ED-CC2B1C8737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507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F157-895D-48A8-A23C-C1671C8B646C}" type="datetime1">
              <a:rPr lang="sk-SK" smtClean="0"/>
              <a:t>12.4.2021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98BA-A07C-4A7A-91ED-CC2B1C8737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693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C964-C467-4475-8077-77CA77BAD340}" type="datetime1">
              <a:rPr lang="sk-SK" smtClean="0"/>
              <a:t>12.4.2021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98BA-A07C-4A7A-91ED-CC2B1C8737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6094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BC4B-8C45-4FEE-9C31-DF5321C3C798}" type="datetime1">
              <a:rPr lang="sk-SK" smtClean="0"/>
              <a:t>12.4.2021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98BA-A07C-4A7A-91ED-CC2B1C8737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797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C665-B46A-49D7-92A5-732E0AC5F73B}" type="datetime1">
              <a:rPr lang="sk-SK" smtClean="0"/>
              <a:t>12.4.2021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98BA-A07C-4A7A-91ED-CC2B1C8737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143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E073-1F30-4F93-931C-44D006A3179B}" type="datetime1">
              <a:rPr lang="sk-SK" smtClean="0"/>
              <a:t>12.4.2021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98BA-A07C-4A7A-91ED-CC2B1C8737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339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69D2-E067-4FF1-87E1-B01233A75B57}" type="datetime1">
              <a:rPr lang="sk-SK" smtClean="0"/>
              <a:t>12.4.2021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98BA-A07C-4A7A-91ED-CC2B1C8737C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59398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7DD1-C371-4994-B7B7-69C6D1E1CC1A}" type="datetime1">
              <a:rPr lang="sk-SK" smtClean="0"/>
              <a:t>12.4.2021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98BA-A07C-4A7A-91ED-CC2B1C8737C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65564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4E7-D6DF-4245-B23E-D3C3AD009B84}" type="datetime1">
              <a:rPr lang="sk-SK" smtClean="0"/>
              <a:t>12.4.2021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98BA-A07C-4A7A-91ED-CC2B1C8737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3730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146B-86D3-4DE4-95A4-C5823986A9F8}" type="datetime1">
              <a:rPr lang="sk-SK" smtClean="0"/>
              <a:t>12.4.2021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98BA-A07C-4A7A-91ED-CC2B1C8737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3605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F9738-7040-4D4A-AD1D-FAEDA8ACC56E}" type="datetime1">
              <a:rPr lang="sk-SK" smtClean="0"/>
              <a:t>12.4.2021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098BA-A07C-4A7A-91ED-CC2B1C8737C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8630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k.wikipedia.org/wiki/Microsoft_Excel" TargetMode="External"/><Relationship Id="rId2" Type="http://schemas.openxmlformats.org/officeDocument/2006/relationships/hyperlink" Target="http://www.spseke.sk/tutor/prednasky/EXCEL.htm#p002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25" y="342971"/>
            <a:ext cx="1697572" cy="1166651"/>
          </a:xfrm>
          <a:prstGeom prst="rect">
            <a:avLst/>
          </a:prstGeom>
        </p:spPr>
      </p:pic>
      <p:sp>
        <p:nvSpPr>
          <p:cNvPr id="11" name="Obdĺžnik 10"/>
          <p:cNvSpPr/>
          <p:nvPr/>
        </p:nvSpPr>
        <p:spPr>
          <a:xfrm>
            <a:off x="852407" y="5540219"/>
            <a:ext cx="1022888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b="1" dirty="0">
                <a:latin typeface="Tahoma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Spracoval: Ing. Anton </a:t>
            </a:r>
            <a:r>
              <a:rPr lang="sk-SK" b="1" dirty="0" err="1">
                <a:latin typeface="Tahoma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Pisko</a:t>
            </a:r>
            <a:r>
              <a:rPr lang="sk-SK" b="1" dirty="0">
                <a:latin typeface="Tahom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                </a:t>
            </a:r>
            <a:r>
              <a:rPr lang="sk-SK" b="1" dirty="0" smtClean="0">
                <a:latin typeface="Tahom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cs-CZ" b="1" dirty="0" err="1" smtClean="0">
                <a:latin typeface="Tahoma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INF_IIIO_excel</a:t>
            </a:r>
            <a:endParaRPr lang="sk-SK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2309929" y="2918012"/>
            <a:ext cx="6605472" cy="971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accent1">
                    <a:lumMod val="75000"/>
                  </a:schemeClr>
                </a:solidFill>
              </a:rPr>
              <a:t>INFORMÁCIE V TABUĽKÁCH</a:t>
            </a:r>
          </a:p>
          <a:p>
            <a:pPr algn="ctr"/>
            <a:r>
              <a:rPr lang="sk-SK" sz="3200" b="1" dirty="0" smtClean="0">
                <a:solidFill>
                  <a:schemeClr val="accent1">
                    <a:lumMod val="75000"/>
                  </a:schemeClr>
                </a:solidFill>
              </a:rPr>
              <a:t> Excel –základné pojmy</a:t>
            </a:r>
            <a:endParaRPr lang="sk-SK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08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18998" y="1334851"/>
            <a:ext cx="6512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>
                <a:hlinkClick r:id="rId2"/>
              </a:rPr>
              <a:t>www.spseke.sk/tutor/prednasky/EXCEL.htm#p002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18998" y="591671"/>
            <a:ext cx="3822696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b="1" dirty="0" smtClean="0"/>
              <a:t>ZDROJE:</a:t>
            </a:r>
            <a:endParaRPr lang="sk-SK" b="1" dirty="0"/>
          </a:p>
        </p:txBody>
      </p:sp>
      <p:sp>
        <p:nvSpPr>
          <p:cNvPr id="4" name="Obdĺžnik 3"/>
          <p:cNvSpPr/>
          <p:nvPr/>
        </p:nvSpPr>
        <p:spPr>
          <a:xfrm>
            <a:off x="318998" y="1922928"/>
            <a:ext cx="4358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hlinkClick r:id="rId3"/>
              </a:rPr>
              <a:t>www.sk.wikipedia.org/wiki/Microsoft_Excel</a:t>
            </a:r>
            <a:endParaRPr lang="sk-SK" dirty="0" smtClean="0"/>
          </a:p>
          <a:p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98BA-A07C-4A7A-91ED-CC2B1C8737C1}" type="slidenum">
              <a:rPr lang="sk-SK" smtClean="0"/>
              <a:t>10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99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18998" y="229274"/>
            <a:ext cx="3231026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b="1" dirty="0" smtClean="0"/>
              <a:t>Pokračovanie........</a:t>
            </a:r>
            <a:endParaRPr lang="sk-SK" b="1" dirty="0"/>
          </a:p>
        </p:txBody>
      </p:sp>
      <p:sp>
        <p:nvSpPr>
          <p:cNvPr id="3" name="Šípka nadol 2"/>
          <p:cNvSpPr/>
          <p:nvPr/>
        </p:nvSpPr>
        <p:spPr>
          <a:xfrm>
            <a:off x="2622176" y="753709"/>
            <a:ext cx="1250577" cy="2043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98BA-A07C-4A7A-91ED-CC2B1C8737C1}" type="slidenum">
              <a:rPr lang="sk-SK" smtClean="0"/>
              <a:t>11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971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8259" y="2888472"/>
            <a:ext cx="11705619" cy="250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</a:rPr>
              <a:t>Spustenie </a:t>
            </a:r>
            <a:r>
              <a:rPr kumimoji="0" lang="sk-SK" altLang="sk-SK" sz="1600" b="1" i="0" u="none" strike="noStrike" cap="none" normalizeH="0" baseline="0" dirty="0" smtClean="0" bmk="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</a:rPr>
              <a:t>a prostredie tabuľkového editora EXCEL</a:t>
            </a:r>
            <a:endParaRPr kumimoji="0" lang="sk-SK" altLang="sk-SK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  <a:endParaRPr kumimoji="0" lang="sk-SK" alt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Klasický štart cez MENU WINDOWS na hlavnom paneli : 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sk-SK" alt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Kliknutímaním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ikonky patriacej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EXCELu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 čelnom paneli  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sk-SK" altLang="sk-SK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sk-SK" alt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sk-SK" altLang="sk-SK" sz="16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sk-SK" altLang="sk-SK" sz="1600" dirty="0" smtClean="0">
                <a:latin typeface="Arial" panose="020B0604020202020204" pitchFamily="34" charset="0"/>
              </a:rPr>
              <a:t>3.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Vyhľadaním súboru  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.XLS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dvojitým poklepaním na tento súbor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  <a:endParaRPr kumimoji="0" lang="sk-SK" altLang="sk-SK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://spseke.sk/tutor/prednasky/In03p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851" y="3132569"/>
            <a:ext cx="1991375" cy="36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://spseke.sk/tutor/prednasky/In01p0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851" y="3711240"/>
            <a:ext cx="590550" cy="64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pseke.sk/tutor/prednasky/In02p0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851" y="4720374"/>
            <a:ext cx="1525144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188260" y="704189"/>
            <a:ext cx="10381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/>
              <a:t>Microsoft Excel je tabuľkový procesor od firmy Microsoft pre operačný systém Microsoft Windows </a:t>
            </a:r>
          </a:p>
          <a:p>
            <a:r>
              <a:rPr lang="sk-SK" dirty="0" smtClean="0"/>
              <a:t>a počítače Macintosh. Už od verzie 5 z roku 1993 má dominantné postavenie na trhu. Dnes sa predáva hlavne ako súčasť kancelárskeho balíka Microsoft Office.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188259" y="1737212"/>
            <a:ext cx="103811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/>
              <a:t>Hlavnou úlohou tabuľkových kalkulátorov, je spracovávať číselné a znakové údaje pomocou sústavy rovníc</a:t>
            </a:r>
          </a:p>
          <a:p>
            <a:r>
              <a:rPr lang="sk-SK" dirty="0" smtClean="0"/>
              <a:t>a vzťahy medzi číslami prezentovať graficky. </a:t>
            </a:r>
            <a:endParaRPr lang="sk-SK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98BA-A07C-4A7A-91ED-CC2B1C8737C1}" type="slidenum">
              <a:rPr lang="sk-SK" smtClean="0"/>
              <a:t>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8427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pseke.sk/tutor/prednasky/In04p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8" y="1279006"/>
            <a:ext cx="8542614" cy="514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ĺžnik 1"/>
          <p:cNvSpPr/>
          <p:nvPr/>
        </p:nvSpPr>
        <p:spPr>
          <a:xfrm>
            <a:off x="318998" y="591671"/>
            <a:ext cx="3231026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 PROSTREDIE  EXELU </a:t>
            </a:r>
            <a:endParaRPr lang="sk-SK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98BA-A07C-4A7A-91ED-CC2B1C8737C1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6960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18998" y="591671"/>
            <a:ext cx="3231026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ZOŠIT  EXELU 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18998" y="1398495"/>
            <a:ext cx="10761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/>
              <a:t>Po zošite sa môžeme presúvať pomocou myšky, alebo klávesnice. Najvýhodnejšie je používať myš s kolieskom. </a:t>
            </a:r>
            <a:endParaRPr lang="sk-SK" dirty="0"/>
          </a:p>
        </p:txBody>
      </p:sp>
      <p:pic>
        <p:nvPicPr>
          <p:cNvPr id="5122" name="Picture 2" descr="http://spseke.sk/tutor/prednasky/In01p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85" y="2044826"/>
            <a:ext cx="8381250" cy="451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9085729" y="2044826"/>
            <a:ext cx="23442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/>
              <a:t>Presúvať sa môžeme:</a:t>
            </a:r>
          </a:p>
          <a:p>
            <a:r>
              <a:rPr lang="sk-SK" dirty="0" smtClean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do inej bunky,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do inej časti zošita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do   iného zošita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98BA-A07C-4A7A-91ED-CC2B1C8737C1}" type="slidenum">
              <a:rPr lang="sk-SK" smtClean="0"/>
              <a:t>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027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18998" y="376056"/>
            <a:ext cx="3231026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FUNKCIA  OKNA </a:t>
            </a:r>
            <a:endParaRPr lang="sk-SK" dirty="0"/>
          </a:p>
        </p:txBody>
      </p:sp>
      <p:pic>
        <p:nvPicPr>
          <p:cNvPr id="4098" name="Picture 2" descr="http://spseke.sk/tutor/prednasky/In01p0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8" y="1887053"/>
            <a:ext cx="8448484" cy="489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Rovná spojovacia šípka 3"/>
          <p:cNvCxnSpPr/>
          <p:nvPr/>
        </p:nvCxnSpPr>
        <p:spPr>
          <a:xfrm>
            <a:off x="3509683" y="900491"/>
            <a:ext cx="1277470" cy="139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dĺžnik 4"/>
          <p:cNvSpPr/>
          <p:nvPr/>
        </p:nvSpPr>
        <p:spPr>
          <a:xfrm>
            <a:off x="274155" y="963723"/>
            <a:ext cx="119947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/>
              <a:t>môžeme súčasne otvoriť viac ako jedno okno súčasne a v každom okno môže byť iný zošit. Na prepínanie medzi zošitmi používame menu </a:t>
            </a:r>
            <a:r>
              <a:rPr lang="sk-SK" i="1" dirty="0" smtClean="0"/>
              <a:t>Okno</a:t>
            </a:r>
            <a:r>
              <a:rPr lang="sk-SK" dirty="0" smtClean="0"/>
              <a:t>.</a:t>
            </a:r>
            <a:r>
              <a:rPr lang="sk-SK" i="1" dirty="0" smtClean="0"/>
              <a:t> </a:t>
            </a:r>
            <a:r>
              <a:rPr lang="sk-SK" dirty="0" smtClean="0"/>
              <a:t>Otvorené okná môžeme usporiadať tak, aby boli súčasne na obrazovke a potom klikneme </a:t>
            </a:r>
          </a:p>
          <a:p>
            <a:r>
              <a:rPr lang="sk-SK" dirty="0" smtClean="0"/>
              <a:t>na to, s ktorým chceme pracovať. </a:t>
            </a:r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8910167" y="1887053"/>
            <a:ext cx="29493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Usporiadanie viacerých okien.</a:t>
            </a:r>
            <a:endParaRPr lang="sk-SK" dirty="0" smtClean="0"/>
          </a:p>
          <a:p>
            <a:pPr>
              <a:buFont typeface="+mj-lt"/>
              <a:buAutoNum type="arabicPeriod"/>
            </a:pPr>
            <a:r>
              <a:rPr lang="sk-SK" dirty="0" smtClean="0"/>
              <a:t>Kliknite na voľbu v hlavnom menu </a:t>
            </a:r>
            <a:r>
              <a:rPr lang="sk-SK" b="1" dirty="0" smtClean="0"/>
              <a:t>Okno / Usporiadať </a:t>
            </a:r>
            <a:r>
              <a:rPr lang="sk-SK" dirty="0" smtClean="0"/>
              <a:t>a vyberte z ponuky 4 možnosti </a:t>
            </a:r>
          </a:p>
          <a:p>
            <a:pPr marL="742950" lvl="1" indent="-285750">
              <a:buFont typeface="+mj-lt"/>
              <a:buAutoNum type="arabicPeriod"/>
            </a:pPr>
            <a:r>
              <a:rPr lang="sk-SK" dirty="0" smtClean="0"/>
              <a:t>Vedľa seba</a:t>
            </a:r>
          </a:p>
          <a:p>
            <a:pPr marL="742950" lvl="1" indent="-285750">
              <a:buFont typeface="+mj-lt"/>
              <a:buAutoNum type="arabicPeriod"/>
            </a:pPr>
            <a:r>
              <a:rPr lang="sk-SK" dirty="0" smtClean="0"/>
              <a:t>Vodorovne </a:t>
            </a:r>
          </a:p>
          <a:p>
            <a:pPr marL="742950" lvl="1" indent="-285750">
              <a:buFont typeface="+mj-lt"/>
              <a:buAutoNum type="arabicPeriod"/>
            </a:pPr>
            <a:r>
              <a:rPr lang="sk-SK" dirty="0" smtClean="0"/>
              <a:t>Zvisle </a:t>
            </a:r>
          </a:p>
          <a:p>
            <a:pPr marL="742950" lvl="1" indent="-285750">
              <a:buFont typeface="+mj-lt"/>
              <a:buAutoNum type="arabicPeriod"/>
            </a:pPr>
            <a:r>
              <a:rPr lang="sk-SK" dirty="0" smtClean="0"/>
              <a:t>Na seba </a:t>
            </a:r>
          </a:p>
          <a:p>
            <a:pPr>
              <a:buFont typeface="+mj-lt"/>
              <a:buAutoNum type="arabicPeriod"/>
            </a:pPr>
            <a:r>
              <a:rPr lang="sk-SK" dirty="0" smtClean="0"/>
              <a:t>Kliknite </a:t>
            </a:r>
            <a:r>
              <a:rPr lang="sk-SK" b="1" dirty="0" smtClean="0"/>
              <a:t>OK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98BA-A07C-4A7A-91ED-CC2B1C8737C1}" type="slidenum">
              <a:rPr lang="sk-SK" smtClean="0"/>
              <a:t>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3438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18998" y="591671"/>
            <a:ext cx="3231026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b="1" dirty="0" smtClean="0"/>
              <a:t>ULOŽENIE ZOŠITA</a:t>
            </a:r>
            <a:endParaRPr lang="sk-SK" b="1" dirty="0"/>
          </a:p>
        </p:txBody>
      </p:sp>
      <p:pic>
        <p:nvPicPr>
          <p:cNvPr id="3074" name="Picture 2" descr="http://spseke.sk/tutor/prednasky/In01p0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8" y="2085320"/>
            <a:ext cx="8327461" cy="44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ĺžnik 2"/>
          <p:cNvSpPr/>
          <p:nvPr/>
        </p:nvSpPr>
        <p:spPr>
          <a:xfrm>
            <a:off x="318997" y="1251501"/>
            <a:ext cx="11635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/>
              <a:t>Po otvorení nového zošita mu program pridelí názov </a:t>
            </a:r>
            <a:r>
              <a:rPr lang="sk-SK" b="1" dirty="0" smtClean="0"/>
              <a:t>ZošitX.xls</a:t>
            </a:r>
            <a:r>
              <a:rPr lang="sk-SK" dirty="0" smtClean="0"/>
              <a:t>, kde X je poradové číslo. Pri prvom ukladaní zošita mu musíme dať správny názov vyjadrujúci aj úlohu zošita, aby sme ho v budúcnosti ľahšie našli.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98BA-A07C-4A7A-91ED-CC2B1C8737C1}" type="slidenum">
              <a:rPr lang="sk-SK" smtClean="0"/>
              <a:t>6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0038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18998" y="591671"/>
            <a:ext cx="3231026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b="1" dirty="0" smtClean="0"/>
              <a:t>PRÁCA S BUNKOU V ZOŠITE</a:t>
            </a:r>
            <a:endParaRPr lang="sk-SK" b="1" dirty="0"/>
          </a:p>
        </p:txBody>
      </p:sp>
      <p:pic>
        <p:nvPicPr>
          <p:cNvPr id="8194" name="Picture 2" descr="http://spseke.sk/tutor/prednasky/In01p1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2" y="1822670"/>
            <a:ext cx="8332664" cy="459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ĺžnik 2"/>
          <p:cNvSpPr/>
          <p:nvPr/>
        </p:nvSpPr>
        <p:spPr>
          <a:xfrm>
            <a:off x="327242" y="1284722"/>
            <a:ext cx="7781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/>
              <a:t>V bunkách sa ukladajú tri typy obsahu: </a:t>
            </a:r>
            <a:r>
              <a:rPr lang="sk-SK" b="1" dirty="0" smtClean="0"/>
              <a:t>označenia</a:t>
            </a:r>
            <a:r>
              <a:rPr lang="sk-SK" dirty="0" smtClean="0"/>
              <a:t>, </a:t>
            </a:r>
            <a:r>
              <a:rPr lang="sk-SK" b="1" dirty="0" smtClean="0"/>
              <a:t>hodnoty</a:t>
            </a:r>
            <a:r>
              <a:rPr lang="sk-SK" dirty="0" smtClean="0"/>
              <a:t> a </a:t>
            </a:r>
            <a:r>
              <a:rPr lang="sk-SK" b="1" dirty="0" smtClean="0"/>
              <a:t>vzorce</a:t>
            </a:r>
            <a:r>
              <a:rPr lang="sk-SK" dirty="0" smtClean="0"/>
              <a:t>. 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8870577" y="1822670"/>
            <a:ext cx="30443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b="1" dirty="0" smtClean="0"/>
              <a:t>Označenia</a:t>
            </a:r>
            <a:r>
              <a:rPr lang="sk-SK" dirty="0" smtClean="0"/>
              <a:t> sú textové popisy popisujúce obsahy tabuliek. 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b="1" dirty="0" smtClean="0"/>
              <a:t>Hodnoty</a:t>
            </a:r>
            <a:r>
              <a:rPr lang="sk-SK" dirty="0" smtClean="0"/>
              <a:t>  sú číselné údaje ktoré zadávate do buniek. 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b="1" dirty="0" smtClean="0"/>
              <a:t>Vzorce</a:t>
            </a:r>
            <a:r>
              <a:rPr lang="sk-SK" dirty="0" smtClean="0"/>
              <a:t> sú výpočty, ktoré obsahujú odkazy na iné bunky, hodnoty a aritmetické operátory.</a:t>
            </a:r>
          </a:p>
          <a:p>
            <a:r>
              <a:rPr lang="sk-SK" dirty="0" smtClean="0"/>
              <a:t> 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98BA-A07C-4A7A-91ED-CC2B1C8737C1}" type="slidenum">
              <a:rPr lang="sk-SK" smtClean="0"/>
              <a:t>7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539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18998" y="591671"/>
            <a:ext cx="3822696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b="1" dirty="0" smtClean="0"/>
              <a:t>ZADÁVANIE  ÚDAJOV DO </a:t>
            </a:r>
            <a:r>
              <a:rPr lang="sk-SK" b="1" dirty="0" err="1" smtClean="0"/>
              <a:t>DO</a:t>
            </a:r>
            <a:r>
              <a:rPr lang="sk-SK" b="1" dirty="0" smtClean="0"/>
              <a:t> BUNKY </a:t>
            </a:r>
            <a:endParaRPr lang="sk-SK" b="1" dirty="0"/>
          </a:p>
        </p:txBody>
      </p:sp>
      <p:sp>
        <p:nvSpPr>
          <p:cNvPr id="4" name="Obdĺžnik 3"/>
          <p:cNvSpPr/>
          <p:nvPr/>
        </p:nvSpPr>
        <p:spPr>
          <a:xfrm>
            <a:off x="318998" y="1627094"/>
            <a:ext cx="88250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Zadanie hodnoty:</a:t>
            </a:r>
            <a:endParaRPr lang="sk-SK" dirty="0" smtClean="0"/>
          </a:p>
          <a:p>
            <a:pPr>
              <a:buFont typeface="+mj-lt"/>
              <a:buAutoNum type="arabicPeriod"/>
            </a:pPr>
            <a:r>
              <a:rPr lang="sk-SK" dirty="0" smtClean="0"/>
              <a:t>Kliknite na bunku do ktorej chcete vpísať hodnotu.</a:t>
            </a:r>
          </a:p>
          <a:p>
            <a:pPr>
              <a:buFont typeface="+mj-lt"/>
              <a:buAutoNum type="arabicPeriod"/>
            </a:pPr>
            <a:r>
              <a:rPr lang="sk-SK" dirty="0" smtClean="0"/>
              <a:t>Napíšte hodnotu v najjednoduchšej forme (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formátovanie ich tvar môže zmeniť</a:t>
            </a:r>
            <a:r>
              <a:rPr lang="sk-SK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sk-SK" dirty="0" smtClean="0"/>
              <a:t>Ukončite písanie </a:t>
            </a:r>
            <a:r>
              <a:rPr lang="sk-SK" dirty="0" err="1" smtClean="0"/>
              <a:t>klávesou</a:t>
            </a:r>
            <a:r>
              <a:rPr lang="sk-SK" dirty="0" smtClean="0"/>
              <a:t> </a:t>
            </a:r>
            <a:r>
              <a:rPr lang="sk-SK" b="1" dirty="0" err="1" smtClean="0"/>
              <a:t>Enter</a:t>
            </a:r>
            <a:r>
              <a:rPr lang="sk-SK" b="1" dirty="0" smtClean="0"/>
              <a:t> </a:t>
            </a:r>
            <a:r>
              <a:rPr lang="sk-SK" dirty="0" smtClean="0"/>
              <a:t>alebo znakom </a:t>
            </a:r>
            <a:r>
              <a:rPr lang="sk-SK" b="1" dirty="0" err="1" smtClean="0"/>
              <a:t>Enter</a:t>
            </a:r>
            <a:r>
              <a:rPr lang="sk-SK" dirty="0" smtClean="0"/>
              <a:t> v riadku vzorcov </a:t>
            </a:r>
          </a:p>
          <a:p>
            <a:endParaRPr lang="sk-SK" b="1" dirty="0"/>
          </a:p>
          <a:p>
            <a:r>
              <a:rPr lang="sk-SK" b="1" dirty="0" smtClean="0"/>
              <a:t>Zadanie dátumu.</a:t>
            </a:r>
            <a:endParaRPr lang="sk-SK" dirty="0" smtClean="0"/>
          </a:p>
          <a:p>
            <a:pPr>
              <a:buFont typeface="+mj-lt"/>
              <a:buAutoNum type="arabicPeriod"/>
            </a:pPr>
            <a:r>
              <a:rPr lang="sk-SK" dirty="0" smtClean="0"/>
              <a:t>Dátum vložíte do bunky resp. do vzorca vo formáte </a:t>
            </a:r>
            <a:r>
              <a:rPr lang="sk-SK" b="1" dirty="0" err="1" smtClean="0"/>
              <a:t>dd</a:t>
            </a:r>
            <a:r>
              <a:rPr lang="sk-SK" b="1" dirty="0" smtClean="0"/>
              <a:t>/mm/</a:t>
            </a:r>
            <a:r>
              <a:rPr lang="sk-SK" b="1" dirty="0" err="1" smtClean="0"/>
              <a:t>yyyy</a:t>
            </a:r>
            <a:r>
              <a:rPr lang="sk-SK" b="1" dirty="0" smtClean="0"/>
              <a:t>, </a:t>
            </a:r>
          </a:p>
          <a:p>
            <a:pPr>
              <a:buFont typeface="+mj-lt"/>
              <a:buAutoNum type="arabicPeriod"/>
            </a:pPr>
            <a:endParaRPr lang="sk-SK" b="1" dirty="0" smtClean="0"/>
          </a:p>
          <a:p>
            <a:r>
              <a:rPr lang="sk-SK" b="1" dirty="0" smtClean="0"/>
              <a:t>Zadanie času.</a:t>
            </a:r>
            <a:endParaRPr lang="sk-SK" dirty="0" smtClean="0"/>
          </a:p>
          <a:p>
            <a:pPr>
              <a:buFont typeface="+mj-lt"/>
              <a:buAutoNum type="arabicPeriod"/>
            </a:pPr>
            <a:r>
              <a:rPr lang="sk-SK" dirty="0" smtClean="0"/>
              <a:t>Čas vkladáte do bunky, resp. do vzorca vo formáte  </a:t>
            </a:r>
            <a:r>
              <a:rPr lang="sk-SK" b="1" dirty="0" err="1" smtClean="0"/>
              <a:t>hh:mm</a:t>
            </a:r>
            <a:r>
              <a:rPr lang="sk-SK" b="1" dirty="0" smtClean="0"/>
              <a:t>, </a:t>
            </a:r>
          </a:p>
          <a:p>
            <a:pPr>
              <a:buFont typeface="+mj-lt"/>
              <a:buAutoNum type="arabicPeriod"/>
            </a:pPr>
            <a:endParaRPr lang="sk-SK" b="1" dirty="0" smtClean="0"/>
          </a:p>
          <a:p>
            <a:pPr>
              <a:buFont typeface="+mj-lt"/>
              <a:buAutoNum type="arabicPeriod"/>
            </a:pPr>
            <a:r>
              <a:rPr lang="sk-SK" b="1" dirty="0" smtClean="0"/>
              <a:t>Formátovanie bunky, resp. zmena formátu bunky.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318998" y="5043414"/>
            <a:ext cx="71575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sk-SK" dirty="0" smtClean="0"/>
              <a:t>Kliknite na bunku ktorej chcete nastaviť alebo zmeniť formát </a:t>
            </a:r>
          </a:p>
          <a:p>
            <a:pPr>
              <a:buFont typeface="+mj-lt"/>
              <a:buAutoNum type="arabicPeriod"/>
            </a:pPr>
            <a:r>
              <a:rPr lang="sk-SK" dirty="0" smtClean="0"/>
              <a:t>Pravým </a:t>
            </a:r>
            <a:r>
              <a:rPr lang="sk-SK" dirty="0" err="1" smtClean="0"/>
              <a:t>tlačítkom</a:t>
            </a:r>
            <a:r>
              <a:rPr lang="sk-SK" dirty="0" smtClean="0"/>
              <a:t> otvoríte menu a zvolíte </a:t>
            </a:r>
            <a:r>
              <a:rPr lang="sk-SK" i="1" dirty="0" smtClean="0"/>
              <a:t>Formát buniek</a:t>
            </a:r>
            <a:endParaRPr lang="sk-SK" dirty="0" smtClean="0"/>
          </a:p>
          <a:p>
            <a:pPr>
              <a:buFont typeface="+mj-lt"/>
              <a:buAutoNum type="arabicPeriod"/>
            </a:pPr>
            <a:r>
              <a:rPr lang="sk-SK" dirty="0" smtClean="0"/>
              <a:t>Zobrazí sa vám okno v ktorom môžete nastaviť všetky možné      </a:t>
            </a:r>
          </a:p>
          <a:p>
            <a:r>
              <a:rPr lang="sk-SK" dirty="0"/>
              <a:t> </a:t>
            </a:r>
            <a:r>
              <a:rPr lang="sk-SK" dirty="0" smtClean="0"/>
              <a:t>  atribúty bunky</a:t>
            </a:r>
            <a:endParaRPr lang="sk-SK" dirty="0"/>
          </a:p>
        </p:txBody>
      </p:sp>
      <p:pic>
        <p:nvPicPr>
          <p:cNvPr id="7172" name="Picture 4" descr="http://spseke.sk/tutor/prednasky/In01p1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469" y="1627094"/>
            <a:ext cx="379095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ovná spojovacia šípka 6"/>
          <p:cNvCxnSpPr/>
          <p:nvPr/>
        </p:nvCxnSpPr>
        <p:spPr>
          <a:xfrm flipV="1">
            <a:off x="5311588" y="3173506"/>
            <a:ext cx="3697941" cy="165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7160558" y="2433918"/>
            <a:ext cx="1848971" cy="61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98BA-A07C-4A7A-91ED-CC2B1C8737C1}" type="slidenum">
              <a:rPr lang="sk-SK" smtClean="0"/>
              <a:t>8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252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18998" y="229274"/>
            <a:ext cx="3231026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b="1" dirty="0" smtClean="0"/>
              <a:t>VÝBER VIACERÝCH BUNIEK </a:t>
            </a:r>
            <a:endParaRPr lang="sk-SK" b="1" dirty="0"/>
          </a:p>
        </p:txBody>
      </p:sp>
      <p:pic>
        <p:nvPicPr>
          <p:cNvPr id="6146" name="Picture 2" descr="http://spseke.sk/tutor/prednasky/In01p1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8" y="2049779"/>
            <a:ext cx="8556061" cy="472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ĺžnik 2"/>
          <p:cNvSpPr/>
          <p:nvPr/>
        </p:nvSpPr>
        <p:spPr>
          <a:xfrm>
            <a:off x="318998" y="849450"/>
            <a:ext cx="11689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Oblasť</a:t>
            </a:r>
            <a:r>
              <a:rPr lang="sk-SK" dirty="0" smtClean="0"/>
              <a:t>  - je jedna alebo viac vybraných buniek, ktoré môžeme spolu upravovať, mazať, meniť ich formát, tlačiť či používať vo vzorcoch podobne ako by sme to robili s jednou bunkou. Oblasť môže byť tvorená zo </a:t>
            </a:r>
            <a:r>
              <a:rPr lang="sk-SK" b="1" dirty="0" smtClean="0"/>
              <a:t>súvislých </a:t>
            </a:r>
            <a:r>
              <a:rPr lang="sk-SK" dirty="0" smtClean="0"/>
              <a:t>buniek, alebo </a:t>
            </a:r>
            <a:r>
              <a:rPr lang="sk-SK" b="1" dirty="0" smtClean="0"/>
              <a:t>nesúvislých </a:t>
            </a:r>
            <a:r>
              <a:rPr lang="sk-SK" dirty="0" smtClean="0"/>
              <a:t>buniek podľa toho či tieto bunky navzájom susedia. Odkaz na oblasť má syntax vo forme  </a:t>
            </a:r>
            <a:r>
              <a:rPr lang="sk-SK" b="1" dirty="0" err="1" smtClean="0"/>
              <a:t>Xi:Yj</a:t>
            </a:r>
            <a:r>
              <a:rPr lang="sk-SK" b="1" dirty="0" smtClean="0"/>
              <a:t> , </a:t>
            </a:r>
            <a:r>
              <a:rPr lang="sk-SK" dirty="0" smtClean="0"/>
              <a:t>kde </a:t>
            </a:r>
            <a:r>
              <a:rPr lang="sk-SK" dirty="0" err="1" smtClean="0"/>
              <a:t>Xi</a:t>
            </a:r>
            <a:r>
              <a:rPr lang="sk-SK" dirty="0" smtClean="0"/>
              <a:t> predstavuje súradnicu ľavej hornej bunky  a </a:t>
            </a:r>
            <a:r>
              <a:rPr lang="sk-SK" dirty="0" err="1" smtClean="0"/>
              <a:t>Yj</a:t>
            </a:r>
            <a:r>
              <a:rPr lang="sk-SK" dirty="0" smtClean="0"/>
              <a:t> predstavuje súradnicu pravej spodnej bunky súvislej oblasti. 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98BA-A07C-4A7A-91ED-CC2B1C8737C1}" type="slidenum">
              <a:rPr lang="sk-SK" smtClean="0"/>
              <a:t>9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4000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312</Words>
  <Application>Microsoft Office PowerPoint</Application>
  <PresentationFormat>Širokouhlá</PresentationFormat>
  <Paragraphs>81</Paragraphs>
  <Slides>11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Times New Roman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EVSINF1</dc:creator>
  <cp:lastModifiedBy>apisko</cp:lastModifiedBy>
  <cp:revision>22</cp:revision>
  <dcterms:created xsi:type="dcterms:W3CDTF">2015-04-06T19:54:00Z</dcterms:created>
  <dcterms:modified xsi:type="dcterms:W3CDTF">2021-04-12T09:58:51Z</dcterms:modified>
</cp:coreProperties>
</file>