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6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CB065-4F76-4E2E-879F-0DDEB787812F}" type="datetimeFigureOut">
              <a:rPr lang="sk-SK" smtClean="0"/>
              <a:t>19.3.2021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83BB2-6DA2-4377-AA55-507F417FCC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06163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Diskutujte o výhodách a nevýhodách klasickej</a:t>
            </a:r>
            <a:r>
              <a:rPr lang="sk-SK" baseline="0" dirty="0" smtClean="0"/>
              <a:t> a elektronickej pošty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E1AC5-9A3C-4EEF-B71A-9FEE554318DD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9842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Diskutujte o výhodách a nevýhodách klasickej</a:t>
            </a:r>
            <a:r>
              <a:rPr lang="sk-SK" baseline="0" dirty="0" smtClean="0"/>
              <a:t> a elektronickej pošty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E1AC5-9A3C-4EEF-B71A-9FEE554318DD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4777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E89A1D-11E5-4608-A206-FD9DAF88152F}" type="slidenum">
              <a:rPr lang="cs-CZ" smtClean="0"/>
              <a:pPr/>
              <a:t>8</a:t>
            </a:fld>
            <a:endParaRPr lang="cs-CZ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sk-SK" smtClean="0"/>
              <a:t>Dvojice:</a:t>
            </a:r>
          </a:p>
          <a:p>
            <a:pPr eaLnBrk="1" hangingPunct="1"/>
            <a:r>
              <a:rPr lang="sk-SK" smtClean="0"/>
              <a:t>	Ohello a Desdemona, Lolek a Bolek, Dempsey a Makepeaceová, Rómeo a Júlia, Janíčko a Marienka</a:t>
            </a:r>
            <a:endParaRPr lang="cs-CZ" smtClean="0"/>
          </a:p>
        </p:txBody>
      </p:sp>
    </p:spTree>
    <p:extLst>
      <p:ext uri="{BB962C8B-B14F-4D97-AF65-F5344CB8AC3E}">
        <p14:creationId xmlns:p14="http://schemas.microsoft.com/office/powerpoint/2010/main" val="3185010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4E66-FAE2-4F37-A100-A908AE0AB002}" type="datetimeFigureOut">
              <a:rPr lang="sk-SK" smtClean="0"/>
              <a:t>19.3.2021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6BB7-7329-4E77-A442-9C93D3CECD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932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4E66-FAE2-4F37-A100-A908AE0AB002}" type="datetimeFigureOut">
              <a:rPr lang="sk-SK" smtClean="0"/>
              <a:t>19.3.2021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6BB7-7329-4E77-A442-9C93D3CECD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742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4E66-FAE2-4F37-A100-A908AE0AB002}" type="datetimeFigureOut">
              <a:rPr lang="sk-SK" smtClean="0"/>
              <a:t>19.3.2021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6BB7-7329-4E77-A442-9C93D3CECD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9328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FCED0-3C70-4D1B-88AC-59C6E330BF7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5565693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4E66-FAE2-4F37-A100-A908AE0AB002}" type="datetimeFigureOut">
              <a:rPr lang="sk-SK" smtClean="0"/>
              <a:t>19.3.2021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6BB7-7329-4E77-A442-9C93D3CECD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155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4E66-FAE2-4F37-A100-A908AE0AB002}" type="datetimeFigureOut">
              <a:rPr lang="sk-SK" smtClean="0"/>
              <a:t>19.3.2021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6BB7-7329-4E77-A442-9C93D3CECD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402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4E66-FAE2-4F37-A100-A908AE0AB002}" type="datetimeFigureOut">
              <a:rPr lang="sk-SK" smtClean="0"/>
              <a:t>19.3.2021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6BB7-7329-4E77-A442-9C93D3CECD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730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4E66-FAE2-4F37-A100-A908AE0AB002}" type="datetimeFigureOut">
              <a:rPr lang="sk-SK" smtClean="0"/>
              <a:t>19.3.2021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6BB7-7329-4E77-A442-9C93D3CECD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747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4E66-FAE2-4F37-A100-A908AE0AB002}" type="datetimeFigureOut">
              <a:rPr lang="sk-SK" smtClean="0"/>
              <a:t>19.3.2021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6BB7-7329-4E77-A442-9C93D3CECD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074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4E66-FAE2-4F37-A100-A908AE0AB002}" type="datetimeFigureOut">
              <a:rPr lang="sk-SK" smtClean="0"/>
              <a:t>19.3.2021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6BB7-7329-4E77-A442-9C93D3CECD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957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4E66-FAE2-4F37-A100-A908AE0AB002}" type="datetimeFigureOut">
              <a:rPr lang="sk-SK" smtClean="0"/>
              <a:t>19.3.2021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6BB7-7329-4E77-A442-9C93D3CECD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36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4E66-FAE2-4F37-A100-A908AE0AB002}" type="datetimeFigureOut">
              <a:rPr lang="sk-SK" smtClean="0"/>
              <a:t>19.3.2021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6BB7-7329-4E77-A442-9C93D3CECD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7163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44E66-FAE2-4F37-A100-A908AE0AB002}" type="datetimeFigureOut">
              <a:rPr lang="sk-SK" smtClean="0"/>
              <a:t>19.3.2021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D6BB7-7329-4E77-A442-9C93D3CECD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464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st.science.upjs.sk/2004/springday/vysledky.htm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slideplayer.sk/slide/15550392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2m.edupage.org/cloud?z%3ACGZbg5RPTkfTkRBgMFz4NWdyB%2FCMB3awAvStDSbXUcQ%2BlTh3qDKmZy5MdEbOgoUj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itlearning.sk/netiketa-v-e-mail-marketingu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9383" y="508426"/>
            <a:ext cx="11606644" cy="608112"/>
          </a:xfrm>
        </p:spPr>
        <p:txBody>
          <a:bodyPr>
            <a:normAutofit fontScale="90000"/>
          </a:bodyPr>
          <a:lstStyle/>
          <a:p>
            <a:r>
              <a:rPr lang="sk-SK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B0F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INTERNETOVÉ  SLUŽBY -KOMUNIKÁCIA</a:t>
            </a:r>
            <a:endParaRPr lang="sk-SK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 useBgFill="1"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1214411" y="1662158"/>
            <a:ext cx="8640960" cy="4926288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sz="2400" b="1" dirty="0">
                <a:latin typeface="Calibri" pitchFamily="34" charset="0"/>
                <a:cs typeface="Calibri" pitchFamily="34" charset="0"/>
              </a:rPr>
              <a:t>Komunikačné služby</a:t>
            </a:r>
          </a:p>
          <a:p>
            <a:pPr lvl="1"/>
            <a:r>
              <a:rPr lang="sk-SK" dirty="0" smtClean="0">
                <a:latin typeface="Calibri" pitchFamily="34" charset="0"/>
                <a:cs typeface="Calibri" pitchFamily="34" charset="0"/>
              </a:rPr>
              <a:t>Neinteraktívna komunikácia (e-mail, diskusné skupiny)</a:t>
            </a:r>
          </a:p>
          <a:p>
            <a:pPr lvl="1"/>
            <a:r>
              <a:rPr lang="sk-SK" dirty="0" smtClean="0">
                <a:latin typeface="Calibri" pitchFamily="34" charset="0"/>
                <a:cs typeface="Calibri" pitchFamily="34" charset="0"/>
              </a:rPr>
              <a:t>Interaktívna komunikácia (</a:t>
            </a:r>
            <a:r>
              <a:rPr lang="sk-SK" dirty="0" err="1" smtClean="0">
                <a:latin typeface="Calibri" pitchFamily="34" charset="0"/>
                <a:cs typeface="Calibri" pitchFamily="34" charset="0"/>
              </a:rPr>
              <a:t>chat</a:t>
            </a:r>
            <a:r>
              <a:rPr lang="sk-SK" dirty="0" smtClean="0">
                <a:latin typeface="Calibri" pitchFamily="34" charset="0"/>
                <a:cs typeface="Calibri" pitchFamily="34" charset="0"/>
              </a:rPr>
              <a:t>, videokonferencie, IP telefónia)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400" b="1" dirty="0">
                <a:latin typeface="Calibri" pitchFamily="34" charset="0"/>
                <a:cs typeface="Calibri" pitchFamily="34" charset="0"/>
              </a:rPr>
              <a:t>Informačné </a:t>
            </a:r>
            <a:r>
              <a:rPr lang="sk-SK" sz="2400" b="1" dirty="0">
                <a:latin typeface="Calibri" pitchFamily="34" charset="0"/>
                <a:cs typeface="Calibri" pitchFamily="34" charset="0"/>
              </a:rPr>
              <a:t>služby </a:t>
            </a:r>
            <a:r>
              <a:rPr lang="sk-SK" sz="2400" b="1" dirty="0">
                <a:latin typeface="Calibri" pitchFamily="34" charset="0"/>
                <a:cs typeface="Calibri" pitchFamily="34" charset="0"/>
                <a:hlinkClick r:id="rId2" action="ppaction://hlinksldjump"/>
              </a:rPr>
              <a:t>=&gt;</a:t>
            </a:r>
            <a:endParaRPr lang="sk-SK" sz="2400" b="1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sk-SK" dirty="0" err="1" smtClean="0">
                <a:latin typeface="Calibri" pitchFamily="34" charset="0"/>
                <a:cs typeface="Calibri" pitchFamily="34" charset="0"/>
              </a:rPr>
              <a:t>www</a:t>
            </a:r>
            <a:r>
              <a:rPr lang="sk-SK" dirty="0" smtClean="0">
                <a:latin typeface="Calibri" pitchFamily="34" charset="0"/>
                <a:cs typeface="Calibri" pitchFamily="34" charset="0"/>
              </a:rPr>
              <a:t> (</a:t>
            </a:r>
            <a:r>
              <a:rPr lang="sk-SK" dirty="0" err="1" smtClean="0">
                <a:latin typeface="Calibri" pitchFamily="34" charset="0"/>
                <a:cs typeface="Calibri" pitchFamily="34" charset="0"/>
              </a:rPr>
              <a:t>world</a:t>
            </a:r>
            <a:r>
              <a:rPr lang="sk-SK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sk-SK" dirty="0" err="1" smtClean="0">
                <a:latin typeface="Calibri" pitchFamily="34" charset="0"/>
                <a:cs typeface="Calibri" pitchFamily="34" charset="0"/>
              </a:rPr>
              <a:t>wide</a:t>
            </a:r>
            <a:r>
              <a:rPr lang="sk-SK" dirty="0" smtClean="0">
                <a:latin typeface="Calibri" pitchFamily="34" charset="0"/>
                <a:cs typeface="Calibri" pitchFamily="34" charset="0"/>
              </a:rPr>
              <a:t> web) – </a:t>
            </a:r>
            <a:r>
              <a:rPr lang="sk-SK" dirty="0" err="1" smtClean="0">
                <a:latin typeface="Calibri" pitchFamily="34" charset="0"/>
                <a:cs typeface="Calibri" pitchFamily="34" charset="0"/>
              </a:rPr>
              <a:t>zdieľanie</a:t>
            </a:r>
            <a:r>
              <a:rPr lang="sk-SK" dirty="0" smtClean="0">
                <a:latin typeface="Calibri" pitchFamily="34" charset="0"/>
                <a:cs typeface="Calibri" pitchFamily="34" charset="0"/>
              </a:rPr>
              <a:t> informácií prostredníctvom </a:t>
            </a:r>
            <a:r>
              <a:rPr lang="sk-SK" dirty="0" err="1" smtClean="0">
                <a:latin typeface="Calibri" pitchFamily="34" charset="0"/>
                <a:cs typeface="Calibri" pitchFamily="34" charset="0"/>
              </a:rPr>
              <a:t>webstránok</a:t>
            </a:r>
            <a:endParaRPr lang="sk-SK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sk-SK" sz="2400" b="1" dirty="0">
                <a:latin typeface="Calibri" pitchFamily="34" charset="0"/>
                <a:cs typeface="Calibri" pitchFamily="34" charset="0"/>
              </a:rPr>
              <a:t>Služby </a:t>
            </a:r>
            <a:r>
              <a:rPr lang="sk-SK" sz="2400" b="1" dirty="0">
                <a:latin typeface="Calibri" pitchFamily="34" charset="0"/>
                <a:cs typeface="Calibri" pitchFamily="34" charset="0"/>
              </a:rPr>
              <a:t>prenosu súborov</a:t>
            </a:r>
          </a:p>
          <a:p>
            <a:pPr lvl="1"/>
            <a:r>
              <a:rPr lang="sk-SK" dirty="0" smtClean="0">
                <a:latin typeface="Calibri" pitchFamily="34" charset="0"/>
                <a:cs typeface="Calibri" pitchFamily="34" charset="0"/>
              </a:rPr>
              <a:t>FTP – (</a:t>
            </a:r>
            <a:r>
              <a:rPr lang="sk-SK" dirty="0" err="1" smtClean="0">
                <a:latin typeface="Calibri" pitchFamily="34" charset="0"/>
                <a:cs typeface="Calibri" pitchFamily="34" charset="0"/>
              </a:rPr>
              <a:t>FileTransferProtocol</a:t>
            </a:r>
            <a:r>
              <a:rPr lang="sk-SK" dirty="0" smtClean="0">
                <a:latin typeface="Calibri" pitchFamily="34" charset="0"/>
                <a:cs typeface="Calibri" pitchFamily="34" charset="0"/>
              </a:rPr>
              <a:t>), SFPT (zabezpečený </a:t>
            </a:r>
            <a:r>
              <a:rPr lang="sk-SK" dirty="0" err="1" smtClean="0">
                <a:latin typeface="Calibri" pitchFamily="34" charset="0"/>
                <a:cs typeface="Calibri" pitchFamily="34" charset="0"/>
              </a:rPr>
              <a:t>download</a:t>
            </a:r>
            <a:r>
              <a:rPr lang="sk-SK" dirty="0" smtClean="0">
                <a:latin typeface="Calibri" pitchFamily="34" charset="0"/>
                <a:cs typeface="Calibri" pitchFamily="34" charset="0"/>
              </a:rPr>
              <a:t> a </a:t>
            </a:r>
            <a:r>
              <a:rPr lang="sk-SK" dirty="0" err="1" smtClean="0">
                <a:latin typeface="Calibri" pitchFamily="34" charset="0"/>
                <a:cs typeface="Calibri" pitchFamily="34" charset="0"/>
              </a:rPr>
              <a:t>upload</a:t>
            </a:r>
            <a:r>
              <a:rPr lang="sk-SK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lvl="1"/>
            <a:r>
              <a:rPr lang="sk-SK" dirty="0" smtClean="0">
                <a:latin typeface="Calibri" pitchFamily="34" charset="0"/>
                <a:cs typeface="Calibri" pitchFamily="34" charset="0"/>
              </a:rPr>
              <a:t>P2P – výmenné siete (</a:t>
            </a:r>
            <a:r>
              <a:rPr lang="sk-SK" dirty="0" err="1" smtClean="0">
                <a:latin typeface="Calibri" pitchFamily="34" charset="0"/>
                <a:cs typeface="Calibri" pitchFamily="34" charset="0"/>
              </a:rPr>
              <a:t>zdieľanie</a:t>
            </a:r>
            <a:r>
              <a:rPr lang="sk-SK" dirty="0" smtClean="0">
                <a:latin typeface="Calibri" pitchFamily="34" charset="0"/>
                <a:cs typeface="Calibri" pitchFamily="34" charset="0"/>
              </a:rPr>
              <a:t> súborov prostredníctvom internetu)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400" b="1" dirty="0">
                <a:latin typeface="Calibri" pitchFamily="34" charset="0"/>
                <a:cs typeface="Calibri" pitchFamily="34" charset="0"/>
              </a:rPr>
              <a:t>Služby práce na vzdialenom </a:t>
            </a:r>
            <a:r>
              <a:rPr lang="sk-SK" sz="2400" b="1" dirty="0">
                <a:latin typeface="Calibri" pitchFamily="34" charset="0"/>
                <a:cs typeface="Calibri" pitchFamily="34" charset="0"/>
              </a:rPr>
              <a:t>PC</a:t>
            </a:r>
          </a:p>
          <a:p>
            <a:pPr lvl="1"/>
            <a:r>
              <a:rPr lang="sk-SK" dirty="0" smtClean="0">
                <a:latin typeface="Calibri" pitchFamily="34" charset="0"/>
                <a:cs typeface="Calibri" pitchFamily="34" charset="0"/>
              </a:rPr>
              <a:t>Servisné a diagnostické služby</a:t>
            </a:r>
          </a:p>
          <a:p>
            <a:pPr lvl="1"/>
            <a:r>
              <a:rPr lang="sk-SK" dirty="0" smtClean="0">
                <a:latin typeface="Calibri" pitchFamily="34" charset="0"/>
                <a:cs typeface="Calibri" pitchFamily="34" charset="0"/>
              </a:rPr>
              <a:t>Vzdialená správa PC</a:t>
            </a:r>
            <a:endParaRPr lang="sk-SK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0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135189" y="2060575"/>
            <a:ext cx="7991475" cy="35115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endParaRPr lang="sk-SK" b="1" smtClean="0">
              <a:solidFill>
                <a:srgbClr val="003366"/>
              </a:solidFill>
              <a:latin typeface="Century Gothic" pitchFamily="34" charset="0"/>
            </a:endParaRPr>
          </a:p>
          <a:p>
            <a:pPr lvl="1" eaLnBrk="1" hangingPunct="1">
              <a:lnSpc>
                <a:spcPct val="120000"/>
              </a:lnSpc>
            </a:pPr>
            <a:endParaRPr lang="sk-SK">
              <a:latin typeface="Century Gothic" pitchFamily="34" charset="0"/>
            </a:endParaRPr>
          </a:p>
        </p:txBody>
      </p:sp>
      <p:pic>
        <p:nvPicPr>
          <p:cNvPr id="21507" name="Picture 3" descr="BD14882_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919289" y="1341438"/>
            <a:ext cx="8353425" cy="138112"/>
          </a:xfrm>
          <a:noFill/>
        </p:spPr>
      </p:pic>
      <p:sp>
        <p:nvSpPr>
          <p:cNvPr id="71684" name="WordArt 4"/>
          <p:cNvSpPr>
            <a:spLocks noChangeArrowheads="1" noChangeShapeType="1" noTextEdit="1"/>
          </p:cNvSpPr>
          <p:nvPr/>
        </p:nvSpPr>
        <p:spPr bwMode="auto">
          <a:xfrm>
            <a:off x="2063751" y="692151"/>
            <a:ext cx="7991475" cy="3603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B0F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Klient elektronickej pošty</a:t>
            </a:r>
          </a:p>
        </p:txBody>
      </p:sp>
      <p:sp>
        <p:nvSpPr>
          <p:cNvPr id="71685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7175500" y="6381750"/>
            <a:ext cx="3492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&gt;&gt;&gt;  vyhľádávanie na internete  &gt;&gt;&gt;</a:t>
            </a:r>
            <a:endParaRPr lang="cs-CZ" sz="1400" b="1">
              <a:effectLst>
                <a:outerShdw blurRad="38100" dist="38100" dir="2700000" algn="tl">
                  <a:srgbClr val="C0C0C0"/>
                </a:outerShdw>
              </a:effectLst>
              <a:latin typeface="Century Gothic" pitchFamily="34" charset="0"/>
            </a:endParaRPr>
          </a:p>
        </p:txBody>
      </p:sp>
      <p:sp>
        <p:nvSpPr>
          <p:cNvPr id="21510" name="Text Box 8"/>
          <p:cNvSpPr txBox="1">
            <a:spLocks noChangeArrowheads="1"/>
          </p:cNvSpPr>
          <p:nvPr/>
        </p:nvSpPr>
        <p:spPr bwMode="auto">
          <a:xfrm>
            <a:off x="1919289" y="1989138"/>
            <a:ext cx="8497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sk-SK"/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2208214" y="2060576"/>
            <a:ext cx="66246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sk-SK" sz="2400" b="1">
                <a:solidFill>
                  <a:srgbClr val="003366"/>
                </a:solidFill>
                <a:latin typeface="Century Gothic" pitchFamily="34" charset="0"/>
              </a:rPr>
              <a:t>Výhody a nevýhody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sk-SK" sz="2400" b="1">
                <a:solidFill>
                  <a:srgbClr val="003366"/>
                </a:solidFill>
                <a:latin typeface="Century Gothic" pitchFamily="34" charset="0"/>
              </a:rPr>
              <a:t>Definovanie účtov, zmena identity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sk-SK" sz="2400" b="1">
                <a:solidFill>
                  <a:srgbClr val="003366"/>
                </a:solidFill>
                <a:latin typeface="Century Gothic" pitchFamily="34" charset="0"/>
              </a:rPr>
              <a:t>Popis a nastavenie prostredia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sk-SK" sz="2400" b="1">
                <a:solidFill>
                  <a:srgbClr val="003366"/>
                </a:solidFill>
                <a:latin typeface="Century Gothic" pitchFamily="34" charset="0"/>
              </a:rPr>
              <a:t>Import a export kontaktov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cs-CZ" sz="2400" b="1">
              <a:solidFill>
                <a:srgbClr val="003366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45463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/>
      <p:bldP spid="7168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135189" y="2060575"/>
            <a:ext cx="7991475" cy="35115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sk-SK" sz="2400" b="1">
                <a:solidFill>
                  <a:srgbClr val="003366"/>
                </a:solidFill>
                <a:latin typeface="Century Gothic" pitchFamily="34" charset="0"/>
              </a:rPr>
              <a:t>Elektronické konferencie (mailing list, listserver, správca konferencie)</a:t>
            </a:r>
          </a:p>
          <a:p>
            <a:pPr lvl="1" eaLnBrk="1" hangingPunct="1">
              <a:lnSpc>
                <a:spcPct val="120000"/>
              </a:lnSpc>
            </a:pPr>
            <a:r>
              <a:rPr lang="sk-SK" sz="2000">
                <a:latin typeface="Century Gothic" pitchFamily="34" charset="0"/>
              </a:rPr>
              <a:t>garanti-l@infovek.sk, udrzba-l@infovek.sk, spevaci-l@lst.science.upjs.sk, ...</a:t>
            </a:r>
          </a:p>
          <a:p>
            <a:pPr eaLnBrk="1" hangingPunct="1">
              <a:lnSpc>
                <a:spcPct val="120000"/>
              </a:lnSpc>
            </a:pPr>
            <a:r>
              <a:rPr lang="sk-SK" sz="2400" b="1">
                <a:solidFill>
                  <a:srgbClr val="003366"/>
                </a:solidFill>
                <a:latin typeface="Century Gothic" pitchFamily="34" charset="0"/>
              </a:rPr>
              <a:t>Netnews – sieťové noviny</a:t>
            </a:r>
          </a:p>
          <a:p>
            <a:pPr eaLnBrk="1" hangingPunct="1">
              <a:lnSpc>
                <a:spcPct val="120000"/>
              </a:lnSpc>
            </a:pPr>
            <a:r>
              <a:rPr lang="sk-SK" sz="2400" b="1">
                <a:solidFill>
                  <a:srgbClr val="003366"/>
                </a:solidFill>
                <a:latin typeface="Century Gothic" pitchFamily="34" charset="0"/>
              </a:rPr>
              <a:t>Diskusné skupiny</a:t>
            </a:r>
          </a:p>
          <a:p>
            <a:pPr eaLnBrk="1" hangingPunct="1">
              <a:lnSpc>
                <a:spcPct val="120000"/>
              </a:lnSpc>
            </a:pPr>
            <a:r>
              <a:rPr lang="sk-SK" sz="2400" b="1">
                <a:solidFill>
                  <a:srgbClr val="003366"/>
                </a:solidFill>
                <a:latin typeface="Century Gothic" pitchFamily="34" charset="0"/>
              </a:rPr>
              <a:t>Moderovaná a nemoderovaná diskusia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sk-SK" sz="2400" b="1">
              <a:solidFill>
                <a:srgbClr val="003366"/>
              </a:solidFill>
              <a:latin typeface="Century Gothic" pitchFamily="34" charset="0"/>
            </a:endParaRPr>
          </a:p>
          <a:p>
            <a:pPr lvl="1" eaLnBrk="1" hangingPunct="1">
              <a:lnSpc>
                <a:spcPct val="120000"/>
              </a:lnSpc>
            </a:pPr>
            <a:endParaRPr lang="sk-SK" sz="1800">
              <a:latin typeface="Century Gothic" pitchFamily="34" charset="0"/>
            </a:endParaRPr>
          </a:p>
        </p:txBody>
      </p:sp>
      <p:pic>
        <p:nvPicPr>
          <p:cNvPr id="22531" name="Picture 3" descr="BD14882_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919289" y="1341438"/>
            <a:ext cx="8353425" cy="138112"/>
          </a:xfrm>
          <a:noFill/>
        </p:spPr>
      </p:pic>
      <p:sp>
        <p:nvSpPr>
          <p:cNvPr id="68612" name="WordArt 4"/>
          <p:cNvSpPr>
            <a:spLocks noChangeArrowheads="1" noChangeShapeType="1" noTextEdit="1"/>
          </p:cNvSpPr>
          <p:nvPr/>
        </p:nvSpPr>
        <p:spPr bwMode="auto">
          <a:xfrm>
            <a:off x="1992313" y="620713"/>
            <a:ext cx="6551612" cy="3603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B0F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Internetové diskusie</a:t>
            </a:r>
          </a:p>
        </p:txBody>
      </p:sp>
      <p:sp>
        <p:nvSpPr>
          <p:cNvPr id="68613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7175500" y="6381750"/>
            <a:ext cx="3492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&gt;&gt;&gt;  vyhľádávanie na internete  &gt;&gt;&gt;</a:t>
            </a:r>
            <a:endParaRPr lang="cs-CZ" sz="1400" b="1">
              <a:effectLst>
                <a:outerShdw blurRad="38100" dist="38100" dir="2700000" algn="tl">
                  <a:srgbClr val="C0C0C0"/>
                </a:outerShdw>
              </a:effectLst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65553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build="p"/>
      <p:bldP spid="686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135189" y="2060575"/>
            <a:ext cx="7991475" cy="35115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sk-SK" b="1" dirty="0" err="1" smtClean="0">
                <a:solidFill>
                  <a:srgbClr val="003366"/>
                </a:solidFill>
                <a:latin typeface="Century Gothic" pitchFamily="34" charset="0"/>
              </a:rPr>
              <a:t>Finger</a:t>
            </a:r>
            <a:r>
              <a:rPr lang="sk-SK" b="1" dirty="0" smtClean="0">
                <a:solidFill>
                  <a:srgbClr val="003366"/>
                </a:solidFill>
                <a:latin typeface="Century Gothic" pitchFamily="34" charset="0"/>
              </a:rPr>
              <a:t> – zisťovanie prítomnosti</a:t>
            </a:r>
          </a:p>
          <a:p>
            <a:pPr eaLnBrk="1" hangingPunct="1">
              <a:lnSpc>
                <a:spcPct val="120000"/>
              </a:lnSpc>
            </a:pPr>
            <a:r>
              <a:rPr lang="sk-SK" b="1" dirty="0" err="1" smtClean="0">
                <a:solidFill>
                  <a:srgbClr val="003366"/>
                </a:solidFill>
                <a:latin typeface="Century Gothic" pitchFamily="34" charset="0"/>
              </a:rPr>
              <a:t>Talk</a:t>
            </a:r>
            <a:r>
              <a:rPr lang="sk-SK" b="1" dirty="0" smtClean="0">
                <a:solidFill>
                  <a:srgbClr val="003366"/>
                </a:solidFill>
                <a:latin typeface="Century Gothic" pitchFamily="34" charset="0"/>
              </a:rPr>
              <a:t> – rozhovor</a:t>
            </a:r>
          </a:p>
          <a:p>
            <a:pPr eaLnBrk="1" hangingPunct="1">
              <a:lnSpc>
                <a:spcPct val="120000"/>
              </a:lnSpc>
            </a:pPr>
            <a:r>
              <a:rPr lang="sk-SK" b="1" dirty="0" smtClean="0">
                <a:solidFill>
                  <a:srgbClr val="003366"/>
                </a:solidFill>
                <a:latin typeface="Century Gothic" pitchFamily="34" charset="0"/>
              </a:rPr>
              <a:t>IRC</a:t>
            </a:r>
          </a:p>
          <a:p>
            <a:pPr eaLnBrk="1" hangingPunct="1">
              <a:lnSpc>
                <a:spcPct val="120000"/>
              </a:lnSpc>
            </a:pPr>
            <a:r>
              <a:rPr lang="sk-SK" b="1" dirty="0" err="1" smtClean="0">
                <a:solidFill>
                  <a:srgbClr val="003366"/>
                </a:solidFill>
                <a:latin typeface="Century Gothic" pitchFamily="34" charset="0"/>
              </a:rPr>
              <a:t>chat</a:t>
            </a:r>
            <a:endParaRPr lang="sk-SK" b="1" dirty="0" smtClean="0">
              <a:solidFill>
                <a:srgbClr val="003366"/>
              </a:solidFill>
              <a:latin typeface="Century Gothic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sk-SK" b="1" dirty="0" smtClean="0">
                <a:solidFill>
                  <a:srgbClr val="003366"/>
                </a:solidFill>
                <a:latin typeface="Century Gothic" pitchFamily="34" charset="0"/>
              </a:rPr>
              <a:t>ICQ</a:t>
            </a:r>
          </a:p>
          <a:p>
            <a:pPr eaLnBrk="1" hangingPunct="1">
              <a:lnSpc>
                <a:spcPct val="120000"/>
              </a:lnSpc>
            </a:pPr>
            <a:r>
              <a:rPr lang="sk-SK" b="1" dirty="0" smtClean="0">
                <a:solidFill>
                  <a:srgbClr val="003366"/>
                </a:solidFill>
                <a:latin typeface="Century Gothic" pitchFamily="34" charset="0"/>
              </a:rPr>
              <a:t>Videokonferencie - </a:t>
            </a:r>
            <a:r>
              <a:rPr lang="sk-SK" b="1" dirty="0" err="1" smtClean="0">
                <a:solidFill>
                  <a:srgbClr val="003366"/>
                </a:solidFill>
                <a:latin typeface="Century Gothic" pitchFamily="34" charset="0"/>
              </a:rPr>
              <a:t>Netmeeting</a:t>
            </a:r>
            <a:endParaRPr lang="sk-SK" b="1" dirty="0" smtClean="0">
              <a:solidFill>
                <a:srgbClr val="003366"/>
              </a:solidFill>
              <a:latin typeface="Century Gothic" pitchFamily="34" charset="0"/>
            </a:endParaRPr>
          </a:p>
          <a:p>
            <a:pPr lvl="1" eaLnBrk="1" hangingPunct="1">
              <a:lnSpc>
                <a:spcPct val="120000"/>
              </a:lnSpc>
            </a:pPr>
            <a:endParaRPr lang="sk-SK" sz="3200" b="1" dirty="0">
              <a:solidFill>
                <a:srgbClr val="003366"/>
              </a:solidFill>
              <a:latin typeface="Century Gothic" pitchFamily="34" charset="0"/>
            </a:endParaRPr>
          </a:p>
        </p:txBody>
      </p:sp>
      <p:pic>
        <p:nvPicPr>
          <p:cNvPr id="23555" name="Picture 3" descr="BD14882_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919289" y="1341438"/>
            <a:ext cx="8353425" cy="138112"/>
          </a:xfrm>
          <a:noFill/>
        </p:spPr>
      </p:pic>
      <p:sp>
        <p:nvSpPr>
          <p:cNvPr id="75780" name="WordArt 4"/>
          <p:cNvSpPr>
            <a:spLocks noChangeArrowheads="1" noChangeShapeType="1" noTextEdit="1"/>
          </p:cNvSpPr>
          <p:nvPr/>
        </p:nvSpPr>
        <p:spPr bwMode="auto">
          <a:xfrm>
            <a:off x="1992314" y="620713"/>
            <a:ext cx="8281987" cy="3603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B0F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Interaktívna komunikácia</a:t>
            </a:r>
          </a:p>
        </p:txBody>
      </p:sp>
      <p:sp>
        <p:nvSpPr>
          <p:cNvPr id="75781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7175500" y="6381750"/>
            <a:ext cx="3492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&gt;&gt;&gt;  vyhľádávanie na internete  &gt;&gt;&gt;</a:t>
            </a:r>
            <a:endParaRPr lang="cs-CZ" sz="1400" b="1">
              <a:effectLst>
                <a:outerShdw blurRad="38100" dist="38100" dir="2700000" algn="tl">
                  <a:srgbClr val="C0C0C0"/>
                </a:outerShdw>
              </a:effectLst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84210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build="p"/>
      <p:bldP spid="7578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1524000" y="1341438"/>
            <a:ext cx="2916238" cy="457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60784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sz="24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Základné pojmy</a:t>
            </a:r>
            <a:endParaRPr lang="cs-CZ" sz="2400" b="1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1" y="2133600"/>
            <a:ext cx="8964613" cy="3511550"/>
          </a:xfrm>
        </p:spPr>
        <p:txBody>
          <a:bodyPr>
            <a:normAutofit fontScale="92500" lnSpcReduction="20000"/>
          </a:bodyPr>
          <a:lstStyle/>
          <a:p>
            <a:pPr lvl="1" eaLnBrk="1" hangingPunct="1">
              <a:lnSpc>
                <a:spcPct val="120000"/>
              </a:lnSpc>
            </a:pPr>
            <a:r>
              <a:rPr lang="sk-SK" sz="2000" b="1">
                <a:solidFill>
                  <a:srgbClr val="003366"/>
                </a:solidFill>
                <a:latin typeface="Century Gothic" pitchFamily="34" charset="0"/>
              </a:rPr>
              <a:t>World Wide Web </a:t>
            </a:r>
            <a:r>
              <a:rPr lang="sk-SK" sz="1800">
                <a:latin typeface="Century Gothic" pitchFamily="34" charset="0"/>
              </a:rPr>
              <a:t>– celosvetová elektronická knižnica</a:t>
            </a:r>
            <a:r>
              <a:rPr lang="sk-SK" sz="1800" b="1">
                <a:latin typeface="Century Gothic" pitchFamily="34" charset="0"/>
              </a:rPr>
              <a:t> </a:t>
            </a:r>
            <a:r>
              <a:rPr lang="sk-SK" sz="1800">
                <a:latin typeface="Century Gothic" pitchFamily="34" charset="0"/>
              </a:rPr>
              <a:t>(necenzurovaná, nekorigovaná)</a:t>
            </a:r>
          </a:p>
          <a:p>
            <a:pPr lvl="1" eaLnBrk="1" hangingPunct="1">
              <a:lnSpc>
                <a:spcPct val="120000"/>
              </a:lnSpc>
            </a:pPr>
            <a:r>
              <a:rPr lang="sk-SK" sz="1800">
                <a:latin typeface="Century Gothic" pitchFamily="34" charset="0"/>
              </a:rPr>
              <a:t>základný stavebný kameň -</a:t>
            </a:r>
            <a:r>
              <a:rPr lang="sk-SK" sz="1600">
                <a:latin typeface="Century Gothic" pitchFamily="34" charset="0"/>
              </a:rPr>
              <a:t> </a:t>
            </a:r>
            <a:r>
              <a:rPr lang="sk-SK" sz="2000" b="1">
                <a:solidFill>
                  <a:srgbClr val="003366"/>
                </a:solidFill>
                <a:latin typeface="Century Gothic" pitchFamily="34" charset="0"/>
              </a:rPr>
              <a:t>hypertextový dokument </a:t>
            </a:r>
            <a:r>
              <a:rPr lang="sk-SK" sz="1800">
                <a:latin typeface="Century Gothic" pitchFamily="34" charset="0"/>
              </a:rPr>
              <a:t>(www stránka)</a:t>
            </a:r>
          </a:p>
          <a:p>
            <a:pPr lvl="1" eaLnBrk="1" hangingPunct="1">
              <a:lnSpc>
                <a:spcPct val="120000"/>
              </a:lnSpc>
            </a:pPr>
            <a:r>
              <a:rPr lang="sk-SK" sz="1800">
                <a:latin typeface="Century Gothic" pitchFamily="34" charset="0"/>
              </a:rPr>
              <a:t>vzájomne súvisiace hypertexty pospájané odkazmi – </a:t>
            </a:r>
            <a:r>
              <a:rPr lang="sk-SK" sz="2000" b="1">
                <a:solidFill>
                  <a:srgbClr val="003366"/>
                </a:solidFill>
                <a:latin typeface="Century Gothic" pitchFamily="34" charset="0"/>
              </a:rPr>
              <a:t>hyperlinkami </a:t>
            </a:r>
            <a:r>
              <a:rPr lang="sk-SK" sz="1800">
                <a:latin typeface="Century Gothic" pitchFamily="34" charset="0"/>
              </a:rPr>
              <a:t>(pavučinová štruktúra)</a:t>
            </a:r>
          </a:p>
          <a:p>
            <a:pPr lvl="1" eaLnBrk="1" hangingPunct="1">
              <a:lnSpc>
                <a:spcPct val="120000"/>
              </a:lnSpc>
            </a:pPr>
            <a:r>
              <a:rPr lang="sk-SK" sz="1800">
                <a:latin typeface="Century Gothic" pitchFamily="34" charset="0"/>
              </a:rPr>
              <a:t>www stránka vytvorená v špeciálnom jazyku </a:t>
            </a:r>
            <a:r>
              <a:rPr lang="sk-SK" sz="2000" b="1">
                <a:solidFill>
                  <a:srgbClr val="003366"/>
                </a:solidFill>
                <a:latin typeface="Century Gothic" pitchFamily="34" charset="0"/>
              </a:rPr>
              <a:t>HTML</a:t>
            </a:r>
            <a:r>
              <a:rPr lang="sk-SK" sz="1800">
                <a:latin typeface="Century Gothic" pitchFamily="34" charset="0"/>
              </a:rPr>
              <a:t> (značky - dohodnuté slová - napísané ako obyčajný text v textovom editore), podľa ktorých špeciálny program – </a:t>
            </a:r>
            <a:r>
              <a:rPr lang="sk-SK" sz="2000" b="1">
                <a:solidFill>
                  <a:srgbClr val="003366"/>
                </a:solidFill>
                <a:latin typeface="Century Gothic" pitchFamily="34" charset="0"/>
              </a:rPr>
              <a:t>internetový prehliadač (browser)</a:t>
            </a:r>
            <a:r>
              <a:rPr lang="sk-SK" sz="1800">
                <a:latin typeface="Century Gothic" pitchFamily="34" charset="0"/>
              </a:rPr>
              <a:t> – po komunikácii s </a:t>
            </a:r>
            <a:r>
              <a:rPr lang="sk-SK" sz="2000" b="1">
                <a:solidFill>
                  <a:srgbClr val="003366"/>
                </a:solidFill>
                <a:latin typeface="Century Gothic" pitchFamily="34" charset="0"/>
              </a:rPr>
              <a:t>www serverom</a:t>
            </a:r>
            <a:r>
              <a:rPr lang="sk-SK" sz="1800">
                <a:latin typeface="Century Gothic" pitchFamily="34" charset="0"/>
              </a:rPr>
              <a:t> (program bežiaci na vzdialenom PC viditeľnom na internete 24 h) zobrazí vlastný obsah www stránky a vie s ním ďalej pracovať (uložiť, tlačiť, vyhľadať text, vytvoriť záložku ...)</a:t>
            </a:r>
          </a:p>
          <a:p>
            <a:pPr lvl="1" eaLnBrk="1" hangingPunct="1">
              <a:lnSpc>
                <a:spcPct val="120000"/>
              </a:lnSpc>
            </a:pPr>
            <a:endParaRPr lang="sk-SK" sz="2000" b="1">
              <a:solidFill>
                <a:srgbClr val="003366"/>
              </a:solidFill>
              <a:latin typeface="Century Gothic" pitchFamily="34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sk-SK" sz="2000" b="1">
              <a:solidFill>
                <a:srgbClr val="003366"/>
              </a:solidFill>
              <a:latin typeface="Century Gothic" pitchFamily="34" charset="0"/>
            </a:endParaRPr>
          </a:p>
          <a:p>
            <a:pPr lvl="1" eaLnBrk="1" hangingPunct="1">
              <a:lnSpc>
                <a:spcPct val="120000"/>
              </a:lnSpc>
            </a:pPr>
            <a:endParaRPr lang="sk-SK" sz="1800">
              <a:latin typeface="Century Gothic" pitchFamily="34" charset="0"/>
            </a:endParaRPr>
          </a:p>
        </p:txBody>
      </p:sp>
      <p:pic>
        <p:nvPicPr>
          <p:cNvPr id="24580" name="Picture 3" descr="BD14882_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 l="27594"/>
          <a:stretch>
            <a:fillRect/>
          </a:stretch>
        </p:blipFill>
        <p:spPr>
          <a:xfrm>
            <a:off x="4224339" y="1341438"/>
            <a:ext cx="6048375" cy="138112"/>
          </a:xfrm>
          <a:noFill/>
        </p:spPr>
      </p:pic>
      <p:sp>
        <p:nvSpPr>
          <p:cNvPr id="24581" name="WordArt 4"/>
          <p:cNvSpPr>
            <a:spLocks noChangeArrowheads="1" noChangeShapeType="1" noTextEdit="1"/>
          </p:cNvSpPr>
          <p:nvPr/>
        </p:nvSpPr>
        <p:spPr bwMode="auto">
          <a:xfrm>
            <a:off x="1847851" y="333376"/>
            <a:ext cx="6335713" cy="428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24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B0F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Vyhľadávanie na internete</a:t>
            </a:r>
          </a:p>
        </p:txBody>
      </p:sp>
      <p:sp>
        <p:nvSpPr>
          <p:cNvPr id="24582" name="WordArt 6"/>
          <p:cNvSpPr>
            <a:spLocks noChangeArrowheads="1" noChangeShapeType="1" noTextEdit="1"/>
          </p:cNvSpPr>
          <p:nvPr/>
        </p:nvSpPr>
        <p:spPr bwMode="auto">
          <a:xfrm>
            <a:off x="5104392" y="983819"/>
            <a:ext cx="3095625" cy="288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14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B0F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Služba WWW</a:t>
            </a:r>
          </a:p>
        </p:txBody>
      </p:sp>
    </p:spTree>
    <p:extLst>
      <p:ext uri="{BB962C8B-B14F-4D97-AF65-F5344CB8AC3E}">
        <p14:creationId xmlns:p14="http://schemas.microsoft.com/office/powerpoint/2010/main" val="2242311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524000" y="1341438"/>
            <a:ext cx="2916238" cy="457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60784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sz="24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Ako to funguje</a:t>
            </a:r>
            <a:endParaRPr lang="cs-CZ" sz="2400" b="1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1" y="2133601"/>
            <a:ext cx="8964613" cy="4175125"/>
          </a:xfrm>
        </p:spPr>
        <p:txBody>
          <a:bodyPr/>
          <a:lstStyle/>
          <a:p>
            <a:pPr marL="544513" lvl="1" indent="-22225">
              <a:lnSpc>
                <a:spcPct val="120000"/>
              </a:lnSpc>
              <a:buNone/>
            </a:pPr>
            <a:r>
              <a:rPr lang="sk-SK" sz="1800">
                <a:latin typeface="Century Gothic" pitchFamily="34" charset="0"/>
              </a:rPr>
              <a:t>www stránka umiestnená na vzdialenom PC, viditeľnom na internete, 24 h je jednoznačne identifikovaná </a:t>
            </a:r>
            <a:r>
              <a:rPr lang="sk-SK" sz="2000" b="1">
                <a:solidFill>
                  <a:srgbClr val="003366"/>
                </a:solidFill>
                <a:latin typeface="Century Gothic" pitchFamily="34" charset="0"/>
              </a:rPr>
              <a:t>URL adresou :</a:t>
            </a:r>
          </a:p>
          <a:p>
            <a:pPr marL="544513" lvl="1" indent="-22225" algn="ctr">
              <a:lnSpc>
                <a:spcPct val="120000"/>
              </a:lnSpc>
              <a:buNone/>
            </a:pPr>
            <a:endParaRPr lang="sk-SK" sz="2000" b="1">
              <a:solidFill>
                <a:srgbClr val="003366"/>
              </a:solidFill>
              <a:latin typeface="Century Gothic" pitchFamily="34" charset="0"/>
            </a:endParaRPr>
          </a:p>
          <a:p>
            <a:pPr marL="544513" lvl="1" indent="-22225" algn="ctr">
              <a:lnSpc>
                <a:spcPct val="120000"/>
              </a:lnSpc>
              <a:buNone/>
            </a:pPr>
            <a:r>
              <a:rPr lang="sk-SK" sz="2000" b="1">
                <a:solidFill>
                  <a:srgbClr val="003366"/>
                </a:solidFill>
                <a:latin typeface="Century Gothic" pitchFamily="34" charset="0"/>
                <a:hlinkClick r:id="rId2"/>
              </a:rPr>
              <a:t>http://lst.science.upjs.sk/2004/springday/vysledky.htm</a:t>
            </a:r>
            <a:endParaRPr lang="sk-SK" sz="2000" b="1">
              <a:solidFill>
                <a:srgbClr val="003366"/>
              </a:solidFill>
              <a:latin typeface="Century Gothic" pitchFamily="34" charset="0"/>
            </a:endParaRPr>
          </a:p>
          <a:p>
            <a:pPr marL="544513" lvl="1" indent="-22225">
              <a:lnSpc>
                <a:spcPct val="120000"/>
              </a:lnSpc>
              <a:buNone/>
            </a:pPr>
            <a:endParaRPr lang="sk-SK" sz="2000" b="1">
              <a:solidFill>
                <a:srgbClr val="003366"/>
              </a:solidFill>
              <a:latin typeface="Century Gothic" pitchFamily="34" charset="0"/>
            </a:endParaRPr>
          </a:p>
          <a:p>
            <a:pPr marL="544513" lvl="1" indent="-22225">
              <a:lnSpc>
                <a:spcPct val="120000"/>
              </a:lnSpc>
              <a:buNone/>
            </a:pPr>
            <a:r>
              <a:rPr lang="sk-SK" sz="2000" b="1">
                <a:solidFill>
                  <a:srgbClr val="003366"/>
                </a:solidFill>
                <a:latin typeface="Century Gothic" pitchFamily="34" charset="0"/>
              </a:rPr>
              <a:t>http:// </a:t>
            </a:r>
            <a:r>
              <a:rPr lang="sk-SK" sz="2000">
                <a:latin typeface="Century Gothic" pitchFamily="34" charset="0"/>
              </a:rPr>
              <a:t>............ prenosový protokol</a:t>
            </a:r>
          </a:p>
          <a:p>
            <a:pPr marL="544513" lvl="1" indent="-22225">
              <a:lnSpc>
                <a:spcPct val="120000"/>
              </a:lnSpc>
              <a:buNone/>
            </a:pPr>
            <a:r>
              <a:rPr lang="sk-SK" sz="2000" b="1">
                <a:solidFill>
                  <a:srgbClr val="003366"/>
                </a:solidFill>
                <a:latin typeface="Century Gothic" pitchFamily="34" charset="0"/>
              </a:rPr>
              <a:t>lst.science.upjs.sk </a:t>
            </a:r>
            <a:r>
              <a:rPr lang="sk-SK" sz="2000">
                <a:latin typeface="Century Gothic" pitchFamily="34" charset="0"/>
              </a:rPr>
              <a:t>............ adresa servera, na ktorom je stránka</a:t>
            </a:r>
          </a:p>
          <a:p>
            <a:pPr marL="544513" lvl="1" indent="-22225">
              <a:lnSpc>
                <a:spcPct val="120000"/>
              </a:lnSpc>
              <a:buNone/>
            </a:pPr>
            <a:r>
              <a:rPr lang="sk-SK" sz="2000" b="1">
                <a:solidFill>
                  <a:srgbClr val="003366"/>
                </a:solidFill>
                <a:latin typeface="Century Gothic" pitchFamily="34" charset="0"/>
              </a:rPr>
              <a:t>2004/springday/ </a:t>
            </a:r>
            <a:r>
              <a:rPr lang="sk-SK" sz="2000">
                <a:latin typeface="Century Gothic" pitchFamily="34" charset="0"/>
              </a:rPr>
              <a:t>............ cesta na vzdialenom HDD ku hypertextu</a:t>
            </a:r>
          </a:p>
          <a:p>
            <a:pPr marL="544513" lvl="1" indent="-22225">
              <a:lnSpc>
                <a:spcPct val="120000"/>
              </a:lnSpc>
              <a:buNone/>
            </a:pPr>
            <a:r>
              <a:rPr lang="sk-SK" sz="2000" b="1">
                <a:solidFill>
                  <a:srgbClr val="003366"/>
                </a:solidFill>
                <a:latin typeface="Century Gothic" pitchFamily="34" charset="0"/>
              </a:rPr>
              <a:t>Vysledky.htm </a:t>
            </a:r>
            <a:r>
              <a:rPr lang="sk-SK" sz="2000">
                <a:latin typeface="Century Gothic" pitchFamily="34" charset="0"/>
              </a:rPr>
              <a:t>............ vlastný hypertext – www stránka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sk-SK" sz="2000">
              <a:latin typeface="Century Gothic" pitchFamily="34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sk-SK" sz="2000" b="1">
              <a:solidFill>
                <a:srgbClr val="003366"/>
              </a:solidFill>
              <a:latin typeface="Century Gothic" pitchFamily="34" charset="0"/>
            </a:endParaRPr>
          </a:p>
          <a:p>
            <a:pPr marL="544513" lvl="1" indent="-22225">
              <a:lnSpc>
                <a:spcPct val="120000"/>
              </a:lnSpc>
            </a:pPr>
            <a:endParaRPr lang="sk-SK" sz="1800">
              <a:latin typeface="Century Gothic" pitchFamily="34" charset="0"/>
            </a:endParaRPr>
          </a:p>
        </p:txBody>
      </p:sp>
      <p:pic>
        <p:nvPicPr>
          <p:cNvPr id="25604" name="Picture 4" descr="BD14882_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 l="27594"/>
          <a:stretch>
            <a:fillRect/>
          </a:stretch>
        </p:blipFill>
        <p:spPr>
          <a:xfrm>
            <a:off x="4224339" y="1341438"/>
            <a:ext cx="6048375" cy="138112"/>
          </a:xfrm>
          <a:noFill/>
        </p:spPr>
      </p:pic>
      <p:sp>
        <p:nvSpPr>
          <p:cNvPr id="25605" name="WordArt 5"/>
          <p:cNvSpPr>
            <a:spLocks noChangeArrowheads="1" noChangeShapeType="1" noTextEdit="1"/>
          </p:cNvSpPr>
          <p:nvPr/>
        </p:nvSpPr>
        <p:spPr bwMode="auto">
          <a:xfrm>
            <a:off x="1847851" y="333376"/>
            <a:ext cx="6335713" cy="428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24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B0F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Vyhľadávanie na internete</a:t>
            </a:r>
          </a:p>
        </p:txBody>
      </p:sp>
      <p:sp>
        <p:nvSpPr>
          <p:cNvPr id="25606" name="WordArt 6"/>
          <p:cNvSpPr>
            <a:spLocks noChangeArrowheads="1" noChangeShapeType="1" noTextEdit="1"/>
          </p:cNvSpPr>
          <p:nvPr/>
        </p:nvSpPr>
        <p:spPr bwMode="auto">
          <a:xfrm>
            <a:off x="7248526" y="908051"/>
            <a:ext cx="3095625" cy="288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14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B0F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Služba WWW</a:t>
            </a:r>
          </a:p>
        </p:txBody>
      </p:sp>
    </p:spTree>
    <p:extLst>
      <p:ext uri="{BB962C8B-B14F-4D97-AF65-F5344CB8AC3E}">
        <p14:creationId xmlns:p14="http://schemas.microsoft.com/office/powerpoint/2010/main" val="1526275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524000" y="1341438"/>
            <a:ext cx="2916238" cy="457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60784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sz="24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Ako to funguje</a:t>
            </a:r>
            <a:endParaRPr lang="cs-CZ" sz="2400" b="1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6627" name="Picture 4" descr="BD14882_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 l="27594"/>
          <a:stretch>
            <a:fillRect/>
          </a:stretch>
        </p:blipFill>
        <p:spPr>
          <a:xfrm>
            <a:off x="4224339" y="1341438"/>
            <a:ext cx="6048375" cy="138112"/>
          </a:xfrm>
          <a:noFill/>
        </p:spPr>
      </p:pic>
      <p:sp>
        <p:nvSpPr>
          <p:cNvPr id="26628" name="WordArt 5"/>
          <p:cNvSpPr>
            <a:spLocks noChangeArrowheads="1" noChangeShapeType="1" noTextEdit="1"/>
          </p:cNvSpPr>
          <p:nvPr/>
        </p:nvSpPr>
        <p:spPr bwMode="auto">
          <a:xfrm>
            <a:off x="1847851" y="333376"/>
            <a:ext cx="6335713" cy="428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24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B0F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Vyhľadávanie na internete</a:t>
            </a:r>
          </a:p>
        </p:txBody>
      </p:sp>
      <p:sp>
        <p:nvSpPr>
          <p:cNvPr id="26629" name="WordArt 6"/>
          <p:cNvSpPr>
            <a:spLocks noChangeArrowheads="1" noChangeShapeType="1" noTextEdit="1"/>
          </p:cNvSpPr>
          <p:nvPr/>
        </p:nvSpPr>
        <p:spPr bwMode="auto">
          <a:xfrm>
            <a:off x="7248526" y="908051"/>
            <a:ext cx="3095625" cy="288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14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B0F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Služba WWW</a:t>
            </a:r>
          </a:p>
        </p:txBody>
      </p:sp>
      <p:sp>
        <p:nvSpPr>
          <p:cNvPr id="26630" name="Rectangle 8"/>
          <p:cNvSpPr>
            <a:spLocks noChangeArrowheads="1"/>
          </p:cNvSpPr>
          <p:nvPr/>
        </p:nvSpPr>
        <p:spPr bwMode="auto">
          <a:xfrm>
            <a:off x="2208214" y="2284414"/>
            <a:ext cx="7559675" cy="2289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sk-SK" sz="2400" b="1">
                <a:solidFill>
                  <a:srgbClr val="003366"/>
                </a:solidFill>
                <a:latin typeface="Century Gothic" pitchFamily="34" charset="0"/>
              </a:rPr>
              <a:t>popis prostredia (rôzne prehľadávače)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sk-SK" sz="2400" b="1">
                <a:solidFill>
                  <a:srgbClr val="003366"/>
                </a:solidFill>
                <a:latin typeface="Century Gothic" pitchFamily="34" charset="0"/>
              </a:rPr>
              <a:t>panel s adresou (adresu poznám alebo experimentujem)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sk-SK" sz="2400" b="1">
                <a:solidFill>
                  <a:srgbClr val="003366"/>
                </a:solidFill>
                <a:latin typeface="Century Gothic" pitchFamily="34" charset="0"/>
              </a:rPr>
              <a:t>význam domén?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sk-SK" sz="2400" b="1">
                <a:solidFill>
                  <a:srgbClr val="003366"/>
                </a:solidFill>
                <a:latin typeface="Century Gothic" pitchFamily="34" charset="0"/>
              </a:rPr>
              <a:t>princíp hypertextu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sk-SK" sz="2400" b="1">
                <a:solidFill>
                  <a:srgbClr val="003366"/>
                </a:solidFill>
                <a:latin typeface="Century Gothic" pitchFamily="34" charset="0"/>
              </a:rPr>
              <a:t>Dopredu, Dozadu, Zastaviť, Obnoviť, Domov, Obľúbené položky (pridať, zmazať), História, (tlač dokumentu)</a:t>
            </a:r>
          </a:p>
        </p:txBody>
      </p:sp>
    </p:spTree>
    <p:extLst>
      <p:ext uri="{BB962C8B-B14F-4D97-AF65-F5344CB8AC3E}">
        <p14:creationId xmlns:p14="http://schemas.microsoft.com/office/powerpoint/2010/main" val="774583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1524000" y="1341438"/>
            <a:ext cx="2916238" cy="457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60784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k-SK" sz="24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Ako to funguje</a:t>
            </a:r>
            <a:endParaRPr lang="cs-CZ" sz="2400" b="1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7651" name="Picture 3" descr="BD14882_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 l="27594"/>
          <a:stretch>
            <a:fillRect/>
          </a:stretch>
        </p:blipFill>
        <p:spPr>
          <a:xfrm>
            <a:off x="4224339" y="1341438"/>
            <a:ext cx="6048375" cy="138112"/>
          </a:xfrm>
          <a:noFill/>
        </p:spPr>
      </p:pic>
      <p:sp>
        <p:nvSpPr>
          <p:cNvPr id="27652" name="WordArt 4"/>
          <p:cNvSpPr>
            <a:spLocks noChangeArrowheads="1" noChangeShapeType="1" noTextEdit="1"/>
          </p:cNvSpPr>
          <p:nvPr/>
        </p:nvSpPr>
        <p:spPr bwMode="auto">
          <a:xfrm>
            <a:off x="1847851" y="333376"/>
            <a:ext cx="6335713" cy="428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24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B0F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Vyhľadávanie na internete</a:t>
            </a:r>
          </a:p>
        </p:txBody>
      </p:sp>
      <p:sp>
        <p:nvSpPr>
          <p:cNvPr id="27653" name="WordArt 5"/>
          <p:cNvSpPr>
            <a:spLocks noChangeArrowheads="1" noChangeShapeType="1" noTextEdit="1"/>
          </p:cNvSpPr>
          <p:nvPr/>
        </p:nvSpPr>
        <p:spPr bwMode="auto">
          <a:xfrm>
            <a:off x="7248526" y="908051"/>
            <a:ext cx="3095625" cy="288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14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B0F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Služba WWW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208213" y="2284414"/>
            <a:ext cx="8064500" cy="2289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536575" indent="-536575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sk-SK" sz="2400" b="1">
                <a:solidFill>
                  <a:srgbClr val="003366"/>
                </a:solidFill>
                <a:latin typeface="Century Gothic" pitchFamily="34" charset="0"/>
              </a:rPr>
              <a:t>popis prostredia (rôzne prehľadávače!</a:t>
            </a:r>
          </a:p>
          <a:p>
            <a:pPr marL="536575" indent="-536575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sk-SK" sz="2400" b="1">
                <a:solidFill>
                  <a:srgbClr val="003366"/>
                </a:solidFill>
                <a:latin typeface="Century Gothic" pitchFamily="34" charset="0"/>
              </a:rPr>
              <a:t>uloženie stránky (uložiť ako)</a:t>
            </a:r>
          </a:p>
          <a:p>
            <a:pPr marL="536575" indent="-536575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sk-SK" sz="2400" b="1">
                <a:solidFill>
                  <a:srgbClr val="003366"/>
                </a:solidFill>
                <a:latin typeface="Century Gothic" pitchFamily="34" charset="0"/>
              </a:rPr>
              <a:t>uloženie obrázku zo stránky</a:t>
            </a:r>
          </a:p>
          <a:p>
            <a:pPr marL="536575" indent="-536575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sk-SK" sz="2400" b="1">
                <a:solidFill>
                  <a:srgbClr val="003366"/>
                </a:solidFill>
                <a:latin typeface="Century Gothic" pitchFamily="34" charset="0"/>
              </a:rPr>
              <a:t>prenesenie textu/obrázku z www stránky </a:t>
            </a:r>
            <a:r>
              <a:rPr lang="en-US" sz="2400" b="1">
                <a:solidFill>
                  <a:srgbClr val="003366"/>
                </a:solidFill>
                <a:latin typeface="Century Gothic" pitchFamily="34" charset="0"/>
              </a:rPr>
              <a:t>pomocou sch</a:t>
            </a:r>
            <a:r>
              <a:rPr lang="sk-SK" sz="2400" b="1">
                <a:solidFill>
                  <a:srgbClr val="003366"/>
                </a:solidFill>
                <a:latin typeface="Century Gothic" pitchFamily="34" charset="0"/>
              </a:rPr>
              <a:t>ránky (¶, </a:t>
            </a:r>
            <a:r>
              <a:rPr lang="sk-SK" sz="2400" b="1">
                <a:solidFill>
                  <a:srgbClr val="003366"/>
                </a:solidFill>
                <a:latin typeface="Century Gothic" pitchFamily="34" charset="0"/>
                <a:sym typeface="Symbol" pitchFamily="18" charset="2"/>
              </a:rPr>
              <a:t></a:t>
            </a:r>
            <a:r>
              <a:rPr lang="sk-SK" sz="2400" b="1">
                <a:solidFill>
                  <a:srgbClr val="003366"/>
                </a:solidFill>
                <a:latin typeface="Century Gothic" pitchFamily="34" charset="0"/>
              </a:rPr>
              <a:t>)</a:t>
            </a:r>
          </a:p>
          <a:p>
            <a:pPr marL="536575" indent="-536575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sk-SK" sz="2400" b="1">
                <a:solidFill>
                  <a:srgbClr val="003366"/>
                </a:solidFill>
                <a:latin typeface="Century Gothic" pitchFamily="34" charset="0"/>
              </a:rPr>
              <a:t>pri kopírovaní pozor na autorské práva!</a:t>
            </a:r>
            <a:endParaRPr lang="cs-CZ" sz="2400" b="1">
              <a:solidFill>
                <a:srgbClr val="003366"/>
              </a:solidFill>
              <a:latin typeface="Century Gothic" pitchFamily="34" charset="0"/>
            </a:endParaRPr>
          </a:p>
          <a:p>
            <a:pPr marL="536575" indent="-536575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sk-SK" sz="2400" b="1">
              <a:solidFill>
                <a:srgbClr val="003366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14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800600" y="1844675"/>
            <a:ext cx="3384550" cy="42481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sk-SK" sz="2400" b="1">
                <a:solidFill>
                  <a:srgbClr val="003366"/>
                </a:solidFill>
                <a:latin typeface="Century Gothic" pitchFamily="34" charset="0"/>
              </a:rPr>
              <a:t>Vírusy</a:t>
            </a:r>
          </a:p>
          <a:p>
            <a:pPr eaLnBrk="1" hangingPunct="1">
              <a:lnSpc>
                <a:spcPct val="120000"/>
              </a:lnSpc>
            </a:pPr>
            <a:r>
              <a:rPr lang="sk-SK" sz="2400" b="1">
                <a:solidFill>
                  <a:srgbClr val="003366"/>
                </a:solidFill>
                <a:latin typeface="Century Gothic" pitchFamily="34" charset="0"/>
              </a:rPr>
              <a:t>HOAX</a:t>
            </a:r>
          </a:p>
          <a:p>
            <a:pPr eaLnBrk="1" hangingPunct="1">
              <a:lnSpc>
                <a:spcPct val="120000"/>
              </a:lnSpc>
            </a:pPr>
            <a:r>
              <a:rPr lang="sk-SK" sz="2400" b="1">
                <a:solidFill>
                  <a:srgbClr val="003366"/>
                </a:solidFill>
                <a:latin typeface="Century Gothic" pitchFamily="34" charset="0"/>
              </a:rPr>
              <a:t>SPAM</a:t>
            </a:r>
          </a:p>
          <a:p>
            <a:pPr eaLnBrk="1" hangingPunct="1">
              <a:lnSpc>
                <a:spcPct val="120000"/>
              </a:lnSpc>
            </a:pPr>
            <a:r>
              <a:rPr lang="sk-SK" sz="2400" b="1">
                <a:solidFill>
                  <a:srgbClr val="003366"/>
                </a:solidFill>
                <a:latin typeface="Century Gothic" pitchFamily="34" charset="0"/>
              </a:rPr>
              <a:t>Spyware </a:t>
            </a:r>
          </a:p>
          <a:p>
            <a:pPr eaLnBrk="1" hangingPunct="1">
              <a:lnSpc>
                <a:spcPct val="120000"/>
              </a:lnSpc>
            </a:pPr>
            <a:r>
              <a:rPr lang="sk-SK" sz="2400" b="1">
                <a:solidFill>
                  <a:srgbClr val="003366"/>
                </a:solidFill>
                <a:latin typeface="Century Gothic" pitchFamily="34" charset="0"/>
              </a:rPr>
              <a:t>Hackeri</a:t>
            </a:r>
          </a:p>
          <a:p>
            <a:pPr eaLnBrk="1" hangingPunct="1">
              <a:lnSpc>
                <a:spcPct val="120000"/>
              </a:lnSpc>
            </a:pPr>
            <a:r>
              <a:rPr lang="sk-SK" sz="2400" b="1">
                <a:solidFill>
                  <a:srgbClr val="003366"/>
                </a:solidFill>
                <a:latin typeface="Century Gothic" pitchFamily="34" charset="0"/>
              </a:rPr>
              <a:t>Digitálne podpisy</a:t>
            </a:r>
          </a:p>
          <a:p>
            <a:pPr eaLnBrk="1" hangingPunct="1">
              <a:lnSpc>
                <a:spcPct val="120000"/>
              </a:lnSpc>
            </a:pPr>
            <a:r>
              <a:rPr lang="sk-SK" sz="2400" b="1">
                <a:solidFill>
                  <a:srgbClr val="003366"/>
                </a:solidFill>
                <a:latin typeface="Century Gothic" pitchFamily="34" charset="0"/>
              </a:rPr>
              <a:t>Certifikáty</a:t>
            </a:r>
          </a:p>
          <a:p>
            <a:pPr eaLnBrk="1" hangingPunct="1">
              <a:lnSpc>
                <a:spcPct val="120000"/>
              </a:lnSpc>
            </a:pPr>
            <a:r>
              <a:rPr lang="sk-SK" sz="2400" b="1">
                <a:solidFill>
                  <a:srgbClr val="003366"/>
                </a:solidFill>
                <a:latin typeface="Century Gothic" pitchFamily="34" charset="0"/>
              </a:rPr>
              <a:t>Šifrovanie</a:t>
            </a:r>
            <a:r>
              <a:rPr lang="sk-SK" sz="2000">
                <a:latin typeface="Century Gothic" pitchFamily="34" charset="0"/>
              </a:rPr>
              <a:t> </a:t>
            </a:r>
            <a:endParaRPr lang="sk-SK" sz="1800">
              <a:latin typeface="Century Gothic" pitchFamily="34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sk-SK" sz="2000" b="1">
              <a:solidFill>
                <a:srgbClr val="003366"/>
              </a:solidFill>
              <a:latin typeface="Century Gothic" pitchFamily="34" charset="0"/>
            </a:endParaRPr>
          </a:p>
          <a:p>
            <a:pPr lvl="1" eaLnBrk="1" hangingPunct="1">
              <a:lnSpc>
                <a:spcPct val="120000"/>
              </a:lnSpc>
            </a:pPr>
            <a:endParaRPr lang="sk-SK" sz="1600">
              <a:latin typeface="Century Gothic" pitchFamily="34" charset="0"/>
            </a:endParaRPr>
          </a:p>
        </p:txBody>
      </p:sp>
      <p:pic>
        <p:nvPicPr>
          <p:cNvPr id="28675" name="Picture 3" descr="BD14882_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919289" y="1341438"/>
            <a:ext cx="8353425" cy="138112"/>
          </a:xfrm>
          <a:noFill/>
        </p:spPr>
      </p:pic>
      <p:sp>
        <p:nvSpPr>
          <p:cNvPr id="28676" name="WordArt 4"/>
          <p:cNvSpPr>
            <a:spLocks noChangeArrowheads="1" noChangeShapeType="1" noTextEdit="1"/>
          </p:cNvSpPr>
          <p:nvPr/>
        </p:nvSpPr>
        <p:spPr bwMode="auto">
          <a:xfrm>
            <a:off x="2495550" y="620714"/>
            <a:ext cx="6985000" cy="3571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24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B0F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Bezpečnosť na internete</a:t>
            </a:r>
          </a:p>
        </p:txBody>
      </p:sp>
    </p:spTree>
    <p:extLst>
      <p:ext uri="{BB962C8B-B14F-4D97-AF65-F5344CB8AC3E}">
        <p14:creationId xmlns:p14="http://schemas.microsoft.com/office/powerpoint/2010/main" val="340502715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660072" y="404664"/>
            <a:ext cx="7180343" cy="43204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B0F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ELEKTRONICKÁ </a:t>
            </a:r>
            <a:r>
              <a:rPr lang="sk-SK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B0F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 VS. KLASICKÁ POŠTA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03512" y="1556792"/>
            <a:ext cx="8784976" cy="489654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indent="-27432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sk-SK" sz="2000" b="1" dirty="0">
                <a:solidFill>
                  <a:srgbClr val="003366"/>
                </a:solidFill>
                <a:latin typeface="Century Gothic" pitchFamily="34" charset="0"/>
              </a:rPr>
              <a:t>KLASICKÁ POŠTA</a:t>
            </a:r>
          </a:p>
          <a:p>
            <a:pPr marL="548640" lvl="1" indent="-274320">
              <a:lnSpc>
                <a:spcPct val="110000"/>
              </a:lnSpc>
              <a:buClr>
                <a:schemeClr val="accent2"/>
              </a:buClr>
              <a:buSzPct val="70000"/>
              <a:buFont typeface="Wingdings"/>
              <a:buChar char=""/>
              <a:defRPr/>
            </a:pPr>
            <a:r>
              <a:rPr lang="sk-SK" dirty="0">
                <a:solidFill>
                  <a:schemeClr val="tx2"/>
                </a:solidFill>
                <a:latin typeface="Century Gothic" pitchFamily="34" charset="0"/>
              </a:rPr>
              <a:t>potrebné </a:t>
            </a:r>
            <a:r>
              <a:rPr lang="sk-SK" b="1" dirty="0">
                <a:solidFill>
                  <a:schemeClr val="tx2"/>
                </a:solidFill>
                <a:latin typeface="Century Gothic" pitchFamily="34" charset="0"/>
              </a:rPr>
              <a:t>meno prijímateľa </a:t>
            </a:r>
            <a:r>
              <a:rPr lang="sk-SK" dirty="0">
                <a:solidFill>
                  <a:schemeClr val="tx2"/>
                </a:solidFill>
                <a:latin typeface="Century Gothic" pitchFamily="34" charset="0"/>
              </a:rPr>
              <a:t>a </a:t>
            </a:r>
            <a:r>
              <a:rPr lang="sk-SK" b="1" dirty="0">
                <a:solidFill>
                  <a:schemeClr val="tx2"/>
                </a:solidFill>
                <a:latin typeface="Century Gothic" pitchFamily="34" charset="0"/>
              </a:rPr>
              <a:t>adresa</a:t>
            </a:r>
            <a:r>
              <a:rPr lang="sk-SK" dirty="0">
                <a:solidFill>
                  <a:schemeClr val="tx2"/>
                </a:solidFill>
                <a:latin typeface="Century Gothic" pitchFamily="34" charset="0"/>
              </a:rPr>
              <a:t> jeho </a:t>
            </a:r>
            <a:r>
              <a:rPr lang="sk-SK" b="1" dirty="0">
                <a:solidFill>
                  <a:schemeClr val="tx2"/>
                </a:solidFill>
                <a:latin typeface="Century Gothic" pitchFamily="34" charset="0"/>
              </a:rPr>
              <a:t>poštovej schránky </a:t>
            </a:r>
            <a:r>
              <a:rPr lang="sk-SK" dirty="0">
                <a:solidFill>
                  <a:schemeClr val="tx2"/>
                </a:solidFill>
                <a:latin typeface="Century Gothic" pitchFamily="34" charset="0"/>
              </a:rPr>
              <a:t>(mesto, ulica, číslo domu). </a:t>
            </a:r>
          </a:p>
          <a:p>
            <a:pPr marL="548640" lvl="1" indent="-274320">
              <a:lnSpc>
                <a:spcPct val="110000"/>
              </a:lnSpc>
              <a:buClr>
                <a:schemeClr val="accent2"/>
              </a:buClr>
              <a:buSzPct val="70000"/>
              <a:buFont typeface="Wingdings"/>
              <a:buChar char=""/>
              <a:defRPr/>
            </a:pPr>
            <a:r>
              <a:rPr lang="sk-SK" dirty="0">
                <a:solidFill>
                  <a:schemeClr val="tx2"/>
                </a:solidFill>
                <a:latin typeface="Century Gothic" pitchFamily="34" charset="0"/>
              </a:rPr>
              <a:t>Na napísanie správy </a:t>
            </a:r>
            <a:r>
              <a:rPr lang="sk-SK" b="1" dirty="0">
                <a:solidFill>
                  <a:schemeClr val="tx2"/>
                </a:solidFill>
                <a:latin typeface="Century Gothic" pitchFamily="34" charset="0"/>
              </a:rPr>
              <a:t>papier, pero, obálka</a:t>
            </a:r>
            <a:r>
              <a:rPr lang="sk-SK" dirty="0">
                <a:solidFill>
                  <a:schemeClr val="tx2"/>
                </a:solidFill>
                <a:latin typeface="Century Gothic" pitchFamily="34" charset="0"/>
              </a:rPr>
              <a:t> s vyplnenou hlavičkou (meno, adresa)</a:t>
            </a:r>
          </a:p>
          <a:p>
            <a:pPr marL="548640" lvl="1" indent="-274320">
              <a:lnSpc>
                <a:spcPct val="110000"/>
              </a:lnSpc>
              <a:buClr>
                <a:schemeClr val="accent2"/>
              </a:buClr>
              <a:buSzPct val="70000"/>
              <a:buFont typeface="Wingdings"/>
              <a:buChar char=""/>
              <a:defRPr/>
            </a:pPr>
            <a:r>
              <a:rPr lang="sk-SK" dirty="0">
                <a:solidFill>
                  <a:schemeClr val="tx2"/>
                </a:solidFill>
                <a:latin typeface="Century Gothic" pitchFamily="34" charset="0"/>
              </a:rPr>
              <a:t>Napísanú správu </a:t>
            </a:r>
            <a:r>
              <a:rPr lang="sk-SK" b="1" dirty="0">
                <a:solidFill>
                  <a:schemeClr val="tx2"/>
                </a:solidFill>
                <a:latin typeface="Century Gothic" pitchFamily="34" charset="0"/>
              </a:rPr>
              <a:t>doručiť na poštu</a:t>
            </a:r>
            <a:r>
              <a:rPr lang="sk-SK" dirty="0">
                <a:solidFill>
                  <a:schemeClr val="tx2"/>
                </a:solidFill>
                <a:latin typeface="Century Gothic" pitchFamily="34" charset="0"/>
              </a:rPr>
              <a:t> v danom meste.</a:t>
            </a:r>
          </a:p>
          <a:p>
            <a:pPr marL="548640" lvl="1" indent="-274320">
              <a:lnSpc>
                <a:spcPct val="110000"/>
              </a:lnSpc>
              <a:buClr>
                <a:schemeClr val="accent2"/>
              </a:buClr>
              <a:buSzPct val="70000"/>
              <a:buFont typeface="Wingdings"/>
              <a:buChar char=""/>
              <a:defRPr/>
            </a:pPr>
            <a:r>
              <a:rPr lang="sk-SK" dirty="0">
                <a:solidFill>
                  <a:schemeClr val="tx2"/>
                </a:solidFill>
                <a:latin typeface="Century Gothic" pitchFamily="34" charset="0"/>
              </a:rPr>
              <a:t>Pošta triedi zásielky podľa mesta, doručí na poštu v danom meste.</a:t>
            </a:r>
          </a:p>
          <a:p>
            <a:pPr marL="548640" lvl="1" indent="-274320">
              <a:lnSpc>
                <a:spcPct val="110000"/>
              </a:lnSpc>
              <a:buClr>
                <a:schemeClr val="accent2"/>
              </a:buClr>
              <a:buSzPct val="70000"/>
              <a:buFont typeface="Wingdings"/>
              <a:buChar char=""/>
              <a:defRPr/>
            </a:pPr>
            <a:r>
              <a:rPr lang="sk-SK" dirty="0">
                <a:solidFill>
                  <a:schemeClr val="tx2"/>
                </a:solidFill>
                <a:latin typeface="Century Gothic" pitchFamily="34" charset="0"/>
              </a:rPr>
              <a:t>Pošta v cieľovom meste triedi zásielky podľa ulíc =&gt; poštár doručí pre konkrétne číslo domu do schránky s konkrétnym menom prijímateľa</a:t>
            </a:r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330" y="4447309"/>
            <a:ext cx="5180734" cy="2006027"/>
          </a:xfrm>
          <a:prstGeom prst="rect">
            <a:avLst/>
          </a:prstGeom>
        </p:spPr>
      </p:pic>
      <p:pic>
        <p:nvPicPr>
          <p:cNvPr id="3" name="Obrázo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194" y="4447309"/>
            <a:ext cx="2847975" cy="200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9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639616" y="404664"/>
            <a:ext cx="7200800" cy="43204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B0F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ELEKTRONICKÁ </a:t>
            </a:r>
            <a:r>
              <a:rPr lang="sk-SK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B0F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 VS. KLASICKÁ POŠTA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54627" y="1556792"/>
            <a:ext cx="9833861" cy="217354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indent="-27432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sk-SK" sz="2000" b="1" dirty="0">
                <a:solidFill>
                  <a:srgbClr val="003366"/>
                </a:solidFill>
                <a:latin typeface="Century Gothic" pitchFamily="34" charset="0"/>
              </a:rPr>
              <a:t>ELEKTRONICKÁ POŠTA</a:t>
            </a:r>
          </a:p>
          <a:p>
            <a:pPr marL="548640" lvl="1" indent="-274320">
              <a:lnSpc>
                <a:spcPct val="110000"/>
              </a:lnSpc>
              <a:buClr>
                <a:schemeClr val="accent2"/>
              </a:buClr>
              <a:buSzPct val="70000"/>
              <a:buFont typeface="Wingdings"/>
              <a:buChar char=""/>
              <a:defRPr/>
            </a:pPr>
            <a:r>
              <a:rPr lang="sk-SK" dirty="0">
                <a:solidFill>
                  <a:schemeClr val="tx2"/>
                </a:solidFill>
                <a:latin typeface="Century Gothic" pitchFamily="34" charset="0"/>
              </a:rPr>
              <a:t>Elektronická adresa - </a:t>
            </a:r>
            <a:r>
              <a:rPr lang="sk-SK" b="1" dirty="0" err="1">
                <a:solidFill>
                  <a:schemeClr val="tx2"/>
                </a:solidFill>
                <a:latin typeface="Century Gothic" pitchFamily="34" charset="0"/>
              </a:rPr>
              <a:t>menopoužívateľa@menopoštovéhoservera</a:t>
            </a:r>
            <a:r>
              <a:rPr lang="sk-SK" b="1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sk-SK" dirty="0">
                <a:solidFill>
                  <a:schemeClr val="tx2"/>
                </a:solidFill>
                <a:latin typeface="Century Gothic" pitchFamily="34" charset="0"/>
              </a:rPr>
              <a:t>(aj priestor na ukladanie </a:t>
            </a:r>
            <a:r>
              <a:rPr lang="sk-SK" dirty="0" err="1">
                <a:solidFill>
                  <a:schemeClr val="tx2"/>
                </a:solidFill>
                <a:latin typeface="Century Gothic" pitchFamily="34" charset="0"/>
              </a:rPr>
              <a:t>e-pošty</a:t>
            </a:r>
            <a:r>
              <a:rPr lang="sk-SK" dirty="0">
                <a:solidFill>
                  <a:schemeClr val="tx2"/>
                </a:solidFill>
                <a:latin typeface="Century Gothic" pitchFamily="34" charset="0"/>
              </a:rPr>
              <a:t> získame u ISP alebo registráciou na </a:t>
            </a:r>
            <a:r>
              <a:rPr lang="sk-SK" dirty="0" err="1">
                <a:solidFill>
                  <a:schemeClr val="tx2"/>
                </a:solidFill>
                <a:latin typeface="Century Gothic" pitchFamily="34" charset="0"/>
              </a:rPr>
              <a:t>webstránkach</a:t>
            </a:r>
            <a:r>
              <a:rPr lang="sk-SK" dirty="0">
                <a:solidFill>
                  <a:schemeClr val="tx2"/>
                </a:solidFill>
                <a:latin typeface="Century Gothic" pitchFamily="34" charset="0"/>
              </a:rPr>
              <a:t> poštových serverov)</a:t>
            </a:r>
            <a:endParaRPr lang="sk-SK" b="1" dirty="0">
              <a:solidFill>
                <a:schemeClr val="tx2"/>
              </a:solidFill>
              <a:latin typeface="Century Gothic" pitchFamily="34" charset="0"/>
            </a:endParaRPr>
          </a:p>
          <a:p>
            <a:pPr marL="548640" lvl="1" indent="-274320">
              <a:lnSpc>
                <a:spcPct val="110000"/>
              </a:lnSpc>
              <a:buClr>
                <a:schemeClr val="accent2"/>
              </a:buClr>
              <a:buSzPct val="70000"/>
              <a:buFont typeface="Wingdings"/>
              <a:buChar char=""/>
              <a:defRPr/>
            </a:pPr>
            <a:r>
              <a:rPr lang="sk-SK" dirty="0">
                <a:solidFill>
                  <a:schemeClr val="tx2"/>
                </a:solidFill>
                <a:latin typeface="Century Gothic" pitchFamily="34" charset="0"/>
              </a:rPr>
              <a:t>Na napísanie </a:t>
            </a:r>
            <a:r>
              <a:rPr lang="sk-SK" dirty="0">
                <a:solidFill>
                  <a:schemeClr val="tx2"/>
                </a:solidFill>
                <a:latin typeface="Century Gothic" pitchFamily="34" charset="0"/>
              </a:rPr>
              <a:t>a odoslanie správy program – poštový klient</a:t>
            </a:r>
            <a:endParaRPr lang="cs-CZ" dirty="0">
              <a:solidFill>
                <a:schemeClr val="tx2"/>
              </a:solidFill>
              <a:latin typeface="Century Gothic" pitchFamily="34" charset="0"/>
            </a:endParaRPr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5171" y="3730336"/>
            <a:ext cx="2295525" cy="2167370"/>
          </a:xfrm>
          <a:prstGeom prst="rect">
            <a:avLst/>
          </a:prstGeom>
        </p:spPr>
      </p:pic>
      <p:sp>
        <p:nvSpPr>
          <p:cNvPr id="3" name="Obdĺžnik 2">
            <a:hlinkClick r:id="rId4"/>
          </p:cNvPr>
          <p:cNvSpPr/>
          <p:nvPr/>
        </p:nvSpPr>
        <p:spPr>
          <a:xfrm>
            <a:off x="976347" y="5920653"/>
            <a:ext cx="3776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>
                <a:hlinkClick r:id="rId4"/>
              </a:rPr>
              <a:t>https://slideplayer.sk/slide/15550392</a:t>
            </a:r>
            <a:r>
              <a:rPr lang="sk-SK" dirty="0" smtClean="0"/>
              <a:t>/</a:t>
            </a:r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135" y="3730336"/>
            <a:ext cx="20478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8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3071665" y="260648"/>
            <a:ext cx="6336703" cy="86409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B0F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ELEKTRONICKÁ POŠTA</a:t>
            </a:r>
          </a:p>
          <a:p>
            <a:pPr lvl="0" algn="ctr"/>
            <a:r>
              <a:rPr lang="sk-SK" sz="3600" b="1" dirty="0">
                <a:solidFill>
                  <a:srgbClr val="003366"/>
                </a:solidFill>
                <a:latin typeface="Century Gothic" pitchFamily="34" charset="0"/>
              </a:rPr>
              <a:t>Neinteraktívna </a:t>
            </a:r>
            <a:r>
              <a:rPr lang="sk-SK" sz="3600" b="1" dirty="0">
                <a:solidFill>
                  <a:srgbClr val="003366"/>
                </a:solidFill>
                <a:latin typeface="Century Gothic" pitchFamily="34" charset="0"/>
              </a:rPr>
              <a:t>komunikácia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22117" y="2951360"/>
            <a:ext cx="11575473" cy="37299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lnSpc>
                <a:spcPct val="120000"/>
              </a:lnSpc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sk-SK" sz="2200" b="1" dirty="0">
                <a:solidFill>
                  <a:srgbClr val="003366"/>
                </a:solidFill>
                <a:latin typeface="Century Gothic" pitchFamily="34" charset="0"/>
              </a:rPr>
              <a:t>Ako </a:t>
            </a:r>
            <a:r>
              <a:rPr lang="sk-SK" sz="2200" b="1" dirty="0">
                <a:solidFill>
                  <a:srgbClr val="003366"/>
                </a:solidFill>
                <a:latin typeface="Century Gothic" pitchFamily="34" charset="0"/>
              </a:rPr>
              <a:t>to funguje</a:t>
            </a:r>
          </a:p>
          <a:p>
            <a:pPr marL="548640" lvl="1" indent="-274320">
              <a:lnSpc>
                <a:spcPct val="120000"/>
              </a:lnSpc>
              <a:buClr>
                <a:schemeClr val="accent2"/>
              </a:buClr>
              <a:buSzPct val="70000"/>
              <a:buFont typeface="Wingdings"/>
              <a:buChar char=""/>
              <a:defRPr/>
            </a:pP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Princíp </a:t>
            </a:r>
            <a:r>
              <a:rPr lang="sk-SK" sz="1900" dirty="0" err="1">
                <a:solidFill>
                  <a:schemeClr val="tx2"/>
                </a:solidFill>
                <a:latin typeface="Century Gothic" pitchFamily="34" charset="0"/>
              </a:rPr>
              <a:t>klient-server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 (</a:t>
            </a:r>
            <a:r>
              <a:rPr lang="sk-SK" sz="1900" b="1" dirty="0">
                <a:solidFill>
                  <a:schemeClr val="tx2"/>
                </a:solidFill>
                <a:latin typeface="Century Gothic" pitchFamily="34" charset="0"/>
              </a:rPr>
              <a:t>POP3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– 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protokol 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(poštový server) 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pre </a:t>
            </a:r>
            <a:r>
              <a:rPr lang="sk-SK" sz="1900" u="sng" dirty="0">
                <a:solidFill>
                  <a:schemeClr val="tx2"/>
                </a:solidFill>
                <a:latin typeface="Century Gothic" pitchFamily="34" charset="0"/>
              </a:rPr>
              <a:t>prijatie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pošty, </a:t>
            </a:r>
            <a:r>
              <a:rPr lang="sk-SK" sz="1900" b="1" dirty="0">
                <a:solidFill>
                  <a:schemeClr val="tx2"/>
                </a:solidFill>
                <a:latin typeface="Century Gothic" pitchFamily="34" charset="0"/>
              </a:rPr>
              <a:t>SMTP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– protokol 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(poštový server) 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pre </a:t>
            </a:r>
            <a:r>
              <a:rPr lang="sk-SK" sz="1900" u="sng" dirty="0">
                <a:solidFill>
                  <a:schemeClr val="tx2"/>
                </a:solidFill>
                <a:latin typeface="Century Gothic" pitchFamily="34" charset="0"/>
              </a:rPr>
              <a:t>odoslanie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pošty)</a:t>
            </a:r>
            <a:endParaRPr lang="sk-SK" sz="1900" dirty="0">
              <a:solidFill>
                <a:schemeClr val="tx2"/>
              </a:solidFill>
              <a:latin typeface="Century Gothic" pitchFamily="34" charset="0"/>
            </a:endParaRPr>
          </a:p>
          <a:p>
            <a:pPr marL="548640" lvl="1" indent="-274320">
              <a:lnSpc>
                <a:spcPct val="120000"/>
              </a:lnSpc>
              <a:buClr>
                <a:schemeClr val="accent2"/>
              </a:buClr>
              <a:buSzPct val="70000"/>
              <a:buFont typeface="Wingdings"/>
              <a:buChar char=""/>
              <a:defRPr/>
            </a:pPr>
            <a:r>
              <a:rPr lang="sk-SK" sz="1900" b="1" dirty="0">
                <a:solidFill>
                  <a:schemeClr val="tx2"/>
                </a:solidFill>
                <a:latin typeface="Century Gothic" pitchFamily="34" charset="0"/>
              </a:rPr>
              <a:t>poštový klient 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- špeciálny program inštalovaný na 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PC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, ktorý komunikuje s poštovými servermi.  Umožňuje 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čítať </a:t>
            </a:r>
            <a:r>
              <a:rPr lang="sk-SK" sz="1900" dirty="0" err="1">
                <a:solidFill>
                  <a:schemeClr val="tx2"/>
                </a:solidFill>
                <a:latin typeface="Century Gothic" pitchFamily="34" charset="0"/>
              </a:rPr>
              <a:t>e-poštu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 z viacerých schránok naraz, prehľadné 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triedenie pošty, 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filtrovanie a 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ďalšie funkcie nezávisle od poštového servera (stiahneme poštu a pracujeme </a:t>
            </a:r>
            <a:r>
              <a:rPr lang="sk-SK" sz="1900" dirty="0" err="1">
                <a:solidFill>
                  <a:schemeClr val="tx2"/>
                </a:solidFill>
                <a:latin typeface="Century Gothic" pitchFamily="34" charset="0"/>
              </a:rPr>
              <a:t>offline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)</a:t>
            </a:r>
            <a:br>
              <a:rPr lang="sk-SK" sz="1900" dirty="0">
                <a:solidFill>
                  <a:schemeClr val="tx2"/>
                </a:solidFill>
                <a:latin typeface="Century Gothic" pitchFamily="34" charset="0"/>
              </a:rPr>
            </a:b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– napr. programy </a:t>
            </a:r>
            <a:r>
              <a:rPr lang="sk-SK" sz="1900" dirty="0" err="1">
                <a:solidFill>
                  <a:schemeClr val="tx2"/>
                </a:solidFill>
                <a:latin typeface="Century Gothic" pitchFamily="34" charset="0"/>
              </a:rPr>
              <a:t>Mozilla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sk-SK" sz="1900" dirty="0" err="1">
                <a:solidFill>
                  <a:schemeClr val="tx2"/>
                </a:solidFill>
                <a:latin typeface="Century Gothic" pitchFamily="34" charset="0"/>
              </a:rPr>
              <a:t>Thunderbird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, Outlook Express, </a:t>
            </a:r>
            <a:r>
              <a:rPr lang="sk-SK" sz="1900" dirty="0" err="1">
                <a:solidFill>
                  <a:schemeClr val="tx2"/>
                </a:solidFill>
                <a:latin typeface="Century Gothic" pitchFamily="34" charset="0"/>
              </a:rPr>
              <a:t>The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sk-SK" sz="1900" dirty="0" err="1">
                <a:solidFill>
                  <a:schemeClr val="tx2"/>
                </a:solidFill>
                <a:latin typeface="Century Gothic" pitchFamily="34" charset="0"/>
              </a:rPr>
              <a:t>Bat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, </a:t>
            </a:r>
            <a:r>
              <a:rPr lang="sk-SK" sz="1900" dirty="0" err="1">
                <a:solidFill>
                  <a:schemeClr val="tx2"/>
                </a:solidFill>
                <a:latin typeface="Century Gothic" pitchFamily="34" charset="0"/>
              </a:rPr>
              <a:t>Pegasus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 mail a i.</a:t>
            </a:r>
            <a:endParaRPr lang="sk-SK" sz="1900" dirty="0">
              <a:solidFill>
                <a:schemeClr val="tx2"/>
              </a:solidFill>
              <a:latin typeface="Century Gothic" pitchFamily="34" charset="0"/>
            </a:endParaRPr>
          </a:p>
          <a:p>
            <a:pPr marL="548640" lvl="1" indent="-274320">
              <a:lnSpc>
                <a:spcPct val="120000"/>
              </a:lnSpc>
              <a:buClr>
                <a:schemeClr val="accent2"/>
              </a:buClr>
              <a:buSzPct val="70000"/>
              <a:buFont typeface="Wingdings"/>
              <a:buChar char=""/>
              <a:defRPr/>
            </a:pPr>
            <a:r>
              <a:rPr lang="sk-SK" sz="1900" b="1" dirty="0" err="1">
                <a:solidFill>
                  <a:schemeClr val="tx2"/>
                </a:solidFill>
                <a:latin typeface="Century Gothic" pitchFamily="34" charset="0"/>
              </a:rPr>
              <a:t>Webmail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 – prístup do poštovej schránky (</a:t>
            </a:r>
            <a:r>
              <a:rPr lang="sk-SK" sz="1900" dirty="0" err="1">
                <a:solidFill>
                  <a:schemeClr val="tx2"/>
                </a:solidFill>
                <a:latin typeface="Century Gothic" pitchFamily="34" charset="0"/>
              </a:rPr>
              <a:t>mailboxu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) cez internetovú stránku (</a:t>
            </a:r>
            <a:r>
              <a:rPr lang="sk-SK" sz="1900" dirty="0" err="1">
                <a:solidFill>
                  <a:schemeClr val="tx2"/>
                </a:solidFill>
                <a:latin typeface="Century Gothic" pitchFamily="34" charset="0"/>
              </a:rPr>
              <a:t>online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prístup)</a:t>
            </a:r>
            <a:r>
              <a:rPr lang="sk-SK" sz="1900" b="1" dirty="0">
                <a:solidFill>
                  <a:srgbClr val="003366"/>
                </a:solidFill>
                <a:latin typeface="Century Gothic" pitchFamily="34" charset="0"/>
              </a:rPr>
              <a:t>, </a:t>
            </a:r>
            <a:r>
              <a:rPr lang="sk-SK" sz="1900" u="sng" dirty="0">
                <a:solidFill>
                  <a:schemeClr val="tx2"/>
                </a:solidFill>
                <a:latin typeface="Century Gothic" pitchFamily="34" charset="0"/>
              </a:rPr>
              <a:t>registráciou</a:t>
            </a:r>
            <a:r>
              <a:rPr lang="sk-SK" sz="1900" b="1" dirty="0">
                <a:solidFill>
                  <a:srgbClr val="003366"/>
                </a:solidFill>
                <a:latin typeface="Century Gothic" pitchFamily="34" charset="0"/>
              </a:rPr>
              <a:t> 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získame limitovaný priestor </a:t>
            </a:r>
            <a:r>
              <a:rPr lang="sk-SK" sz="1900" dirty="0">
                <a:solidFill>
                  <a:schemeClr val="tx2"/>
                </a:solidFill>
                <a:latin typeface="Century Gothic" pitchFamily="34" charset="0"/>
              </a:rPr>
              <a:t>na disku vzdialeného PC (poštového servera) a prístup k nemu (meno, heslo)</a:t>
            </a:r>
          </a:p>
          <a:p>
            <a:pPr marL="548640" lvl="1" indent="-27432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/>
            </a:pPr>
            <a:endParaRPr lang="cs-CZ" dirty="0">
              <a:solidFill>
                <a:schemeClr val="tx2"/>
              </a:solidFill>
              <a:latin typeface="Century Gothic" pitchFamily="34" charset="0"/>
            </a:endParaRPr>
          </a:p>
        </p:txBody>
      </p:sp>
      <p:sp>
        <p:nvSpPr>
          <p:cNvPr id="2" name="Obdĺžnik 1"/>
          <p:cNvSpPr/>
          <p:nvPr/>
        </p:nvSpPr>
        <p:spPr>
          <a:xfrm>
            <a:off x="519545" y="1299388"/>
            <a:ext cx="110247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000" b="1" dirty="0" smtClean="0">
                <a:solidFill>
                  <a:srgbClr val="00B0F0"/>
                </a:solidFill>
              </a:rPr>
              <a:t>Sa uskutočňuje, keď ľudia nemôžu okamžite jeden na druhého reagovať. To </a:t>
            </a:r>
            <a:r>
              <a:rPr lang="sk-SK" sz="2000" b="1" dirty="0" err="1" smtClean="0">
                <a:solidFill>
                  <a:srgbClr val="00B0F0"/>
                </a:solidFill>
              </a:rPr>
              <a:t>znamená,že</a:t>
            </a:r>
            <a:r>
              <a:rPr lang="sk-SK" sz="2000" b="1" dirty="0" smtClean="0">
                <a:solidFill>
                  <a:srgbClr val="00B0F0"/>
                </a:solidFill>
              </a:rPr>
              <a:t> vypovedané alebo vyslané informácie jednou osobou sa dostanú </a:t>
            </a:r>
            <a:r>
              <a:rPr lang="sk-SK" sz="2000" b="1" dirty="0" err="1" smtClean="0">
                <a:solidFill>
                  <a:srgbClr val="00B0F0"/>
                </a:solidFill>
              </a:rPr>
              <a:t>kposlucháčovi</a:t>
            </a:r>
            <a:r>
              <a:rPr lang="sk-SK" sz="2000" b="1" dirty="0" smtClean="0">
                <a:solidFill>
                  <a:srgbClr val="00B0F0"/>
                </a:solidFill>
              </a:rPr>
              <a:t>, či adresátovi až po istom </a:t>
            </a:r>
            <a:r>
              <a:rPr lang="sk-SK" sz="2000" b="1" dirty="0" err="1" smtClean="0">
                <a:solidFill>
                  <a:srgbClr val="00B0F0"/>
                </a:solidFill>
              </a:rPr>
              <a:t>čase.Elektronická</a:t>
            </a:r>
            <a:r>
              <a:rPr lang="sk-SK" sz="2000" b="1" dirty="0" smtClean="0">
                <a:solidFill>
                  <a:srgbClr val="00B0F0"/>
                </a:solidFill>
              </a:rPr>
              <a:t>  </a:t>
            </a:r>
            <a:r>
              <a:rPr lang="sk-SK" sz="2000" b="1" dirty="0" err="1" smtClean="0">
                <a:solidFill>
                  <a:srgbClr val="00B0F0"/>
                </a:solidFill>
              </a:rPr>
              <a:t>poštaskrátenee</a:t>
            </a:r>
            <a:r>
              <a:rPr lang="sk-SK" sz="2000" b="1" dirty="0" smtClean="0">
                <a:solidFill>
                  <a:srgbClr val="00B0F0"/>
                </a:solidFill>
              </a:rPr>
              <a:t>-pošta(e-mail)   je   nastroj  na  neinteraktívnu komunikáciu  používateľov  internetu.  Komunikácia  pomocou  e-pošty  prebieha </a:t>
            </a:r>
            <a:r>
              <a:rPr lang="sk-SK" sz="2000" b="1" dirty="0" err="1" smtClean="0">
                <a:solidFill>
                  <a:srgbClr val="00B0F0"/>
                </a:solidFill>
              </a:rPr>
              <a:t>vpodobe</a:t>
            </a:r>
            <a:r>
              <a:rPr lang="sk-SK" sz="2000" b="1" dirty="0" smtClean="0">
                <a:solidFill>
                  <a:srgbClr val="00B0F0"/>
                </a:solidFill>
              </a:rPr>
              <a:t> správ, ktoré si užívatelia posielajú.</a:t>
            </a:r>
            <a:r>
              <a:rPr lang="sk-SK" sz="2000" b="1" dirty="0" smtClean="0">
                <a:solidFill>
                  <a:srgbClr val="00B0F0"/>
                </a:solidFill>
              </a:rPr>
              <a:t> Neinteraktívna  </a:t>
            </a:r>
            <a:r>
              <a:rPr lang="sk-SK" sz="2000" b="1" dirty="0" err="1" smtClean="0">
                <a:solidFill>
                  <a:srgbClr val="00B0F0"/>
                </a:solidFill>
              </a:rPr>
              <a:t>komunikáciasa</a:t>
            </a:r>
            <a:r>
              <a:rPr lang="sk-SK" sz="2000" b="1" dirty="0" smtClean="0">
                <a:solidFill>
                  <a:srgbClr val="00B0F0"/>
                </a:solidFill>
              </a:rPr>
              <a:t>  uskutočňuje  medzi  ľuďmi  vtedy, </a:t>
            </a:r>
            <a:endParaRPr lang="sk-SK" sz="2000" b="1" dirty="0">
              <a:solidFill>
                <a:srgbClr val="00B0F0"/>
              </a:solidFill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798" y="8146"/>
            <a:ext cx="2055792" cy="136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1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11727" y="1256913"/>
            <a:ext cx="8991038" cy="4873625"/>
          </a:xfrm>
        </p:spPr>
        <p:txBody>
          <a:bodyPr>
            <a:noAutofit/>
          </a:bodyPr>
          <a:lstStyle/>
          <a:p>
            <a:pPr marL="271463" indent="-271463">
              <a:lnSpc>
                <a:spcPct val="120000"/>
              </a:lnSpc>
              <a:defRPr/>
            </a:pPr>
            <a:r>
              <a:rPr lang="sk-SK" sz="2400" b="1" dirty="0">
                <a:solidFill>
                  <a:srgbClr val="003366"/>
                </a:solidFill>
                <a:latin typeface="Century Gothic" pitchFamily="34" charset="0"/>
              </a:rPr>
              <a:t>HLAVIČKA</a:t>
            </a:r>
            <a:endParaRPr lang="sk-SK" sz="2000" dirty="0">
              <a:latin typeface="Century Gothic" pitchFamily="34" charset="0"/>
            </a:endParaRPr>
          </a:p>
          <a:p>
            <a:pPr marL="555625" indent="-285750">
              <a:lnSpc>
                <a:spcPct val="110000"/>
              </a:lnSpc>
              <a:spcBef>
                <a:spcPts val="0"/>
              </a:spcBef>
              <a:buFont typeface="Courier New" pitchFamily="49" charset="0"/>
              <a:buChar char="o"/>
              <a:defRPr/>
            </a:pPr>
            <a:r>
              <a:rPr lang="sk-SK" sz="1800" b="1" dirty="0">
                <a:latin typeface="Century Gothic" pitchFamily="34" charset="0"/>
              </a:rPr>
              <a:t>komu</a:t>
            </a:r>
            <a:r>
              <a:rPr lang="sk-SK" sz="1800" dirty="0">
                <a:latin typeface="Century Gothic" pitchFamily="34" charset="0"/>
              </a:rPr>
              <a:t> </a:t>
            </a:r>
            <a:r>
              <a:rPr lang="sk-SK" sz="1800" dirty="0">
                <a:latin typeface="Century Gothic" pitchFamily="34" charset="0"/>
              </a:rPr>
              <a:t>– adresáti, od ktorých očakávame odpoveď, </a:t>
            </a:r>
            <a:endParaRPr lang="sk-SK" sz="1800" dirty="0">
              <a:latin typeface="Century Gothic" pitchFamily="34" charset="0"/>
            </a:endParaRPr>
          </a:p>
          <a:p>
            <a:pPr marL="555625" indent="-285750">
              <a:lnSpc>
                <a:spcPct val="110000"/>
              </a:lnSpc>
              <a:spcBef>
                <a:spcPts val="0"/>
              </a:spcBef>
              <a:buFont typeface="Courier New" pitchFamily="49" charset="0"/>
              <a:buChar char="o"/>
              <a:defRPr/>
            </a:pPr>
            <a:r>
              <a:rPr lang="sk-SK" sz="1800" b="1" dirty="0">
                <a:latin typeface="Century Gothic" pitchFamily="34" charset="0"/>
              </a:rPr>
              <a:t>kópia</a:t>
            </a:r>
            <a:r>
              <a:rPr lang="sk-SK" sz="1800" dirty="0">
                <a:latin typeface="Century Gothic" pitchFamily="34" charset="0"/>
              </a:rPr>
              <a:t> </a:t>
            </a:r>
            <a:r>
              <a:rPr lang="sk-SK" sz="1800" dirty="0">
                <a:latin typeface="Century Gothic" pitchFamily="34" charset="0"/>
              </a:rPr>
              <a:t>– adresáti, ktorým dávame len na vedomie, neočakávame odpoveď, </a:t>
            </a:r>
            <a:endParaRPr lang="sk-SK" sz="1800" dirty="0">
              <a:latin typeface="Century Gothic" pitchFamily="34" charset="0"/>
            </a:endParaRPr>
          </a:p>
          <a:p>
            <a:pPr marL="555625" indent="-285750">
              <a:lnSpc>
                <a:spcPct val="110000"/>
              </a:lnSpc>
              <a:spcBef>
                <a:spcPts val="0"/>
              </a:spcBef>
              <a:buFont typeface="Courier New" pitchFamily="49" charset="0"/>
              <a:buChar char="o"/>
              <a:defRPr/>
            </a:pPr>
            <a:r>
              <a:rPr lang="sk-SK" sz="1800" b="1" dirty="0">
                <a:latin typeface="Century Gothic" pitchFamily="34" charset="0"/>
              </a:rPr>
              <a:t>skrytá </a:t>
            </a:r>
            <a:r>
              <a:rPr lang="sk-SK" sz="1800" b="1" dirty="0">
                <a:latin typeface="Century Gothic" pitchFamily="34" charset="0"/>
              </a:rPr>
              <a:t>kópia </a:t>
            </a:r>
            <a:r>
              <a:rPr lang="sk-SK" sz="1800" dirty="0">
                <a:latin typeface="Century Gothic" pitchFamily="34" charset="0"/>
              </a:rPr>
              <a:t>– šifrovaný zoznam adresátov, </a:t>
            </a:r>
            <a:r>
              <a:rPr lang="sk-SK" sz="1800" dirty="0">
                <a:latin typeface="Century Gothic" pitchFamily="34" charset="0"/>
              </a:rPr>
              <a:t>sú skrytí </a:t>
            </a:r>
            <a:r>
              <a:rPr lang="sk-SK" sz="1800" dirty="0">
                <a:latin typeface="Century Gothic" pitchFamily="34" charset="0"/>
              </a:rPr>
              <a:t>pred prijímateľmi, </a:t>
            </a:r>
          </a:p>
          <a:p>
            <a:pPr marL="555625" indent="-285750">
              <a:lnSpc>
                <a:spcPct val="110000"/>
              </a:lnSpc>
              <a:spcBef>
                <a:spcPts val="0"/>
              </a:spcBef>
              <a:buFont typeface="Courier New" pitchFamily="49" charset="0"/>
              <a:buChar char="o"/>
              <a:defRPr/>
            </a:pPr>
            <a:r>
              <a:rPr lang="sk-SK" sz="1800" b="1" dirty="0">
                <a:latin typeface="Century Gothic" pitchFamily="34" charset="0"/>
              </a:rPr>
              <a:t>predmet </a:t>
            </a:r>
            <a:r>
              <a:rPr lang="sk-SK" sz="1800" b="1" dirty="0">
                <a:latin typeface="Century Gothic" pitchFamily="34" charset="0"/>
              </a:rPr>
              <a:t>správy</a:t>
            </a:r>
            <a:r>
              <a:rPr lang="sk-SK" sz="1800" dirty="0">
                <a:latin typeface="Century Gothic" pitchFamily="34" charset="0"/>
              </a:rPr>
              <a:t>, </a:t>
            </a:r>
            <a:endParaRPr lang="sk-SK" sz="1800" dirty="0">
              <a:latin typeface="Century Gothic" pitchFamily="34" charset="0"/>
            </a:endParaRPr>
          </a:p>
          <a:p>
            <a:pPr marL="555625" indent="-285750">
              <a:lnSpc>
                <a:spcPct val="110000"/>
              </a:lnSpc>
              <a:spcBef>
                <a:spcPts val="0"/>
              </a:spcBef>
              <a:buFont typeface="Courier New" pitchFamily="49" charset="0"/>
              <a:buChar char="o"/>
              <a:defRPr/>
            </a:pPr>
            <a:r>
              <a:rPr lang="sk-SK" sz="1800" b="1" dirty="0">
                <a:latin typeface="Century Gothic" pitchFamily="34" charset="0"/>
              </a:rPr>
              <a:t>priorita</a:t>
            </a:r>
            <a:r>
              <a:rPr lang="sk-SK" sz="1800" dirty="0">
                <a:latin typeface="Century Gothic" pitchFamily="34" charset="0"/>
              </a:rPr>
              <a:t> </a:t>
            </a:r>
            <a:r>
              <a:rPr lang="sk-SK" sz="1800" dirty="0">
                <a:latin typeface="Century Gothic" pitchFamily="34" charset="0"/>
              </a:rPr>
              <a:t>– vysoká, normálna, nízka, </a:t>
            </a:r>
            <a:endParaRPr lang="sk-SK" sz="1800" dirty="0">
              <a:latin typeface="Century Gothic" pitchFamily="34" charset="0"/>
            </a:endParaRPr>
          </a:p>
          <a:p>
            <a:pPr marL="555625" indent="-285750">
              <a:lnSpc>
                <a:spcPct val="110000"/>
              </a:lnSpc>
              <a:spcBef>
                <a:spcPts val="0"/>
              </a:spcBef>
              <a:buFont typeface="Courier New" pitchFamily="49" charset="0"/>
              <a:buChar char="o"/>
              <a:defRPr/>
            </a:pPr>
            <a:r>
              <a:rPr lang="sk-SK" sz="1800" b="1" dirty="0">
                <a:latin typeface="Century Gothic" pitchFamily="34" charset="0"/>
              </a:rPr>
              <a:t>príloha</a:t>
            </a:r>
            <a:r>
              <a:rPr lang="sk-SK" sz="1800" dirty="0">
                <a:latin typeface="Century Gothic" pitchFamily="34" charset="0"/>
              </a:rPr>
              <a:t> </a:t>
            </a:r>
            <a:r>
              <a:rPr lang="sk-SK" sz="1800" dirty="0">
                <a:latin typeface="Century Gothic" pitchFamily="34" charset="0"/>
              </a:rPr>
              <a:t>- ľubovoľný </a:t>
            </a:r>
            <a:r>
              <a:rPr lang="sk-SK" sz="1800" dirty="0">
                <a:latin typeface="Century Gothic" pitchFamily="34" charset="0"/>
              </a:rPr>
              <a:t>súbor</a:t>
            </a:r>
            <a:endParaRPr lang="sk-SK" sz="1800" dirty="0">
              <a:latin typeface="Century Gothic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sk-SK" sz="2400" b="1" dirty="0">
                <a:solidFill>
                  <a:srgbClr val="003366"/>
                </a:solidFill>
                <a:latin typeface="Century Gothic" pitchFamily="34" charset="0"/>
              </a:rPr>
              <a:t>TELO </a:t>
            </a:r>
            <a:r>
              <a:rPr lang="sk-SK" sz="2400" b="1" dirty="0">
                <a:solidFill>
                  <a:srgbClr val="003366"/>
                </a:solidFill>
                <a:latin typeface="Century Gothic" pitchFamily="34" charset="0"/>
              </a:rPr>
              <a:t>SPRÁVY</a:t>
            </a:r>
          </a:p>
          <a:p>
            <a:pPr marL="555625" indent="-285750">
              <a:lnSpc>
                <a:spcPct val="110000"/>
              </a:lnSpc>
              <a:spcBef>
                <a:spcPts val="0"/>
              </a:spcBef>
              <a:buFont typeface="Courier New" pitchFamily="49" charset="0"/>
              <a:buChar char="o"/>
              <a:defRPr/>
            </a:pPr>
            <a:r>
              <a:rPr lang="sk-SK" sz="1800" b="1" dirty="0">
                <a:latin typeface="Century Gothic" pitchFamily="34" charset="0"/>
              </a:rPr>
              <a:t>neformátovaný </a:t>
            </a:r>
            <a:r>
              <a:rPr lang="sk-SK" sz="1800" dirty="0">
                <a:latin typeface="Century Gothic" pitchFamily="34" charset="0"/>
              </a:rPr>
              <a:t>alebo</a:t>
            </a:r>
            <a:r>
              <a:rPr lang="sk-SK" sz="1800" b="1" dirty="0">
                <a:latin typeface="Century Gothic" pitchFamily="34" charset="0"/>
              </a:rPr>
              <a:t> formátovaný text </a:t>
            </a:r>
            <a:r>
              <a:rPr lang="sk-SK" sz="1800" dirty="0">
                <a:latin typeface="Century Gothic" pitchFamily="34" charset="0"/>
              </a:rPr>
              <a:t>(HTML formát, umožňuje meniť farbu, veľkosť textu, pridávať obrázky do tela správy, je menej </a:t>
            </a:r>
            <a:r>
              <a:rPr lang="sk-SK" sz="1800" dirty="0">
                <a:latin typeface="Century Gothic" pitchFamily="34" charset="0"/>
              </a:rPr>
              <a:t>bezpečný)</a:t>
            </a:r>
            <a:endParaRPr lang="sk-SK" sz="1800" b="1" dirty="0">
              <a:latin typeface="Century Gothic" pitchFamily="34" charset="0"/>
            </a:endParaRPr>
          </a:p>
          <a:p>
            <a:pPr marL="555625" indent="-285750">
              <a:lnSpc>
                <a:spcPct val="110000"/>
              </a:lnSpc>
              <a:spcBef>
                <a:spcPts val="0"/>
              </a:spcBef>
              <a:buFont typeface="Courier New" pitchFamily="49" charset="0"/>
              <a:buChar char="o"/>
              <a:defRPr/>
            </a:pPr>
            <a:r>
              <a:rPr lang="sk-SK" sz="1800" b="1" dirty="0">
                <a:latin typeface="Century Gothic" pitchFamily="34" charset="0"/>
              </a:rPr>
              <a:t>text </a:t>
            </a:r>
            <a:r>
              <a:rPr lang="sk-SK" sz="1800" b="1" dirty="0">
                <a:latin typeface="Century Gothic" pitchFamily="34" charset="0"/>
              </a:rPr>
              <a:t>bez diakritiky</a:t>
            </a:r>
            <a:r>
              <a:rPr lang="sk-SK" sz="1800" dirty="0">
                <a:latin typeface="Century Gothic" pitchFamily="34" charset="0"/>
              </a:rPr>
              <a:t> (v prípade použitia kódovacej tabuľky </a:t>
            </a:r>
            <a:r>
              <a:rPr lang="sk-SK" sz="1800" b="1" dirty="0">
                <a:latin typeface="Century Gothic" pitchFamily="34" charset="0"/>
              </a:rPr>
              <a:t>UNICODE</a:t>
            </a:r>
            <a:r>
              <a:rPr lang="sk-SK" sz="1800" dirty="0">
                <a:latin typeface="Century Gothic" pitchFamily="34" charset="0"/>
              </a:rPr>
              <a:t>, obsahujúcej znaky z celého sveta (použije aj odosielateľ, aj adresát), sa píše s diakritikou)</a:t>
            </a:r>
          </a:p>
        </p:txBody>
      </p:sp>
      <p:sp>
        <p:nvSpPr>
          <p:cNvPr id="14345" name="WordArt 9"/>
          <p:cNvSpPr>
            <a:spLocks noChangeArrowheads="1" noChangeShapeType="1" noTextEdit="1"/>
          </p:cNvSpPr>
          <p:nvPr/>
        </p:nvSpPr>
        <p:spPr bwMode="auto">
          <a:xfrm>
            <a:off x="3479822" y="332656"/>
            <a:ext cx="5616575" cy="52774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B0F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Štruktúra </a:t>
            </a:r>
            <a:r>
              <a:rPr lang="sk-SK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B0F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e-správy</a:t>
            </a:r>
            <a:endParaRPr lang="sk-SK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B0F0"/>
              </a:solidFill>
              <a:effectLst>
                <a:outerShdw dist="35921" dir="2700000" algn="ctr" rotWithShape="0">
                  <a:srgbClr val="808080">
                    <a:alpha val="79999"/>
                  </a:srgbClr>
                </a:outerShdw>
              </a:effectLst>
              <a:latin typeface="Arial Black"/>
            </a:endParaRPr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137" y="1354471"/>
            <a:ext cx="3456707" cy="233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9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9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bldLvl="2"/>
      <p:bldP spid="143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22118" y="1049095"/>
            <a:ext cx="11222182" cy="469707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sk-SK" sz="2000" b="1" dirty="0">
                <a:solidFill>
                  <a:srgbClr val="003366"/>
                </a:solidFill>
                <a:latin typeface="Century Gothic" pitchFamily="34" charset="0"/>
              </a:rPr>
              <a:t>MOŽNOSTI POŠTOVÉHO KLIENTA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sk-SK" sz="2000" b="1" dirty="0">
                <a:solidFill>
                  <a:srgbClr val="003366"/>
                </a:solidFill>
                <a:latin typeface="Century Gothic" pitchFamily="34" charset="0"/>
              </a:rPr>
              <a:t>Napísať a odoslať </a:t>
            </a:r>
            <a:r>
              <a:rPr lang="sk-SK" sz="2000" b="1" dirty="0" err="1">
                <a:solidFill>
                  <a:srgbClr val="003366"/>
                </a:solidFill>
                <a:latin typeface="Century Gothic" pitchFamily="34" charset="0"/>
              </a:rPr>
              <a:t>e-poštu</a:t>
            </a:r>
            <a:endParaRPr lang="sk-SK" sz="2000" b="1" dirty="0">
              <a:solidFill>
                <a:srgbClr val="003366"/>
              </a:solidFill>
              <a:latin typeface="Century Gothic" pitchFamily="34" charset="0"/>
            </a:endParaRPr>
          </a:p>
          <a:p>
            <a:pPr marL="274638" lvl="1" indent="0">
              <a:lnSpc>
                <a:spcPct val="120000"/>
              </a:lnSpc>
              <a:buNone/>
              <a:tabLst>
                <a:tab pos="714375" algn="l"/>
              </a:tabLst>
              <a:defRPr/>
            </a:pPr>
            <a:r>
              <a:rPr lang="sk-SK" sz="1600" b="1" u="sng" dirty="0">
                <a:latin typeface="Century Gothic" pitchFamily="34" charset="0"/>
              </a:rPr>
              <a:t>Úloha </a:t>
            </a:r>
            <a:r>
              <a:rPr lang="sk-SK" sz="1600" b="1" u="sng" dirty="0">
                <a:latin typeface="Century Gothic" pitchFamily="34" charset="0"/>
              </a:rPr>
              <a:t>1 </a:t>
            </a:r>
            <a:r>
              <a:rPr lang="sk-SK" sz="1600" dirty="0">
                <a:latin typeface="Century Gothic" pitchFamily="34" charset="0"/>
              </a:rPr>
              <a:t>– Napíšte e-mail obsahujúci kreslený </a:t>
            </a:r>
            <a:r>
              <a:rPr lang="sk-SK" sz="1600" dirty="0" smtClean="0">
                <a:latin typeface="Century Gothic" pitchFamily="34" charset="0"/>
              </a:rPr>
              <a:t> obrázok  (ako prílohu)</a:t>
            </a:r>
            <a:endParaRPr lang="sk-SK" sz="1600" dirty="0">
              <a:latin typeface="Century Gothic" pitchFamily="34" charset="0"/>
            </a:endParaRPr>
          </a:p>
          <a:p>
            <a:pPr marL="274638" lvl="1" indent="0">
              <a:lnSpc>
                <a:spcPct val="120000"/>
              </a:lnSpc>
              <a:buNone/>
              <a:tabLst>
                <a:tab pos="714375" algn="l"/>
              </a:tabLst>
              <a:defRPr/>
            </a:pPr>
            <a:r>
              <a:rPr lang="sk-SK" sz="1600" b="1" u="sng" dirty="0">
                <a:latin typeface="Century Gothic" pitchFamily="34" charset="0"/>
              </a:rPr>
              <a:t>Úloha</a:t>
            </a:r>
            <a:r>
              <a:rPr lang="sk-SK" sz="1600" u="sng" dirty="0">
                <a:latin typeface="Century Gothic" pitchFamily="34" charset="0"/>
              </a:rPr>
              <a:t> </a:t>
            </a:r>
            <a:r>
              <a:rPr lang="sk-SK" sz="1600" b="1" u="sng" dirty="0">
                <a:latin typeface="Century Gothic" pitchFamily="34" charset="0"/>
              </a:rPr>
              <a:t>2</a:t>
            </a:r>
            <a:r>
              <a:rPr lang="sk-SK" sz="1600" dirty="0">
                <a:latin typeface="Century Gothic" pitchFamily="34" charset="0"/>
              </a:rPr>
              <a:t> – Napíšte e-mail s odpoveďami na anketové otázky (obľúbené jedlo, obľúbená farba, neobľúbený predmet v škole, charakteristická črta, napr. </a:t>
            </a:r>
            <a:r>
              <a:rPr lang="sk-SK" sz="1600" dirty="0">
                <a:latin typeface="Century Gothic" pitchFamily="34" charset="0"/>
              </a:rPr>
              <a:t>veľký nos)</a:t>
            </a:r>
            <a:br>
              <a:rPr lang="sk-SK" sz="1600" dirty="0">
                <a:latin typeface="Century Gothic" pitchFamily="34" charset="0"/>
              </a:rPr>
            </a:br>
            <a:r>
              <a:rPr lang="sk-SK" sz="1600" b="1" u="sng" dirty="0">
                <a:latin typeface="Century Gothic" pitchFamily="34" charset="0"/>
              </a:rPr>
              <a:t>DÚ</a:t>
            </a:r>
            <a:r>
              <a:rPr lang="sk-SK" sz="1600" dirty="0">
                <a:latin typeface="Century Gothic" pitchFamily="34" charset="0"/>
              </a:rPr>
              <a:t> – Napíšte e-poštu známej osobe s cieľom získať niekoľko odpovedí na pripravené otázky, ktoré zapracujte do nejakého projektu, </a:t>
            </a:r>
            <a:r>
              <a:rPr lang="sk-SK" sz="1600" dirty="0" smtClean="0">
                <a:latin typeface="Century Gothic" pitchFamily="34" charset="0"/>
              </a:rPr>
              <a:t>úlohy...</a:t>
            </a:r>
            <a:endParaRPr lang="cs-CZ" sz="1600" dirty="0">
              <a:latin typeface="Century Gothic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sk-SK" sz="2000" b="1" dirty="0">
                <a:solidFill>
                  <a:srgbClr val="003366"/>
                </a:solidFill>
                <a:latin typeface="Century Gothic" pitchFamily="34" charset="0"/>
              </a:rPr>
              <a:t>Čítať doručenú </a:t>
            </a:r>
            <a:r>
              <a:rPr lang="sk-SK" sz="2000" b="1" dirty="0" err="1">
                <a:solidFill>
                  <a:srgbClr val="003366"/>
                </a:solidFill>
                <a:latin typeface="Century Gothic" pitchFamily="34" charset="0"/>
              </a:rPr>
              <a:t>e-poštu</a:t>
            </a:r>
            <a:r>
              <a:rPr lang="sk-SK" sz="2000" b="1" dirty="0">
                <a:solidFill>
                  <a:srgbClr val="003366"/>
                </a:solidFill>
                <a:latin typeface="Century Gothic" pitchFamily="34" charset="0"/>
              </a:rPr>
              <a:t>, </a:t>
            </a:r>
            <a:r>
              <a:rPr lang="sk-SK" sz="2000" b="1" dirty="0">
                <a:solidFill>
                  <a:srgbClr val="003366"/>
                </a:solidFill>
                <a:latin typeface="Century Gothic" pitchFamily="34" charset="0"/>
              </a:rPr>
              <a:t>archivovať </a:t>
            </a:r>
            <a:r>
              <a:rPr lang="sk-SK" sz="2000" b="1" dirty="0">
                <a:solidFill>
                  <a:srgbClr val="003366"/>
                </a:solidFill>
                <a:latin typeface="Century Gothic" pitchFamily="34" charset="0"/>
              </a:rPr>
              <a:t>ju, triediť</a:t>
            </a:r>
            <a:endParaRPr lang="sk-SK" sz="2000" b="1" dirty="0">
              <a:solidFill>
                <a:srgbClr val="003366"/>
              </a:solidFill>
              <a:latin typeface="Century Gothic" pitchFamily="34" charset="0"/>
            </a:endParaRPr>
          </a:p>
          <a:p>
            <a:pPr lvl="1">
              <a:lnSpc>
                <a:spcPct val="120000"/>
              </a:lnSpc>
              <a:defRPr/>
            </a:pPr>
            <a:r>
              <a:rPr lang="sk-SK" sz="1600" dirty="0">
                <a:latin typeface="Century Gothic" pitchFamily="34" charset="0"/>
              </a:rPr>
              <a:t>Rýchla orientácia v doručenej pošte pomocou:</a:t>
            </a:r>
            <a:br>
              <a:rPr lang="sk-SK" sz="1600" dirty="0">
                <a:latin typeface="Century Gothic" pitchFamily="34" charset="0"/>
              </a:rPr>
            </a:br>
            <a:r>
              <a:rPr lang="sk-SK" sz="1600" dirty="0">
                <a:latin typeface="Century Gothic" pitchFamily="34" charset="0"/>
              </a:rPr>
              <a:t>	odosielateľa a </a:t>
            </a:r>
            <a:r>
              <a:rPr lang="sk-SK" sz="1600" b="1" dirty="0">
                <a:latin typeface="Century Gothic" pitchFamily="34" charset="0"/>
              </a:rPr>
              <a:t>predmetu správy</a:t>
            </a:r>
            <a:br>
              <a:rPr lang="sk-SK" sz="1600" b="1" dirty="0">
                <a:latin typeface="Century Gothic" pitchFamily="34" charset="0"/>
              </a:rPr>
            </a:br>
            <a:r>
              <a:rPr lang="sk-SK" sz="1600" b="1" dirty="0">
                <a:latin typeface="Century Gothic" pitchFamily="34" charset="0"/>
              </a:rPr>
              <a:t>	priority správy </a:t>
            </a:r>
            <a:r>
              <a:rPr lang="sk-SK" sz="1600" dirty="0">
                <a:latin typeface="Century Gothic" pitchFamily="34" charset="0"/>
              </a:rPr>
              <a:t>(normálna, nízka, vysoká)</a:t>
            </a:r>
            <a:br>
              <a:rPr lang="sk-SK" sz="1600" dirty="0">
                <a:latin typeface="Century Gothic" pitchFamily="34" charset="0"/>
              </a:rPr>
            </a:br>
            <a:r>
              <a:rPr lang="sk-SK" sz="1600" dirty="0">
                <a:latin typeface="Century Gothic" pitchFamily="34" charset="0"/>
              </a:rPr>
              <a:t>	správa </a:t>
            </a:r>
            <a:r>
              <a:rPr lang="sk-SK" sz="1600" b="1" dirty="0">
                <a:latin typeface="Century Gothic" pitchFamily="34" charset="0"/>
              </a:rPr>
              <a:t>s </a:t>
            </a:r>
            <a:r>
              <a:rPr lang="sk-SK" sz="1600" b="1" dirty="0">
                <a:latin typeface="Century Gothic" pitchFamily="34" charset="0"/>
              </a:rPr>
              <a:t>prílohou</a:t>
            </a:r>
          </a:p>
          <a:p>
            <a:pPr lvl="1">
              <a:lnSpc>
                <a:spcPct val="120000"/>
              </a:lnSpc>
              <a:defRPr/>
            </a:pPr>
            <a:r>
              <a:rPr lang="sk-SK" sz="1600" b="1" dirty="0">
                <a:latin typeface="Century Gothic" pitchFamily="34" charset="0"/>
              </a:rPr>
              <a:t>Triedenie správ do priečinkov </a:t>
            </a:r>
            <a:r>
              <a:rPr lang="sk-SK" sz="1600" dirty="0">
                <a:latin typeface="Century Gothic" pitchFamily="34" charset="0"/>
              </a:rPr>
              <a:t>(filtrovanie pomocou pravidiel)</a:t>
            </a:r>
            <a:endParaRPr lang="sk-SK" sz="1600" dirty="0">
              <a:latin typeface="Century Gothic" pitchFamily="34" charset="0"/>
            </a:endParaRPr>
          </a:p>
          <a:p>
            <a:pPr lvl="1" eaLnBrk="1" hangingPunct="1">
              <a:lnSpc>
                <a:spcPct val="120000"/>
              </a:lnSpc>
              <a:defRPr/>
            </a:pPr>
            <a:endParaRPr lang="cs-CZ" sz="1600" dirty="0"/>
          </a:p>
        </p:txBody>
      </p:sp>
      <p:sp>
        <p:nvSpPr>
          <p:cNvPr id="69636" name="WordArt 4"/>
          <p:cNvSpPr>
            <a:spLocks noChangeArrowheads="1" noChangeShapeType="1" noTextEdit="1"/>
          </p:cNvSpPr>
          <p:nvPr/>
        </p:nvSpPr>
        <p:spPr bwMode="auto">
          <a:xfrm>
            <a:off x="3595670" y="500043"/>
            <a:ext cx="5072098" cy="40959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B0F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Práca s </a:t>
            </a:r>
            <a:r>
              <a:rPr lang="sk-SK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B0F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e-poštou</a:t>
            </a:r>
            <a:endParaRPr lang="sk-SK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B0F0"/>
              </a:solidFill>
              <a:effectLst>
                <a:outerShdw dist="35921" dir="2700000" algn="ctr" rotWithShape="0">
                  <a:srgbClr val="808080">
                    <a:alpha val="79999"/>
                  </a:srgbClr>
                </a:outerShdw>
              </a:effectLst>
              <a:latin typeface="Arial Black"/>
            </a:endParaRPr>
          </a:p>
        </p:txBody>
      </p:sp>
      <p:sp>
        <p:nvSpPr>
          <p:cNvPr id="2" name="Obdĺžnik 1"/>
          <p:cNvSpPr/>
          <p:nvPr/>
        </p:nvSpPr>
        <p:spPr>
          <a:xfrm>
            <a:off x="813954" y="5627407"/>
            <a:ext cx="10138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smtClean="0">
                <a:hlinkClick r:id="rId2"/>
              </a:rPr>
              <a:t>https://cloud2m.edupage.org/cloud?z%3ACGZbg5RPTkfTkRBgMFz4NWdyB%2FCMB3awAvStDSbXUcQ%2BlTh3qDKmZy5MdEbOgoUj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96736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4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8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4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build="p"/>
      <p:bldP spid="696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34244" y="1077048"/>
            <a:ext cx="8496944" cy="42481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sk-SK" sz="2400" b="1" dirty="0">
                <a:solidFill>
                  <a:srgbClr val="003366"/>
                </a:solidFill>
                <a:latin typeface="Century Gothic" pitchFamily="34" charset="0"/>
              </a:rPr>
              <a:t>vyjadrujeme sa slušne a úctivo</a:t>
            </a:r>
          </a:p>
          <a:p>
            <a:pPr eaLnBrk="1" hangingPunct="1">
              <a:lnSpc>
                <a:spcPct val="120000"/>
              </a:lnSpc>
            </a:pPr>
            <a:r>
              <a:rPr lang="sk-SK" sz="2400" b="1" dirty="0">
                <a:solidFill>
                  <a:srgbClr val="003366"/>
                </a:solidFill>
                <a:latin typeface="Century Gothic" pitchFamily="34" charset="0"/>
              </a:rPr>
              <a:t>text píšeme bez diakritiky, ale pravopisne správne</a:t>
            </a:r>
          </a:p>
          <a:p>
            <a:pPr eaLnBrk="1" hangingPunct="1">
              <a:lnSpc>
                <a:spcPct val="120000"/>
              </a:lnSpc>
            </a:pPr>
            <a:r>
              <a:rPr lang="sk-SK" sz="2400" b="1" dirty="0">
                <a:solidFill>
                  <a:srgbClr val="003366"/>
                </a:solidFill>
                <a:latin typeface="Century Gothic" pitchFamily="34" charset="0"/>
              </a:rPr>
              <a:t>píšeme stručne a výstižne </a:t>
            </a:r>
          </a:p>
          <a:p>
            <a:pPr lvl="1" eaLnBrk="1" hangingPunct="1">
              <a:lnSpc>
                <a:spcPct val="120000"/>
              </a:lnSpc>
            </a:pPr>
            <a:r>
              <a:rPr lang="sk-SK" sz="1800" dirty="0">
                <a:latin typeface="Century Gothic" pitchFamily="34" charset="0"/>
              </a:rPr>
              <a:t>obsiahle maily balíme do prílohy</a:t>
            </a:r>
          </a:p>
          <a:p>
            <a:pPr eaLnBrk="1" hangingPunct="1">
              <a:lnSpc>
                <a:spcPct val="120000"/>
              </a:lnSpc>
            </a:pPr>
            <a:r>
              <a:rPr lang="sk-SK" sz="2400" b="1" dirty="0">
                <a:solidFill>
                  <a:srgbClr val="003366"/>
                </a:solidFill>
                <a:latin typeface="Century Gothic" pitchFamily="34" charset="0"/>
              </a:rPr>
              <a:t>Nešírime nevyžiadanú poštu – SPAM a poplašné a </a:t>
            </a:r>
            <a:r>
              <a:rPr lang="sk-SK" sz="2400" b="1" dirty="0" err="1">
                <a:solidFill>
                  <a:srgbClr val="003366"/>
                </a:solidFill>
                <a:latin typeface="Century Gothic" pitchFamily="34" charset="0"/>
              </a:rPr>
              <a:t>neoverné</a:t>
            </a:r>
            <a:r>
              <a:rPr lang="sk-SK" sz="2400" b="1" dirty="0">
                <a:solidFill>
                  <a:srgbClr val="003366"/>
                </a:solidFill>
                <a:latin typeface="Century Gothic" pitchFamily="34" charset="0"/>
              </a:rPr>
              <a:t> správy – HOAX</a:t>
            </a:r>
          </a:p>
          <a:p>
            <a:pPr eaLnBrk="1" hangingPunct="1">
              <a:lnSpc>
                <a:spcPct val="120000"/>
              </a:lnSpc>
            </a:pPr>
            <a:r>
              <a:rPr lang="sk-SK" sz="2400" b="1" dirty="0">
                <a:solidFill>
                  <a:srgbClr val="003366"/>
                </a:solidFill>
                <a:latin typeface="Century Gothic" pitchFamily="34" charset="0"/>
              </a:rPr>
              <a:t>Ak posielame väčšiu prílohu, vyžiadajme si povolenie</a:t>
            </a:r>
            <a:r>
              <a:rPr lang="sk-SK" sz="2400" dirty="0">
                <a:solidFill>
                  <a:srgbClr val="003366"/>
                </a:solidFill>
                <a:latin typeface="Century Gothic" pitchFamily="34" charset="0"/>
              </a:rPr>
              <a:t> (nie každý má rýchle pripojenie k internetu)</a:t>
            </a:r>
            <a:endParaRPr lang="sk-SK" sz="2400" b="1" dirty="0">
              <a:solidFill>
                <a:srgbClr val="003366"/>
              </a:solidFill>
              <a:latin typeface="Century Gothic" pitchFamily="34" charset="0"/>
            </a:endParaRPr>
          </a:p>
        </p:txBody>
      </p:sp>
      <p:sp>
        <p:nvSpPr>
          <p:cNvPr id="70660" name="WordArt 4"/>
          <p:cNvSpPr>
            <a:spLocks noChangeArrowheads="1" noChangeShapeType="1" noTextEdit="1"/>
          </p:cNvSpPr>
          <p:nvPr/>
        </p:nvSpPr>
        <p:spPr bwMode="auto">
          <a:xfrm>
            <a:off x="3238481" y="500042"/>
            <a:ext cx="5616575" cy="3603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B0F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Netiketa</a:t>
            </a:r>
            <a:r>
              <a:rPr lang="sk-SK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B0F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 v </a:t>
            </a:r>
            <a:r>
              <a:rPr lang="sk-SK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B0F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e-pošte</a:t>
            </a:r>
            <a:endParaRPr lang="sk-SK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B0F0"/>
              </a:solidFill>
              <a:effectLst>
                <a:outerShdw dist="35921" dir="2700000" algn="ctr" rotWithShape="0">
                  <a:srgbClr val="808080">
                    <a:alpha val="79999"/>
                  </a:srgbClr>
                </a:outerShdw>
              </a:effectLst>
              <a:latin typeface="Arial Black"/>
            </a:endParaRPr>
          </a:p>
        </p:txBody>
      </p:sp>
      <p:sp>
        <p:nvSpPr>
          <p:cNvPr id="2" name="Obdĺžnik 1"/>
          <p:cNvSpPr/>
          <p:nvPr/>
        </p:nvSpPr>
        <p:spPr>
          <a:xfrm>
            <a:off x="1046676" y="5769325"/>
            <a:ext cx="5505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>
                <a:hlinkClick r:id="rId2"/>
              </a:rPr>
              <a:t>https://www.itlearning.sk/netiketa-v-e-mail-marketingu</a:t>
            </a:r>
            <a:r>
              <a:rPr lang="sk-SK" dirty="0" smtClean="0"/>
              <a:t>/</a:t>
            </a:r>
            <a:endParaRPr lang="sk-SK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188" y="500042"/>
            <a:ext cx="2781300" cy="1647825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6438" y="2674793"/>
            <a:ext cx="26860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7586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build="p"/>
      <p:bldP spid="706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84983" y="1479550"/>
            <a:ext cx="8507412" cy="49244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sk-SK" sz="2400" b="1" dirty="0">
                <a:solidFill>
                  <a:srgbClr val="003366"/>
                </a:solidFill>
                <a:latin typeface="Century Gothic" pitchFamily="34" charset="0"/>
              </a:rPr>
              <a:t>adresár kontaktov, distribučný zoznam (skupina), odpovedať autorovi</a:t>
            </a:r>
          </a:p>
          <a:p>
            <a:pPr lvl="1" eaLnBrk="1" hangingPunct="1">
              <a:lnSpc>
                <a:spcPct val="120000"/>
              </a:lnSpc>
            </a:pPr>
            <a:r>
              <a:rPr lang="sk-SK" sz="2000" dirty="0" smtClean="0">
                <a:latin typeface="Century Gothic" pitchFamily="34" charset="0"/>
              </a:rPr>
              <a:t>vytvorte </a:t>
            </a:r>
            <a:r>
              <a:rPr lang="sk-SK" sz="2000" dirty="0">
                <a:latin typeface="Century Gothic" pitchFamily="34" charset="0"/>
              </a:rPr>
              <a:t>si zoznam </a:t>
            </a:r>
            <a:r>
              <a:rPr lang="sk-SK" sz="2000" dirty="0" smtClean="0">
                <a:latin typeface="Century Gothic" pitchFamily="34" charset="0"/>
              </a:rPr>
              <a:t>spolužiakov, </a:t>
            </a:r>
            <a:r>
              <a:rPr lang="sk-SK" sz="2000" dirty="0">
                <a:latin typeface="Century Gothic" pitchFamily="34" charset="0"/>
              </a:rPr>
              <a:t>ktorí sú s vami na </a:t>
            </a:r>
            <a:r>
              <a:rPr lang="sk-SK" sz="2000" dirty="0" smtClean="0">
                <a:latin typeface="Century Gothic" pitchFamily="34" charset="0"/>
              </a:rPr>
              <a:t>vyučovaní </a:t>
            </a:r>
            <a:r>
              <a:rPr lang="sk-SK" sz="2000" dirty="0">
                <a:latin typeface="Century Gothic" pitchFamily="34" charset="0"/>
              </a:rPr>
              <a:t>Využite ho pri hľadaní </a:t>
            </a:r>
            <a:r>
              <a:rPr lang="sk-SK" sz="2000" dirty="0" smtClean="0">
                <a:latin typeface="Century Gothic" pitchFamily="34" charset="0"/>
              </a:rPr>
              <a:t> adresáta</a:t>
            </a:r>
          </a:p>
          <a:p>
            <a:pPr lvl="1" eaLnBrk="1" hangingPunct="1">
              <a:lnSpc>
                <a:spcPct val="120000"/>
              </a:lnSpc>
            </a:pPr>
            <a:r>
              <a:rPr lang="sk-SK" sz="2400" b="1" dirty="0" smtClean="0">
                <a:solidFill>
                  <a:srgbClr val="003366"/>
                </a:solidFill>
                <a:latin typeface="Century Gothic" pitchFamily="34" charset="0"/>
              </a:rPr>
              <a:t>e-maily </a:t>
            </a:r>
            <a:r>
              <a:rPr lang="sk-SK" sz="2400" b="1" dirty="0">
                <a:solidFill>
                  <a:srgbClr val="003366"/>
                </a:solidFill>
                <a:latin typeface="Century Gothic" pitchFamily="34" charset="0"/>
              </a:rPr>
              <a:t>s prílohami, poslať ďalej</a:t>
            </a:r>
          </a:p>
          <a:p>
            <a:pPr lvl="1" eaLnBrk="1" hangingPunct="1">
              <a:lnSpc>
                <a:spcPct val="120000"/>
              </a:lnSpc>
            </a:pPr>
            <a:r>
              <a:rPr lang="sk-SK" sz="1800" dirty="0">
                <a:latin typeface="Century Gothic" pitchFamily="34" charset="0"/>
              </a:rPr>
              <a:t>čítanie e-mailov s prílohou, uloženie </a:t>
            </a:r>
            <a:r>
              <a:rPr lang="sk-SK" sz="1800" dirty="0" smtClean="0">
                <a:latin typeface="Century Gothic" pitchFamily="34" charset="0"/>
              </a:rPr>
              <a:t>prílohy</a:t>
            </a:r>
          </a:p>
        </p:txBody>
      </p:sp>
      <p:pic>
        <p:nvPicPr>
          <p:cNvPr id="19459" name="Picture 3" descr="BD14882_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919289" y="1341438"/>
            <a:ext cx="8353425" cy="138112"/>
          </a:xfrm>
          <a:noFill/>
        </p:spPr>
      </p:pic>
      <p:sp>
        <p:nvSpPr>
          <p:cNvPr id="12293" name="WordArt 5"/>
          <p:cNvSpPr>
            <a:spLocks noChangeArrowheads="1" noChangeShapeType="1" noTextEdit="1"/>
          </p:cNvSpPr>
          <p:nvPr/>
        </p:nvSpPr>
        <p:spPr bwMode="auto">
          <a:xfrm>
            <a:off x="2208214" y="692151"/>
            <a:ext cx="2530475" cy="288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B0F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E - pošta</a:t>
            </a:r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574" y="3088985"/>
            <a:ext cx="5039590" cy="345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117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/>
      <p:bldP spid="1229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135189" y="1484313"/>
            <a:ext cx="7991475" cy="504031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sk-SK" sz="2400" b="1" dirty="0">
                <a:solidFill>
                  <a:srgbClr val="003366"/>
                </a:solidFill>
                <a:latin typeface="Century Gothic" pitchFamily="34" charset="0"/>
              </a:rPr>
              <a:t>poriadok v elektronickej pošte</a:t>
            </a:r>
          </a:p>
          <a:p>
            <a:pPr lvl="1" eaLnBrk="1" hangingPunct="1">
              <a:lnSpc>
                <a:spcPct val="120000"/>
              </a:lnSpc>
            </a:pPr>
            <a:r>
              <a:rPr lang="sk-SK" sz="1800" dirty="0">
                <a:latin typeface="Century Gothic" pitchFamily="34" charset="0"/>
              </a:rPr>
              <a:t>mazanie e-mailov</a:t>
            </a:r>
          </a:p>
          <a:p>
            <a:pPr lvl="1" eaLnBrk="1" hangingPunct="1">
              <a:lnSpc>
                <a:spcPct val="120000"/>
              </a:lnSpc>
            </a:pPr>
            <a:r>
              <a:rPr lang="sk-SK" sz="1800" dirty="0">
                <a:latin typeface="Century Gothic" pitchFamily="34" charset="0"/>
              </a:rPr>
              <a:t>štandardné priečinky poštového klienta a vytváranie vlastných priečinkov</a:t>
            </a:r>
          </a:p>
          <a:p>
            <a:pPr lvl="1" eaLnBrk="1" hangingPunct="1">
              <a:lnSpc>
                <a:spcPct val="120000"/>
              </a:lnSpc>
            </a:pPr>
            <a:r>
              <a:rPr lang="sk-SK" sz="1800" dirty="0">
                <a:latin typeface="Century Gothic" pitchFamily="34" charset="0"/>
              </a:rPr>
              <a:t>filtrovanie elektronickej pošty (podľa adresáta, podľa odosielateľa, podľa položky vec, podľa stavu správy, podľa </a:t>
            </a:r>
            <a:r>
              <a:rPr lang="sk-SK" sz="1800" dirty="0" err="1">
                <a:latin typeface="Century Gothic" pitchFamily="34" charset="0"/>
              </a:rPr>
              <a:t>podreťazca</a:t>
            </a:r>
            <a:r>
              <a:rPr lang="sk-SK" sz="1800" dirty="0">
                <a:latin typeface="Century Gothic" pitchFamily="34" charset="0"/>
              </a:rPr>
              <a:t> v správe, podľa priority, podľa dátumu)</a:t>
            </a:r>
          </a:p>
          <a:p>
            <a:pPr lvl="1" eaLnBrk="1" hangingPunct="1">
              <a:lnSpc>
                <a:spcPct val="120000"/>
              </a:lnSpc>
            </a:pPr>
            <a:r>
              <a:rPr lang="sk-SK" sz="1800" b="1" dirty="0">
                <a:latin typeface="Century Gothic" pitchFamily="34" charset="0"/>
              </a:rPr>
              <a:t>Vytvorte jednoduchú </a:t>
            </a:r>
            <a:r>
              <a:rPr lang="sk-SK" sz="1800" b="1" dirty="0" smtClean="0">
                <a:latin typeface="Century Gothic" pitchFamily="34" charset="0"/>
              </a:rPr>
              <a:t>veľkonočnú </a:t>
            </a:r>
            <a:r>
              <a:rPr lang="sk-SK" sz="1800" b="1" dirty="0">
                <a:latin typeface="Century Gothic" pitchFamily="34" charset="0"/>
              </a:rPr>
              <a:t>pohľadnicu </a:t>
            </a:r>
            <a:r>
              <a:rPr lang="sk-SK" sz="1800" b="1" dirty="0" smtClean="0">
                <a:latin typeface="Century Gothic" pitchFamily="34" charset="0"/>
              </a:rPr>
              <a:t>v skicári </a:t>
            </a:r>
            <a:r>
              <a:rPr lang="sk-SK" sz="1800" b="1" dirty="0">
                <a:latin typeface="Century Gothic" pitchFamily="34" charset="0"/>
              </a:rPr>
              <a:t>a pošlite ju </a:t>
            </a:r>
            <a:r>
              <a:rPr lang="sk-SK" sz="1800" b="1" dirty="0" smtClean="0">
                <a:latin typeface="Century Gothic" pitchFamily="34" charset="0"/>
              </a:rPr>
              <a:t>spolužiakom (pozor na </a:t>
            </a:r>
            <a:r>
              <a:rPr lang="sk-SK" sz="1800" dirty="0" smtClean="0">
                <a:latin typeface="Century Gothic" pitchFamily="34" charset="0"/>
              </a:rPr>
              <a:t>HOAX</a:t>
            </a:r>
            <a:r>
              <a:rPr lang="sk-SK" sz="1800" dirty="0">
                <a:latin typeface="Century Gothic" pitchFamily="34" charset="0"/>
              </a:rPr>
              <a:t>, SPAM a vírusy – hrozba elektronickej </a:t>
            </a:r>
            <a:r>
              <a:rPr lang="sk-SK" sz="1800" dirty="0" smtClean="0">
                <a:latin typeface="Century Gothic" pitchFamily="34" charset="0"/>
              </a:rPr>
              <a:t>pošty)</a:t>
            </a:r>
            <a:endParaRPr lang="sk-SK" sz="1800" dirty="0">
              <a:latin typeface="Century Gothic" pitchFamily="34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sk-SK" sz="1800" dirty="0">
                <a:latin typeface="Century Gothic" pitchFamily="34" charset="0"/>
              </a:rPr>
              <a:t>Šifrovanie správ </a:t>
            </a:r>
            <a:r>
              <a:rPr lang="sk-SK" sz="1800" b="1" dirty="0">
                <a:latin typeface="Century Gothic" pitchFamily="34" charset="0"/>
              </a:rPr>
              <a:t>(podľa priloženého kľúča dešifrujte text)</a:t>
            </a:r>
            <a:r>
              <a:rPr lang="sk-SK" sz="1800" dirty="0">
                <a:latin typeface="Century Gothic" pitchFamily="34" charset="0"/>
              </a:rPr>
              <a:t> </a:t>
            </a:r>
          </a:p>
        </p:txBody>
      </p:sp>
      <p:pic>
        <p:nvPicPr>
          <p:cNvPr id="20483" name="Picture 3" descr="BD14882_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919289" y="1341438"/>
            <a:ext cx="8353425" cy="138112"/>
          </a:xfrm>
          <a:noFill/>
        </p:spPr>
      </p:pic>
      <p:sp>
        <p:nvSpPr>
          <p:cNvPr id="13318" name="WordArt 6"/>
          <p:cNvSpPr>
            <a:spLocks noChangeArrowheads="1" noChangeShapeType="1" noTextEdit="1"/>
          </p:cNvSpPr>
          <p:nvPr/>
        </p:nvSpPr>
        <p:spPr bwMode="auto">
          <a:xfrm>
            <a:off x="2208214" y="692151"/>
            <a:ext cx="2808287" cy="288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36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B0F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Webmail</a:t>
            </a:r>
            <a:endParaRPr lang="sk-SK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B0F0"/>
              </a:solidFill>
              <a:effectLst>
                <a:outerShdw dist="35921" dir="2700000" algn="ctr" rotWithShape="0">
                  <a:srgbClr val="808080">
                    <a:alpha val="79999"/>
                  </a:srgbClr>
                </a:outerShdw>
              </a:effectLst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11984567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  <p:bldP spid="13318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1047</Words>
  <Application>Microsoft Office PowerPoint</Application>
  <PresentationFormat>Širokouhlá</PresentationFormat>
  <Paragraphs>144</Paragraphs>
  <Slides>17</Slides>
  <Notes>3</Notes>
  <HiddenSlides>0</HiddenSlides>
  <MMClips>0</MMClips>
  <ScaleCrop>false</ScaleCrop>
  <HeadingPairs>
    <vt:vector size="6" baseType="variant">
      <vt:variant>
        <vt:lpstr>Použité písma</vt:lpstr>
      </vt:variant>
      <vt:variant>
        <vt:i4>10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8" baseType="lpstr">
      <vt:lpstr>Algerian</vt:lpstr>
      <vt:lpstr>Arial</vt:lpstr>
      <vt:lpstr>Arial Black</vt:lpstr>
      <vt:lpstr>Calibri</vt:lpstr>
      <vt:lpstr>Calibri Light</vt:lpstr>
      <vt:lpstr>Century Gothic</vt:lpstr>
      <vt:lpstr>Courier New</vt:lpstr>
      <vt:lpstr>Symbol</vt:lpstr>
      <vt:lpstr>Wingdings</vt:lpstr>
      <vt:lpstr>Wingdings 2</vt:lpstr>
      <vt:lpstr>Motív Office</vt:lpstr>
      <vt:lpstr>INTERNETOVÉ  SLUŽBY -KOMUNIKÁCIA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gymgl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INTERNETOVÉ  SLUŽBY -KOMUNIKÁCIA</dc:title>
  <dc:creator>apisko</dc:creator>
  <cp:lastModifiedBy>apisko</cp:lastModifiedBy>
  <cp:revision>7</cp:revision>
  <dcterms:created xsi:type="dcterms:W3CDTF">2021-03-19T07:32:27Z</dcterms:created>
  <dcterms:modified xsi:type="dcterms:W3CDTF">2021-03-19T08:44:13Z</dcterms:modified>
</cp:coreProperties>
</file>