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4" r:id="rId6"/>
    <p:sldId id="263" r:id="rId7"/>
    <p:sldId id="267" r:id="rId8"/>
    <p:sldId id="261" r:id="rId9"/>
    <p:sldId id="262" r:id="rId10"/>
    <p:sldId id="272" r:id="rId11"/>
    <p:sldId id="271" r:id="rId12"/>
    <p:sldId id="265" r:id="rId13"/>
    <p:sldId id="266" r:id="rId14"/>
    <p:sldId id="268" r:id="rId15"/>
    <p:sldId id="270" r:id="rId16"/>
    <p:sldId id="274" r:id="rId17"/>
    <p:sldId id="275" r:id="rId18"/>
    <p:sldId id="273" r:id="rId19"/>
    <p:sldId id="269" r:id="rId20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32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79F5B-18CA-4513-B60F-0201B677B412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86DD0-1591-4DE9-AED7-89173637AE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96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86DD0-1591-4DE9-AED7-89173637AE7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99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4411265"/>
            <a:ext cx="9144093" cy="120253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4411265"/>
            <a:ext cx="9144093" cy="120253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" y="4621611"/>
            <a:ext cx="9146383" cy="109537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97000"/>
            <a:ext cx="3886200" cy="1270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669645"/>
            <a:ext cx="3886200" cy="152135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385389"/>
            <a:ext cx="9144000" cy="622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4585558"/>
            <a:ext cx="9144066" cy="1059292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dĺžnik 11"/>
          <p:cNvSpPr/>
          <p:nvPr/>
        </p:nvSpPr>
        <p:spPr>
          <a:xfrm rot="21332747">
            <a:off x="-35036" y="5068916"/>
            <a:ext cx="7214847" cy="550367"/>
          </a:xfrm>
          <a:custGeom>
            <a:avLst/>
            <a:gdLst>
              <a:gd name="connsiteX0" fmla="*/ 0 w 6336704"/>
              <a:gd name="connsiteY0" fmla="*/ 0 h 526289"/>
              <a:gd name="connsiteX1" fmla="*/ 6336704 w 6336704"/>
              <a:gd name="connsiteY1" fmla="*/ 0 h 526289"/>
              <a:gd name="connsiteX2" fmla="*/ 6336704 w 6336704"/>
              <a:gd name="connsiteY2" fmla="*/ 526289 h 526289"/>
              <a:gd name="connsiteX3" fmla="*/ 0 w 6336704"/>
              <a:gd name="connsiteY3" fmla="*/ 526289 h 526289"/>
              <a:gd name="connsiteX4" fmla="*/ 0 w 6336704"/>
              <a:gd name="connsiteY4" fmla="*/ 0 h 526289"/>
              <a:gd name="connsiteX0" fmla="*/ 0 w 6336704"/>
              <a:gd name="connsiteY0" fmla="*/ 3675 h 529964"/>
              <a:gd name="connsiteX1" fmla="*/ 4626550 w 6336704"/>
              <a:gd name="connsiteY1" fmla="*/ 0 h 529964"/>
              <a:gd name="connsiteX2" fmla="*/ 6336704 w 6336704"/>
              <a:gd name="connsiteY2" fmla="*/ 3675 h 529964"/>
              <a:gd name="connsiteX3" fmla="*/ 6336704 w 6336704"/>
              <a:gd name="connsiteY3" fmla="*/ 529964 h 529964"/>
              <a:gd name="connsiteX4" fmla="*/ 0 w 6336704"/>
              <a:gd name="connsiteY4" fmla="*/ 529964 h 529964"/>
              <a:gd name="connsiteX5" fmla="*/ 0 w 6336704"/>
              <a:gd name="connsiteY5" fmla="*/ 3675 h 529964"/>
              <a:gd name="connsiteX0" fmla="*/ 0 w 7209897"/>
              <a:gd name="connsiteY0" fmla="*/ 3675 h 529964"/>
              <a:gd name="connsiteX1" fmla="*/ 4626550 w 7209897"/>
              <a:gd name="connsiteY1" fmla="*/ 0 h 529964"/>
              <a:gd name="connsiteX2" fmla="*/ 7209897 w 7209897"/>
              <a:gd name="connsiteY2" fmla="*/ 476956 h 529964"/>
              <a:gd name="connsiteX3" fmla="*/ 6336704 w 7209897"/>
              <a:gd name="connsiteY3" fmla="*/ 529964 h 529964"/>
              <a:gd name="connsiteX4" fmla="*/ 0 w 7209897"/>
              <a:gd name="connsiteY4" fmla="*/ 529964 h 529964"/>
              <a:gd name="connsiteX5" fmla="*/ 0 w 7209897"/>
              <a:gd name="connsiteY5" fmla="*/ 3675 h 529964"/>
              <a:gd name="connsiteX0" fmla="*/ 87180 w 7297077"/>
              <a:gd name="connsiteY0" fmla="*/ 3675 h 578759"/>
              <a:gd name="connsiteX1" fmla="*/ 4713730 w 7297077"/>
              <a:gd name="connsiteY1" fmla="*/ 0 h 578759"/>
              <a:gd name="connsiteX2" fmla="*/ 7297077 w 7297077"/>
              <a:gd name="connsiteY2" fmla="*/ 476956 h 578759"/>
              <a:gd name="connsiteX3" fmla="*/ 6423884 w 7297077"/>
              <a:gd name="connsiteY3" fmla="*/ 529964 h 578759"/>
              <a:gd name="connsiteX4" fmla="*/ 0 w 7297077"/>
              <a:gd name="connsiteY4" fmla="*/ 578759 h 578759"/>
              <a:gd name="connsiteX5" fmla="*/ 87180 w 7297077"/>
              <a:gd name="connsiteY5" fmla="*/ 3675 h 578759"/>
              <a:gd name="connsiteX0" fmla="*/ 129032 w 7297077"/>
              <a:gd name="connsiteY0" fmla="*/ 14046 h 578759"/>
              <a:gd name="connsiteX1" fmla="*/ 4713730 w 7297077"/>
              <a:gd name="connsiteY1" fmla="*/ 0 h 578759"/>
              <a:gd name="connsiteX2" fmla="*/ 7297077 w 7297077"/>
              <a:gd name="connsiteY2" fmla="*/ 476956 h 578759"/>
              <a:gd name="connsiteX3" fmla="*/ 6423884 w 7297077"/>
              <a:gd name="connsiteY3" fmla="*/ 529964 h 578759"/>
              <a:gd name="connsiteX4" fmla="*/ 0 w 7297077"/>
              <a:gd name="connsiteY4" fmla="*/ 578759 h 578759"/>
              <a:gd name="connsiteX5" fmla="*/ 129032 w 7297077"/>
              <a:gd name="connsiteY5" fmla="*/ 14046 h 578759"/>
              <a:gd name="connsiteX0" fmla="*/ 107831 w 7297077"/>
              <a:gd name="connsiteY0" fmla="*/ 12395 h 578759"/>
              <a:gd name="connsiteX1" fmla="*/ 4713730 w 7297077"/>
              <a:gd name="connsiteY1" fmla="*/ 0 h 578759"/>
              <a:gd name="connsiteX2" fmla="*/ 7297077 w 7297077"/>
              <a:gd name="connsiteY2" fmla="*/ 476956 h 578759"/>
              <a:gd name="connsiteX3" fmla="*/ 6423884 w 7297077"/>
              <a:gd name="connsiteY3" fmla="*/ 529964 h 578759"/>
              <a:gd name="connsiteX4" fmla="*/ 0 w 7297077"/>
              <a:gd name="connsiteY4" fmla="*/ 578759 h 578759"/>
              <a:gd name="connsiteX5" fmla="*/ 107831 w 7297077"/>
              <a:gd name="connsiteY5" fmla="*/ 12395 h 578759"/>
              <a:gd name="connsiteX0" fmla="*/ 21927 w 7211173"/>
              <a:gd name="connsiteY0" fmla="*/ 12395 h 571230"/>
              <a:gd name="connsiteX1" fmla="*/ 4627826 w 7211173"/>
              <a:gd name="connsiteY1" fmla="*/ 0 h 571230"/>
              <a:gd name="connsiteX2" fmla="*/ 7211173 w 7211173"/>
              <a:gd name="connsiteY2" fmla="*/ 476956 h 571230"/>
              <a:gd name="connsiteX3" fmla="*/ 6337980 w 7211173"/>
              <a:gd name="connsiteY3" fmla="*/ 529964 h 571230"/>
              <a:gd name="connsiteX4" fmla="*/ 0 w 7211173"/>
              <a:gd name="connsiteY4" fmla="*/ 571230 h 571230"/>
              <a:gd name="connsiteX5" fmla="*/ 21927 w 7211173"/>
              <a:gd name="connsiteY5" fmla="*/ 12395 h 571230"/>
              <a:gd name="connsiteX0" fmla="*/ 21927 w 7211173"/>
              <a:gd name="connsiteY0" fmla="*/ 12395 h 571230"/>
              <a:gd name="connsiteX1" fmla="*/ 4627826 w 7211173"/>
              <a:gd name="connsiteY1" fmla="*/ 0 h 571230"/>
              <a:gd name="connsiteX2" fmla="*/ 7211173 w 7211173"/>
              <a:gd name="connsiteY2" fmla="*/ 476956 h 571230"/>
              <a:gd name="connsiteX3" fmla="*/ 6337980 w 7211173"/>
              <a:gd name="connsiteY3" fmla="*/ 529964 h 571230"/>
              <a:gd name="connsiteX4" fmla="*/ 2018300 w 7211173"/>
              <a:gd name="connsiteY4" fmla="*/ 550367 h 571230"/>
              <a:gd name="connsiteX5" fmla="*/ 0 w 7211173"/>
              <a:gd name="connsiteY5" fmla="*/ 571230 h 571230"/>
              <a:gd name="connsiteX6" fmla="*/ 21927 w 7211173"/>
              <a:gd name="connsiteY6" fmla="*/ 12395 h 571230"/>
              <a:gd name="connsiteX0" fmla="*/ 30005 w 7219251"/>
              <a:gd name="connsiteY0" fmla="*/ 12395 h 550367"/>
              <a:gd name="connsiteX1" fmla="*/ 4635904 w 7219251"/>
              <a:gd name="connsiteY1" fmla="*/ 0 h 550367"/>
              <a:gd name="connsiteX2" fmla="*/ 7219251 w 7219251"/>
              <a:gd name="connsiteY2" fmla="*/ 476956 h 550367"/>
              <a:gd name="connsiteX3" fmla="*/ 6346058 w 7219251"/>
              <a:gd name="connsiteY3" fmla="*/ 529964 h 550367"/>
              <a:gd name="connsiteX4" fmla="*/ 2026378 w 7219251"/>
              <a:gd name="connsiteY4" fmla="*/ 550367 h 550367"/>
              <a:gd name="connsiteX5" fmla="*/ 0 w 7219251"/>
              <a:gd name="connsiteY5" fmla="*/ 492393 h 550367"/>
              <a:gd name="connsiteX6" fmla="*/ 30005 w 7219251"/>
              <a:gd name="connsiteY6" fmla="*/ 12395 h 550367"/>
              <a:gd name="connsiteX0" fmla="*/ 28354 w 7217600"/>
              <a:gd name="connsiteY0" fmla="*/ 12395 h 550367"/>
              <a:gd name="connsiteX1" fmla="*/ 4634253 w 7217600"/>
              <a:gd name="connsiteY1" fmla="*/ 0 h 550367"/>
              <a:gd name="connsiteX2" fmla="*/ 7217600 w 7217600"/>
              <a:gd name="connsiteY2" fmla="*/ 476956 h 550367"/>
              <a:gd name="connsiteX3" fmla="*/ 6344407 w 7217600"/>
              <a:gd name="connsiteY3" fmla="*/ 529964 h 550367"/>
              <a:gd name="connsiteX4" fmla="*/ 2024727 w 7217600"/>
              <a:gd name="connsiteY4" fmla="*/ 550367 h 550367"/>
              <a:gd name="connsiteX5" fmla="*/ 0 w 7217600"/>
              <a:gd name="connsiteY5" fmla="*/ 471192 h 550367"/>
              <a:gd name="connsiteX6" fmla="*/ 28354 w 7217600"/>
              <a:gd name="connsiteY6" fmla="*/ 12395 h 550367"/>
              <a:gd name="connsiteX0" fmla="*/ 25601 w 7214847"/>
              <a:gd name="connsiteY0" fmla="*/ 12395 h 550367"/>
              <a:gd name="connsiteX1" fmla="*/ 4631500 w 7214847"/>
              <a:gd name="connsiteY1" fmla="*/ 0 h 550367"/>
              <a:gd name="connsiteX2" fmla="*/ 7214847 w 7214847"/>
              <a:gd name="connsiteY2" fmla="*/ 476956 h 550367"/>
              <a:gd name="connsiteX3" fmla="*/ 6341654 w 7214847"/>
              <a:gd name="connsiteY3" fmla="*/ 529964 h 550367"/>
              <a:gd name="connsiteX4" fmla="*/ 2021974 w 7214847"/>
              <a:gd name="connsiteY4" fmla="*/ 550367 h 550367"/>
              <a:gd name="connsiteX5" fmla="*/ 0 w 7214847"/>
              <a:gd name="connsiteY5" fmla="*/ 435858 h 550367"/>
              <a:gd name="connsiteX6" fmla="*/ 25601 w 7214847"/>
              <a:gd name="connsiteY6" fmla="*/ 12395 h 5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14847" h="550367">
                <a:moveTo>
                  <a:pt x="25601" y="12395"/>
                </a:moveTo>
                <a:lnTo>
                  <a:pt x="4631500" y="0"/>
                </a:lnTo>
                <a:lnTo>
                  <a:pt x="7214847" y="476956"/>
                </a:lnTo>
                <a:lnTo>
                  <a:pt x="6341654" y="529964"/>
                </a:lnTo>
                <a:lnTo>
                  <a:pt x="2021974" y="550367"/>
                </a:lnTo>
                <a:lnTo>
                  <a:pt x="0" y="435858"/>
                </a:lnTo>
                <a:lnTo>
                  <a:pt x="25601" y="123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Freeform 7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3501"/>
            <a:ext cx="7772400" cy="31115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  <p:pic>
        <p:nvPicPr>
          <p:cNvPr id="25602" name="Picture 2" descr="C:\Users\Tincek\Documents\gymsnina\projekty\inovacie_vzdelavania\loga_projek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0586">
            <a:off x="2212229" y="5119211"/>
            <a:ext cx="2556292" cy="5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" y="4621611"/>
            <a:ext cx="9146383" cy="109537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4411265"/>
            <a:ext cx="9144093" cy="120253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4411265"/>
            <a:ext cx="9144093" cy="1202532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8157"/>
            <a:ext cx="7772400" cy="1135063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78000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385389"/>
            <a:ext cx="9144000" cy="622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4585558"/>
            <a:ext cx="9144066" cy="1059292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80160"/>
            <a:ext cx="3657600" cy="32308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80160"/>
            <a:ext cx="3657600" cy="32308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2"/>
            <a:ext cx="3657600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79262"/>
            <a:ext cx="3657600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841500"/>
            <a:ext cx="3657600" cy="26670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657600" cy="26670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" y="4175126"/>
            <a:ext cx="7439025" cy="1309688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4776391"/>
            <a:ext cx="9147178" cy="938611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" y="4144509"/>
            <a:ext cx="7674867" cy="773583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4746868"/>
            <a:ext cx="9146382" cy="77524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4776391"/>
            <a:ext cx="9147178" cy="938611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484689"/>
            <a:ext cx="3286124" cy="1006078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4746868"/>
            <a:ext cx="9146382" cy="77524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4455851"/>
            <a:ext cx="3426231" cy="78727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" y="4175126"/>
            <a:ext cx="7439025" cy="1309688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4776391"/>
            <a:ext cx="9147178" cy="938611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508000"/>
            <a:ext cx="3383280" cy="7620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" y="4144509"/>
            <a:ext cx="7674867" cy="773583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4746868"/>
            <a:ext cx="9146382" cy="77524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508000"/>
            <a:ext cx="3886200" cy="34925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72540"/>
            <a:ext cx="338328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2" y="5123369"/>
            <a:ext cx="7338991" cy="593330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4548189"/>
            <a:ext cx="7239000" cy="1166813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508002"/>
            <a:ext cx="3886200" cy="34924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4510281"/>
            <a:ext cx="7605568" cy="773258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5097091"/>
            <a:ext cx="7465656" cy="617911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508000"/>
            <a:ext cx="3383280" cy="7620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70001"/>
            <a:ext cx="3381375" cy="27463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28865"/>
            <a:ext cx="7772400" cy="9525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33500"/>
            <a:ext cx="7772400" cy="3771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347231"/>
            <a:ext cx="1981200" cy="30427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C7B3EF-CA39-4A42-BF7A-B657F4177335}" type="datetimeFigureOut">
              <a:rPr lang="sk-SK" smtClean="0"/>
              <a:t>19. 4. 2016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5347231"/>
            <a:ext cx="2895600" cy="30427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347231"/>
            <a:ext cx="457200" cy="30427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6655BE2-BA5A-4111-ABB0-428E8F412EDF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ec.truni.sk/zajacova/2010_ZP_Java/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ec.truni.sk/zajacova/2010_ZP_Java/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\informatika\stud_materialyINF\algoritmy\Panak_IZY\Panak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zsklasam.sk/games/hanoi/hanoi.htm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3577580"/>
            <a:ext cx="9144000" cy="820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600" y="1357333"/>
            <a:ext cx="7200800" cy="1270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/>
            <a:r>
              <a:rPr lang="sk-SK" altLang="sk-SK" sz="6000" b="1" cap="none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itannic Bold" panose="020B0903060703020204" pitchFamily="34" charset="0"/>
              </a:rPr>
              <a:t>ALGORITMIZÁCIA </a:t>
            </a:r>
            <a:br>
              <a:rPr lang="sk-SK" altLang="sk-SK" sz="6000" b="1" cap="none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sk-SK" altLang="sk-SK" sz="6000" b="1" cap="none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itannic Bold" panose="020B0903060703020204" pitchFamily="34" charset="0"/>
              </a:rPr>
              <a:t>A PROGRAMOVANIE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5220072" y="4657700"/>
            <a:ext cx="2484512" cy="540060"/>
          </a:xfrm>
        </p:spPr>
        <p:txBody>
          <a:bodyPr>
            <a:noAutofit/>
          </a:bodyPr>
          <a:lstStyle/>
          <a:p>
            <a:r>
              <a:rPr lang="sk-SK" sz="1400" dirty="0" smtClean="0">
                <a:latin typeface="Tw Cen MT Condensed Extra Bold" panose="020B0803020202020204" pitchFamily="34" charset="-18"/>
              </a:rPr>
              <a:t>Mgr. Martina ROSIČOVÁ</a:t>
            </a:r>
          </a:p>
          <a:p>
            <a:r>
              <a:rPr lang="sk-SK" sz="1400" dirty="0" smtClean="0">
                <a:latin typeface="Tw Cen MT Condensed Extra Bold" panose="020B0803020202020204" pitchFamily="34" charset="-18"/>
              </a:rPr>
              <a:t>Gymnázium Snina</a:t>
            </a:r>
            <a:endParaRPr lang="sk-SK" sz="1400" dirty="0">
              <a:latin typeface="Tw Cen MT Condensed Extra Bold" panose="020B0803020202020204" pitchFamily="34" charset="-18"/>
            </a:endParaRPr>
          </a:p>
        </p:txBody>
      </p:sp>
      <p:pic>
        <p:nvPicPr>
          <p:cNvPr id="3076" name="Picture 4" descr="C:\Users\Tincek\Documents\gymsnina\projekty\inovacie_vzdelavania\loga_projek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52979"/>
            <a:ext cx="3981078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684419"/>
          </a:xfrm>
        </p:spPr>
        <p:txBody>
          <a:bodyPr>
            <a:normAutofit/>
          </a:bodyPr>
          <a:lstStyle/>
          <a:p>
            <a:pPr marL="355600" indent="-355600"/>
            <a:r>
              <a:rPr lang="sk-SK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  ALGORITMU</a:t>
            </a:r>
            <a:endParaRPr lang="sk-SK" sz="2400" cap="none" dirty="0">
              <a:solidFill>
                <a:srgbClr val="FFC000"/>
              </a:solidFill>
            </a:endParaRPr>
          </a:p>
        </p:txBody>
      </p:sp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395536" y="985292"/>
            <a:ext cx="8424936" cy="2880320"/>
          </a:xfrm>
        </p:spPr>
        <p:txBody>
          <a:bodyPr>
            <a:noAutofit/>
          </a:bodyPr>
          <a:lstStyle/>
          <a:p>
            <a:pPr marL="525780" indent="-4572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Determinovanosť</a:t>
            </a:r>
            <a:r>
              <a:rPr lang="sk-SK" sz="2200" b="1" dirty="0" smtClean="0">
                <a:solidFill>
                  <a:srgbClr val="FFFF99"/>
                </a:solidFill>
              </a:rPr>
              <a:t> </a:t>
            </a:r>
            <a:r>
              <a:rPr lang="sk-SK" sz="2200" dirty="0"/>
              <a:t>(jednoznačnosť) – postup je zostavený tak, že je v každom momente jeho vykonávania jednoznačne určené, aká činnosť má nasledovať, alebo či sa už postup skončil. </a:t>
            </a:r>
            <a:endParaRPr lang="sk-SK" sz="2200" dirty="0" smtClean="0"/>
          </a:p>
          <a:p>
            <a:pPr marL="525780" indent="-4572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sk-SK" sz="2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Elementárnosť</a:t>
            </a:r>
            <a:r>
              <a:rPr lang="sk-SK" sz="2200" b="1" dirty="0">
                <a:solidFill>
                  <a:srgbClr val="FFFF99"/>
                </a:solidFill>
              </a:rPr>
              <a:t> </a:t>
            </a:r>
            <a:r>
              <a:rPr lang="sk-SK" sz="2200" dirty="0" smtClean="0"/>
              <a:t>(jednoduchosť) – </a:t>
            </a:r>
            <a:r>
              <a:rPr lang="sk-SK" sz="2200" dirty="0"/>
              <a:t>postup je zložený z činností, ktoré sú pre realizátora elementárne, zrozumiteľné. </a:t>
            </a:r>
          </a:p>
          <a:p>
            <a:pPr marL="525780" indent="-457200">
              <a:spcAft>
                <a:spcPts val="120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sk-SK" sz="2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Rezultatívnosť</a:t>
            </a:r>
            <a:r>
              <a:rPr lang="sk-SK" sz="2200" dirty="0" smtClean="0"/>
              <a:t> </a:t>
            </a:r>
            <a:r>
              <a:rPr lang="sk-SK" sz="2200" dirty="0"/>
              <a:t>– postup dáva pre rovnaké vstupné údaje vždy rovnaké výsledky (ak skončí). </a:t>
            </a:r>
            <a:endParaRPr lang="sk-SK" sz="1400" dirty="0"/>
          </a:p>
        </p:txBody>
      </p:sp>
      <p:sp>
        <p:nvSpPr>
          <p:cNvPr id="3" name="Obdĺžnik 2"/>
          <p:cNvSpPr/>
          <p:nvPr/>
        </p:nvSpPr>
        <p:spPr>
          <a:xfrm>
            <a:off x="2051720" y="3721596"/>
            <a:ext cx="6984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algn="r">
              <a:spcAft>
                <a:spcPts val="1200"/>
              </a:spcAft>
              <a:buClr>
                <a:schemeClr val="tx1"/>
              </a:buClr>
              <a:buSzPct val="90000"/>
            </a:pPr>
            <a:r>
              <a:rPr lang="sk-SK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Traja chlapci si v športovom obchode kúpili loptu. Zaplatili za ňu spolu 30 €. Keď odišli, predavač zistil, že lopta stála len 25 € a so zvyšnými peniazmi poslal za nimi pomocníka. Ten im dal 3 € a 2 € si ponechal „od cesty“. Takže chlapci (keďže každý dostal 1 € nazad) zaplatili za loptu po 9 € a pomocníkovi zostali 2 €.</a:t>
            </a:r>
          </a:p>
        </p:txBody>
      </p:sp>
    </p:spTree>
    <p:extLst>
      <p:ext uri="{BB962C8B-B14F-4D97-AF65-F5344CB8AC3E}">
        <p14:creationId xmlns:p14="http://schemas.microsoft.com/office/powerpoint/2010/main" val="15755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uiExpand="1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684419"/>
          </a:xfrm>
        </p:spPr>
        <p:txBody>
          <a:bodyPr>
            <a:normAutofit/>
          </a:bodyPr>
          <a:lstStyle/>
          <a:p>
            <a:pPr marL="355600" indent="-355600"/>
            <a:r>
              <a:rPr lang="sk-SK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  ALGORITMU</a:t>
            </a:r>
            <a:endParaRPr lang="sk-SK" sz="2400" cap="none" dirty="0">
              <a:solidFill>
                <a:srgbClr val="FFC000"/>
              </a:solidFill>
            </a:endParaRPr>
          </a:p>
        </p:txBody>
      </p:sp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395536" y="1057300"/>
            <a:ext cx="8568952" cy="3816424"/>
          </a:xfrm>
        </p:spPr>
        <p:txBody>
          <a:bodyPr vert="horz" lIns="0" tIns="45720" rIns="0" bIns="45720" rtlCol="0">
            <a:noAutofit/>
          </a:bodyPr>
          <a:lstStyle/>
          <a:p>
            <a:pPr marL="525780" indent="-457200">
              <a:spcAft>
                <a:spcPts val="2400"/>
              </a:spcAft>
              <a:buClr>
                <a:schemeClr val="tx1"/>
              </a:buClr>
              <a:buFont typeface="+mj-lt"/>
              <a:buAutoNum type="arabicPeriod" startAt="4"/>
            </a:pPr>
            <a:r>
              <a:rPr lang="sk-SK" sz="2200" b="1" dirty="0">
                <a:solidFill>
                  <a:srgbClr val="FFFF99"/>
                </a:solidFill>
              </a:rPr>
              <a:t>Hromadnosť </a:t>
            </a:r>
            <a:r>
              <a:rPr lang="sk-SK" sz="2200" dirty="0"/>
              <a:t>(</a:t>
            </a:r>
            <a:r>
              <a:rPr lang="sk-SK" sz="2200" dirty="0" err="1"/>
              <a:t>obecnosť</a:t>
            </a:r>
            <a:r>
              <a:rPr lang="sk-SK" sz="2200" dirty="0"/>
              <a:t>) – postup je aplikovateľný na celú triedu prípustných vstupných údajov (podobnú skupinu </a:t>
            </a:r>
            <a:r>
              <a:rPr lang="sk-SK" sz="2200" dirty="0" smtClean="0"/>
              <a:t>úloh)</a:t>
            </a:r>
            <a:endParaRPr lang="sk-SK" sz="2200" dirty="0"/>
          </a:p>
          <a:p>
            <a:pPr marL="525780" indent="-457200">
              <a:spcAft>
                <a:spcPts val="2400"/>
              </a:spcAft>
              <a:buClr>
                <a:schemeClr val="tx1"/>
              </a:buClr>
              <a:buFont typeface="+mj-lt"/>
              <a:buAutoNum type="arabicPeriod" startAt="4"/>
            </a:pPr>
            <a:r>
              <a:rPr lang="sk-SK" sz="2200" b="1" dirty="0">
                <a:solidFill>
                  <a:srgbClr val="FFFF99"/>
                </a:solidFill>
              </a:rPr>
              <a:t>Konečnosť </a:t>
            </a:r>
            <a:r>
              <a:rPr lang="sk-SK" sz="2200" dirty="0"/>
              <a:t>– postup skončí vždy v konečnom čase a po vykonaní konečného počtu činností. </a:t>
            </a:r>
          </a:p>
          <a:p>
            <a:pPr marL="525780" indent="-457200">
              <a:spcAft>
                <a:spcPts val="2400"/>
              </a:spcAft>
              <a:buClr>
                <a:schemeClr val="tx1"/>
              </a:buClr>
              <a:buFont typeface="+mj-lt"/>
              <a:buAutoNum type="arabicPeriod" startAt="4"/>
            </a:pPr>
            <a:r>
              <a:rPr lang="sk-SK" sz="2200" b="1" dirty="0">
                <a:solidFill>
                  <a:srgbClr val="FFFF99"/>
                </a:solidFill>
              </a:rPr>
              <a:t>Efektívnosť </a:t>
            </a:r>
            <a:r>
              <a:rPr lang="sk-SK" sz="2200" dirty="0"/>
              <a:t>– postup sa uskutočňuje v čo najkratšom čase a </a:t>
            </a: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>s </a:t>
            </a:r>
            <a:r>
              <a:rPr lang="sk-SK" sz="2200" dirty="0"/>
              <a:t>využitím čo najmenšieho počtu prostriedkov.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36096" y="2569468"/>
            <a:ext cx="3100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330" indent="-285750" algn="r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sk-SK" altLang="sk-SK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počítanie zrniek piesku na púšti,</a:t>
            </a:r>
          </a:p>
          <a:p>
            <a:pPr marL="354330" indent="-285750" algn="r"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sk-SK" altLang="sk-SK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kop, kým nenájdeš zlato.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1534" y="3721596"/>
            <a:ext cx="6984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algn="r">
              <a:buClr>
                <a:schemeClr val="tx1"/>
              </a:buClr>
              <a:buSzPct val="90000"/>
            </a:pPr>
            <a:r>
              <a:rPr lang="sk-SK" altLang="sk-SK" sz="1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sčítavanie </a:t>
            </a:r>
            <a:r>
              <a:rPr lang="sk-SK" altLang="sk-SK" sz="16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čísel 1 až </a:t>
            </a:r>
            <a:r>
              <a:rPr lang="sk-SK" altLang="sk-SK" sz="1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endParaRPr lang="sk-SK" altLang="sk-SK" sz="16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54330" indent="-285750" algn="r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1+2 = 3, 3+4 = 7, 7+5 = 12, ...4950+100 = 5050.</a:t>
            </a:r>
            <a:endParaRPr lang="sk-SK" altLang="sk-SK" sz="16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54330" indent="-285750" algn="r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 </a:t>
            </a:r>
            <a:r>
              <a:rPr lang="sk-SK" altLang="sk-SK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vezmeme dvojice čísel 1+100, 2+99, 3+98... 50+51 (spolu ich je 50</a:t>
            </a: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), </a:t>
            </a:r>
            <a:b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súčet každej dvojice je </a:t>
            </a:r>
            <a:r>
              <a:rPr lang="sk-SK" altLang="sk-SK" sz="1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101, teda 101 x 50 = 5 050</a:t>
            </a:r>
            <a:r>
              <a:rPr lang="sk-SK" altLang="sk-SK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sk-SK" altLang="sk-SK" sz="16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uiExpand="1" build="p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ál 4"/>
          <p:cNvSpPr/>
          <p:nvPr/>
        </p:nvSpPr>
        <p:spPr>
          <a:xfrm>
            <a:off x="323528" y="985292"/>
            <a:ext cx="504056" cy="4712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4056" y="1021296"/>
            <a:ext cx="8604448" cy="3996444"/>
          </a:xfrm>
        </p:spPr>
        <p:txBody>
          <a:bodyPr>
            <a:normAutofit fontScale="92500" lnSpcReduction="10000"/>
          </a:bodyPr>
          <a:lstStyle/>
          <a:p>
            <a:pPr marL="446088" indent="-444500">
              <a:lnSpc>
                <a:spcPct val="110000"/>
              </a:lnSpc>
              <a:spcBef>
                <a:spcPts val="1800"/>
              </a:spcBef>
              <a:buSzPct val="90000"/>
              <a:buNone/>
            </a:pP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3. </a:t>
            </a:r>
            <a:r>
              <a:rPr lang="sk-SK" alt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REALIZÁCIA RIEŠENIA</a:t>
            </a:r>
            <a:endParaRPr lang="sk-SK" altLang="sk-SK" sz="2400" dirty="0" smtClean="0">
              <a:latin typeface="Calibri" pitchFamily="34" charset="0"/>
            </a:endParaRPr>
          </a:p>
          <a:p>
            <a:pPr marL="712788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tabLst>
                <a:tab pos="715963" algn="l"/>
              </a:tabLst>
            </a:pPr>
            <a:r>
              <a:rPr lang="sk-SK" altLang="sk-SK" sz="2400" dirty="0">
                <a:latin typeface="Calibri" pitchFamily="34" charset="0"/>
              </a:rPr>
              <a:t>prepis algoritmu do </a:t>
            </a:r>
            <a:r>
              <a:rPr lang="sk-SK" altLang="sk-SK" sz="2400" b="1" dirty="0" smtClean="0">
                <a:solidFill>
                  <a:srgbClr val="FFFF99"/>
                </a:solidFill>
                <a:latin typeface="Calibri" pitchFamily="34" charset="0"/>
              </a:rPr>
              <a:t>jazyka vykonávateľa algoritmu</a:t>
            </a:r>
            <a:r>
              <a:rPr lang="sk-SK" altLang="sk-SK" sz="2400" dirty="0" smtClean="0">
                <a:solidFill>
                  <a:srgbClr val="FFFF99"/>
                </a:solidFill>
                <a:latin typeface="Calibri" pitchFamily="34" charset="0"/>
              </a:rPr>
              <a:t> </a:t>
            </a:r>
            <a:r>
              <a:rPr lang="sk-SK" altLang="sk-SK" sz="2400" dirty="0" smtClean="0">
                <a:latin typeface="Calibri" pitchFamily="34" charset="0"/>
              </a:rPr>
              <a:t> a jeho následné vykonanie (VLK, KOZA, KAPUSTA      )</a:t>
            </a:r>
          </a:p>
          <a:p>
            <a:pPr marL="712788" lvl="1" indent="-28575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90000"/>
              <a:tabLst>
                <a:tab pos="715963" algn="l"/>
              </a:tabLst>
            </a:pPr>
            <a:r>
              <a:rPr lang="sk-SK" altLang="sk-SK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VYKONÁVATEĽ ALGORITMU </a:t>
            </a: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(VA)</a:t>
            </a:r>
            <a:r>
              <a:rPr lang="sk-SK" altLang="sk-SK" sz="2400" dirty="0" smtClean="0">
                <a:latin typeface="Calibri" pitchFamily="34" charset="0"/>
              </a:rPr>
              <a:t>- </a:t>
            </a:r>
            <a:r>
              <a:rPr lang="sk-SK" altLang="sk-SK" sz="2400" dirty="0">
                <a:latin typeface="Calibri" pitchFamily="34" charset="0"/>
              </a:rPr>
              <a:t>človek, kolektív, živočích alebo technické zariadenie, ktoré </a:t>
            </a:r>
            <a:r>
              <a:rPr lang="sk-SK" altLang="sk-SK" sz="2400" b="1" i="1" dirty="0" smtClean="0">
                <a:solidFill>
                  <a:srgbClr val="FFC000"/>
                </a:solidFill>
                <a:latin typeface="Calibri" pitchFamily="34" charset="0"/>
              </a:rPr>
              <a:t>ROZUMIE</a:t>
            </a:r>
            <a:r>
              <a:rPr lang="sk-SK" altLang="sk-SK" sz="24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sk-SK" altLang="sk-SK" sz="2400" dirty="0" smtClean="0">
                <a:latin typeface="Calibri" pitchFamily="34" charset="0"/>
              </a:rPr>
              <a:t>a </a:t>
            </a:r>
            <a:r>
              <a:rPr lang="sk-SK" altLang="sk-SK" sz="2400" b="1" i="1" dirty="0" smtClean="0">
                <a:solidFill>
                  <a:srgbClr val="FFC000"/>
                </a:solidFill>
                <a:latin typeface="Calibri" pitchFamily="34" charset="0"/>
              </a:rPr>
              <a:t>VIE VYKONAŤ </a:t>
            </a:r>
            <a:r>
              <a:rPr lang="sk-SK" altLang="sk-SK" sz="2400" dirty="0" smtClean="0">
                <a:latin typeface="Calibri" pitchFamily="34" charset="0"/>
              </a:rPr>
              <a:t>zadávané </a:t>
            </a:r>
            <a:r>
              <a:rPr lang="sk-SK" altLang="sk-SK" sz="2400" dirty="0">
                <a:latin typeface="Calibri" pitchFamily="34" charset="0"/>
              </a:rPr>
              <a:t>príkazy (</a:t>
            </a:r>
            <a:r>
              <a:rPr lang="sk-SK" altLang="sk-SK" sz="2400" dirty="0" err="1">
                <a:latin typeface="Calibri" pitchFamily="34" charset="0"/>
              </a:rPr>
              <a:t>Papert</a:t>
            </a:r>
            <a:r>
              <a:rPr lang="sk-SK" altLang="sk-SK" sz="2400" dirty="0">
                <a:latin typeface="Calibri" pitchFamily="34" charset="0"/>
              </a:rPr>
              <a:t>, </a:t>
            </a:r>
            <a:r>
              <a:rPr lang="sk-SK" altLang="sk-SK" sz="2400" dirty="0" err="1">
                <a:latin typeface="Calibri" pitchFamily="34" charset="0"/>
              </a:rPr>
              <a:t>Zvenigorodskij</a:t>
            </a:r>
            <a:r>
              <a:rPr lang="sk-SK" altLang="sk-SK" sz="2400" dirty="0">
                <a:latin typeface="Calibri" pitchFamily="34" charset="0"/>
              </a:rPr>
              <a:t>, </a:t>
            </a:r>
            <a:r>
              <a:rPr lang="sk-SK" altLang="sk-SK" sz="2400" dirty="0" err="1">
                <a:latin typeface="Calibri" pitchFamily="34" charset="0"/>
              </a:rPr>
              <a:t>Jeršov</a:t>
            </a:r>
            <a:r>
              <a:rPr lang="sk-SK" altLang="sk-SK" sz="2400" dirty="0" smtClean="0">
                <a:latin typeface="Calibri" pitchFamily="34" charset="0"/>
              </a:rPr>
              <a:t>).</a:t>
            </a:r>
          </a:p>
          <a:p>
            <a:pPr marL="712788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tabLst>
                <a:tab pos="715963" algn="l"/>
              </a:tabLst>
            </a:pPr>
            <a:r>
              <a:rPr lang="sk-SK" altLang="sk-SK" sz="2400" dirty="0" smtClean="0">
                <a:latin typeface="Calibri" pitchFamily="34" charset="0"/>
              </a:rPr>
              <a:t>Ak je VA nemysliace zariadenie, rozumie príkazom </a:t>
            </a:r>
            <a:br>
              <a:rPr lang="sk-SK" altLang="sk-SK" sz="2400" dirty="0" smtClean="0">
                <a:latin typeface="Calibri" pitchFamily="34" charset="0"/>
              </a:rPr>
            </a:br>
            <a:r>
              <a:rPr lang="sk-SK" altLang="sk-SK" sz="2400" dirty="0" smtClean="0">
                <a:latin typeface="Calibri" pitchFamily="34" charset="0"/>
              </a:rPr>
              <a:t>v </a:t>
            </a:r>
            <a:r>
              <a:rPr lang="sk-SK" altLang="sk-SK" sz="2400" b="1" dirty="0" smtClean="0">
                <a:solidFill>
                  <a:srgbClr val="FFFF99"/>
                </a:solidFill>
                <a:latin typeface="Calibri" pitchFamily="34" charset="0"/>
              </a:rPr>
              <a:t>programovacom jazyku </a:t>
            </a:r>
            <a:r>
              <a:rPr lang="sk-SK" altLang="sk-SK" sz="2400" dirty="0" smtClean="0">
                <a:latin typeface="Calibri" pitchFamily="34" charset="0"/>
              </a:rPr>
              <a:t>(slová, symboly, pravidlá – JAVA, HTML...) </a:t>
            </a:r>
          </a:p>
          <a:p>
            <a:pPr marL="331470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tabLst>
                <a:tab pos="715963" algn="l"/>
              </a:tabLst>
            </a:pPr>
            <a:r>
              <a:rPr lang="sk-SK" altLang="sk-SK" sz="2400" dirty="0" smtClean="0">
                <a:latin typeface="Calibri" pitchFamily="34" charset="0"/>
              </a:rPr>
              <a:t>Algoritmus zapísaný v programovacom </a:t>
            </a:r>
            <a:r>
              <a:rPr lang="sk-SK" altLang="sk-SK" sz="2400" dirty="0" err="1" smtClean="0">
                <a:latin typeface="Calibri" pitchFamily="34" charset="0"/>
              </a:rPr>
              <a:t>jazku</a:t>
            </a:r>
            <a:r>
              <a:rPr lang="sk-SK" altLang="sk-SK" sz="2400" dirty="0" smtClean="0">
                <a:latin typeface="Calibri" pitchFamily="34" charset="0"/>
              </a:rPr>
              <a:t> nazývame </a:t>
            </a:r>
            <a:r>
              <a:rPr lang="sk-SK" altLang="sk-SK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PROGRAM</a:t>
            </a: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</a:t>
            </a:r>
            <a:endParaRPr lang="sk-SK" alt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2008" y="273162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6" name="Šípka doprava 5">
            <a:hlinkClick r:id="rId2"/>
          </p:cNvPr>
          <p:cNvSpPr/>
          <p:nvPr/>
        </p:nvSpPr>
        <p:spPr>
          <a:xfrm>
            <a:off x="4932040" y="1849387"/>
            <a:ext cx="288032" cy="22639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2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2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952500"/>
          </a:xfrm>
        </p:spPr>
        <p:txBody>
          <a:bodyPr>
            <a:normAutofit fontScale="90000"/>
          </a:bodyPr>
          <a:lstStyle/>
          <a:p>
            <a:pPr marL="355600" indent="-35560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700" cap="none" dirty="0" smtClean="0"/>
              <a:t>čiarou spojte vykonávateľa a príkazy, ktorým by </a:t>
            </a:r>
            <a:r>
              <a:rPr lang="sk-SK" sz="2700" b="1" cap="none" dirty="0" smtClean="0">
                <a:solidFill>
                  <a:srgbClr val="FFFF99"/>
                </a:solidFill>
              </a:rPr>
              <a:t>mal rozumieť </a:t>
            </a:r>
            <a:r>
              <a:rPr lang="sk-SK" sz="2700" cap="none" dirty="0" smtClean="0"/>
              <a:t/>
            </a:r>
            <a:br>
              <a:rPr lang="sk-SK" sz="2700" cap="none" dirty="0" smtClean="0"/>
            </a:br>
            <a:r>
              <a:rPr lang="sk-SK" sz="2700" cap="none" dirty="0" smtClean="0"/>
              <a:t>a </a:t>
            </a:r>
            <a:r>
              <a:rPr lang="sk-SK" sz="2700" b="1" cap="none" dirty="0" smtClean="0">
                <a:solidFill>
                  <a:srgbClr val="FFFF99"/>
                </a:solidFill>
              </a:rPr>
              <a:t>vie ich vykonať</a:t>
            </a:r>
            <a:endParaRPr lang="sk-SK" sz="2700" b="1" cap="none" dirty="0">
              <a:solidFill>
                <a:srgbClr val="FFFF99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3570" y="1882391"/>
            <a:ext cx="1224136" cy="390044"/>
          </a:xfrm>
        </p:spPr>
        <p:txBody>
          <a:bodyPr>
            <a:no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508104" y="1273325"/>
            <a:ext cx="3168352" cy="33963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>
                <a:latin typeface="Calibri" pitchFamily="34" charset="0"/>
              </a:rPr>
              <a:t>š</a:t>
            </a:r>
            <a:r>
              <a:rPr lang="sk-SK" altLang="sk-SK" sz="2400" dirty="0" smtClean="0">
                <a:latin typeface="Calibri" pitchFamily="34" charset="0"/>
              </a:rPr>
              <a:t>tekaj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 smtClean="0">
                <a:latin typeface="Calibri" pitchFamily="34" charset="0"/>
              </a:rPr>
              <a:t>spievaj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 smtClean="0">
                <a:latin typeface="Calibri" pitchFamily="34" charset="0"/>
              </a:rPr>
              <a:t>ŠTART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>
                <a:latin typeface="Calibri" pitchFamily="34" charset="0"/>
              </a:rPr>
              <a:t>z</a:t>
            </a:r>
            <a:r>
              <a:rPr lang="sk-SK" altLang="sk-SK" sz="2400" dirty="0" smtClean="0">
                <a:latin typeface="Calibri" pitchFamily="34" charset="0"/>
              </a:rPr>
              <a:t>väčši čas o 1 sekundu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>
                <a:latin typeface="Calibri" pitchFamily="34" charset="0"/>
              </a:rPr>
              <a:t>ľ</a:t>
            </a:r>
            <a:r>
              <a:rPr lang="sk-SK" altLang="sk-SK" sz="2400" dirty="0" smtClean="0">
                <a:latin typeface="Calibri" pitchFamily="34" charset="0"/>
              </a:rPr>
              <a:t>ahni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 smtClean="0">
                <a:latin typeface="Calibri" pitchFamily="34" charset="0"/>
              </a:rPr>
              <a:t>povysávaj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 smtClean="0">
                <a:latin typeface="Calibri" pitchFamily="34" charset="0"/>
              </a:rPr>
              <a:t>PEEP</a:t>
            </a:r>
          </a:p>
          <a:p>
            <a:pPr marL="68580" indent="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sk-SK" altLang="sk-SK" sz="2400" dirty="0" smtClean="0">
                <a:latin typeface="Calibri" pitchFamily="34" charset="0"/>
              </a:rPr>
              <a:t>kresli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 flipV="1">
            <a:off x="2555776" y="1489348"/>
            <a:ext cx="2880320" cy="588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555776" y="2077414"/>
            <a:ext cx="2880320" cy="11101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V="1">
            <a:off x="3419872" y="1993405"/>
            <a:ext cx="2016224" cy="864097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419872" y="2857500"/>
            <a:ext cx="2016224" cy="72008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3419872" y="2857500"/>
            <a:ext cx="2016224" cy="151216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22" idx="3"/>
          </p:cNvCxnSpPr>
          <p:nvPr/>
        </p:nvCxnSpPr>
        <p:spPr>
          <a:xfrm flipV="1">
            <a:off x="3851920" y="2353445"/>
            <a:ext cx="1584176" cy="13377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22" idx="3"/>
          </p:cNvCxnSpPr>
          <p:nvPr/>
        </p:nvCxnSpPr>
        <p:spPr>
          <a:xfrm flipV="1">
            <a:off x="3851920" y="2713485"/>
            <a:ext cx="1584176" cy="97768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>
            <a:stCxn id="22" idx="3"/>
          </p:cNvCxnSpPr>
          <p:nvPr/>
        </p:nvCxnSpPr>
        <p:spPr>
          <a:xfrm>
            <a:off x="3851920" y="3691172"/>
            <a:ext cx="1584176" cy="246449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obsahu 2"/>
          <p:cNvSpPr txBox="1">
            <a:spLocks/>
          </p:cNvSpPr>
          <p:nvPr/>
        </p:nvSpPr>
        <p:spPr>
          <a:xfrm>
            <a:off x="1259632" y="2641548"/>
            <a:ext cx="2592288" cy="461665"/>
          </a:xfrm>
          <a:prstGeom prst="rect">
            <a:avLst/>
          </a:prstGeom>
        </p:spPr>
        <p:txBody>
          <a:bodyPr vert="horz" lIns="0" tIns="45720" rIns="0" bIns="45720" rtlCol="0" anchor="ctr" anchorCtr="0">
            <a:sp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ČLOVEK</a:t>
            </a:r>
          </a:p>
        </p:txBody>
      </p:sp>
      <p:sp>
        <p:nvSpPr>
          <p:cNvPr id="22" name="Zástupný symbol obsahu 2"/>
          <p:cNvSpPr txBox="1">
            <a:spLocks/>
          </p:cNvSpPr>
          <p:nvPr/>
        </p:nvSpPr>
        <p:spPr>
          <a:xfrm>
            <a:off x="1259632" y="3504728"/>
            <a:ext cx="2592288" cy="3728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STOPKY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2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ál 4"/>
          <p:cNvSpPr/>
          <p:nvPr/>
        </p:nvSpPr>
        <p:spPr>
          <a:xfrm>
            <a:off x="279411" y="946126"/>
            <a:ext cx="504056" cy="4712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49288"/>
            <a:ext cx="8496944" cy="3780420"/>
          </a:xfrm>
        </p:spPr>
        <p:txBody>
          <a:bodyPr>
            <a:normAutofit lnSpcReduction="10000"/>
          </a:bodyPr>
          <a:lstStyle/>
          <a:p>
            <a:pPr marL="444500" indent="-444500">
              <a:buSzPct val="90000"/>
              <a:buNone/>
            </a:pP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4. </a:t>
            </a:r>
            <a:r>
              <a:rPr lang="sk-SK" alt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ÚDRŽBA</a:t>
            </a:r>
            <a:endParaRPr lang="sk-SK" altLang="sk-SK" sz="2400" dirty="0" smtClean="0">
              <a:latin typeface="Calibri" pitchFamily="34" charset="0"/>
            </a:endParaRPr>
          </a:p>
          <a:p>
            <a:pPr marL="717550" lvl="1" indent="-285750">
              <a:lnSpc>
                <a:spcPct val="120000"/>
              </a:lnSpc>
              <a:spcBef>
                <a:spcPts val="600"/>
              </a:spcBef>
              <a:buSzPct val="90000"/>
              <a:tabLst>
                <a:tab pos="1438275" algn="l"/>
              </a:tabLst>
            </a:pPr>
            <a:r>
              <a:rPr lang="sk-SK" altLang="sk-SK" sz="2200" b="1" dirty="0" smtClean="0">
                <a:solidFill>
                  <a:srgbClr val="FFFF99"/>
                </a:solidFill>
                <a:latin typeface="Calibri" pitchFamily="34" charset="0"/>
              </a:rPr>
              <a:t>LADENIE programu </a:t>
            </a:r>
            <a:r>
              <a:rPr lang="sk-SK" altLang="sk-SK" sz="2200" dirty="0">
                <a:latin typeface="Calibri" pitchFamily="34" charset="0"/>
              </a:rPr>
              <a:t>– testujeme, či program funguje tak ako </a:t>
            </a:r>
            <a:r>
              <a:rPr lang="sk-SK" altLang="sk-SK" sz="2200" dirty="0" smtClean="0">
                <a:latin typeface="Calibri" pitchFamily="34" charset="0"/>
              </a:rPr>
              <a:t>má, oprava prípadných chýb </a:t>
            </a:r>
            <a:r>
              <a:rPr lang="sk-SK" altLang="sk-SK" sz="2200" dirty="0">
                <a:latin typeface="Calibri" pitchFamily="34" charset="0"/>
              </a:rPr>
              <a:t>(</a:t>
            </a:r>
            <a:r>
              <a:rPr lang="sk-SK" altLang="sk-SK" sz="2200" dirty="0" err="1" smtClean="0">
                <a:latin typeface="Calibri" pitchFamily="34" charset="0"/>
              </a:rPr>
              <a:t>debugging</a:t>
            </a:r>
            <a:r>
              <a:rPr lang="sk-SK" altLang="sk-SK" sz="2200" dirty="0" smtClean="0">
                <a:latin typeface="Calibri" pitchFamily="34" charset="0"/>
              </a:rPr>
              <a:t>), kontrola efektívnosti</a:t>
            </a:r>
            <a:endParaRPr lang="sk-SK" altLang="sk-SK" sz="2200" dirty="0">
              <a:latin typeface="Calibri" pitchFamily="34" charset="0"/>
            </a:endParaRPr>
          </a:p>
          <a:p>
            <a:pPr marL="717550" lvl="1" indent="-285750">
              <a:lnSpc>
                <a:spcPct val="120000"/>
              </a:lnSpc>
              <a:spcBef>
                <a:spcPts val="1200"/>
              </a:spcBef>
              <a:buSzPct val="90000"/>
              <a:tabLst>
                <a:tab pos="1438275" algn="l"/>
              </a:tabLst>
            </a:pPr>
            <a:r>
              <a:rPr lang="sk-SK" altLang="sk-SK" sz="2200" b="1" dirty="0" smtClean="0">
                <a:solidFill>
                  <a:srgbClr val="FFFF99"/>
                </a:solidFill>
                <a:latin typeface="Calibri" pitchFamily="34" charset="0"/>
              </a:rPr>
              <a:t>CHYBY v </a:t>
            </a:r>
            <a:r>
              <a:rPr lang="sk-SK" altLang="sk-SK" sz="2200" b="1" dirty="0">
                <a:solidFill>
                  <a:srgbClr val="FFFF99"/>
                </a:solidFill>
                <a:latin typeface="Calibri" pitchFamily="34" charset="0"/>
              </a:rPr>
              <a:t>programoch</a:t>
            </a:r>
            <a:r>
              <a:rPr lang="sk-SK" altLang="sk-SK" sz="2200" dirty="0">
                <a:latin typeface="Calibri" pitchFamily="34" charset="0"/>
              </a:rPr>
              <a:t>: </a:t>
            </a:r>
            <a:endParaRPr lang="sk-SK" altLang="sk-SK" sz="2200" dirty="0" smtClean="0">
              <a:latin typeface="Calibri" pitchFamily="34" charset="0"/>
            </a:endParaRPr>
          </a:p>
          <a:p>
            <a:pPr marL="1257300" lvl="2" indent="-361950">
              <a:spcBef>
                <a:spcPts val="600"/>
              </a:spcBef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254125" algn="l"/>
              </a:tabLst>
            </a:pPr>
            <a:r>
              <a:rPr lang="sk-SK" altLang="sk-SK" sz="21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SYNTAKTICKÉ</a:t>
            </a:r>
            <a:r>
              <a:rPr lang="sk-SK" altLang="sk-SK" sz="2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chyby </a:t>
            </a:r>
            <a:r>
              <a:rPr lang="sk-SK" altLang="sk-SK" sz="2100" dirty="0">
                <a:solidFill>
                  <a:srgbClr val="FFFFFF"/>
                </a:solidFill>
                <a:latin typeface="Calibri" pitchFamily="34" charset="0"/>
              </a:rPr>
              <a:t>(nesprávny 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zápis – „nerozumiem“)</a:t>
            </a:r>
          </a:p>
          <a:p>
            <a:pPr marL="1257300" lvl="2" indent="-361950"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254125" algn="l"/>
              </a:tabLst>
            </a:pPr>
            <a:r>
              <a:rPr lang="sk-SK" altLang="sk-SK" sz="2100" b="1" u="sng" dirty="0" smtClean="0">
                <a:solidFill>
                  <a:srgbClr val="FFFFFF"/>
                </a:solidFill>
                <a:latin typeface="Calibri" pitchFamily="34" charset="0"/>
              </a:rPr>
              <a:t>chyby</a:t>
            </a:r>
            <a:r>
              <a:rPr lang="sk-SK" altLang="sk-SK" sz="2100" u="sng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sk-SK" altLang="sk-SK" sz="21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počas </a:t>
            </a:r>
            <a:r>
              <a:rPr lang="sk-SK" altLang="sk-SK" sz="21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vykonávania 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programu (</a:t>
            </a:r>
            <a:r>
              <a:rPr lang="sk-SK" altLang="sk-SK" sz="2100" b="1" dirty="0" smtClean="0">
                <a:solidFill>
                  <a:srgbClr val="FFFFFF"/>
                </a:solidFill>
                <a:latin typeface="Calibri" pitchFamily="34" charset="0"/>
              </a:rPr>
              <a:t>RUN-TIME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sk-SK" altLang="sk-SK" sz="2100" dirty="0" err="1" smtClean="0">
                <a:solidFill>
                  <a:srgbClr val="FFFFFF"/>
                </a:solidFill>
                <a:latin typeface="Calibri" pitchFamily="34" charset="0"/>
              </a:rPr>
              <a:t>error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 – neviem vykonať)</a:t>
            </a:r>
          </a:p>
          <a:p>
            <a:pPr marL="1257300" lvl="2" indent="-361950"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rabicPeriod"/>
              <a:tabLst>
                <a:tab pos="1254125" algn="l"/>
              </a:tabLst>
            </a:pPr>
            <a:r>
              <a:rPr lang="sk-SK" altLang="sk-SK" sz="21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LOGICKÉ</a:t>
            </a:r>
            <a:r>
              <a:rPr lang="sk-SK" altLang="sk-SK" sz="2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chyby </a:t>
            </a:r>
            <a:r>
              <a:rPr lang="sk-SK" altLang="sk-SK" sz="2100" dirty="0">
                <a:solidFill>
                  <a:srgbClr val="FFFFFF"/>
                </a:solidFill>
                <a:latin typeface="Calibri" pitchFamily="34" charset="0"/>
              </a:rPr>
              <a:t>(chyby v 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úvahe, ktoré sa prejavia až po vykonaní algoritmu </a:t>
            </a:r>
            <a:r>
              <a:rPr lang="sk-SK" altLang="sk-SK" sz="2100" dirty="0" smtClean="0">
                <a:solidFill>
                  <a:srgbClr val="FFFF99"/>
                </a:solidFill>
                <a:latin typeface="Calibri" pitchFamily="34" charset="0"/>
              </a:rPr>
              <a:t>nesprávnym výsledkom</a:t>
            </a:r>
            <a:r>
              <a:rPr lang="sk-SK" altLang="sk-SK" sz="2100" dirty="0" smtClean="0">
                <a:solidFill>
                  <a:srgbClr val="FFFFFF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72008" y="273162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121196"/>
            <a:ext cx="7772400" cy="9525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b="1" cap="none" dirty="0" smtClean="0">
                <a:ln/>
                <a:solidFill>
                  <a:schemeClr val="accent3"/>
                </a:solidFill>
              </a:rPr>
              <a:t>VLK, KOZA, KAPUSTA</a:t>
            </a:r>
            <a:endParaRPr lang="sk-SK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41234"/>
            <a:ext cx="6912768" cy="3769457"/>
          </a:xfrm>
        </p:spPr>
        <p:txBody>
          <a:bodyPr>
            <a:normAutofit/>
          </a:bodyPr>
          <a:lstStyle/>
          <a:p>
            <a:pPr marL="582930" indent="-514350">
              <a:spcBef>
                <a:spcPts val="0"/>
              </a:spcBef>
              <a:buClr>
                <a:srgbClr val="FFC000"/>
              </a:buClr>
              <a:buAutoNum type="romanUcPeriod" startAt="3"/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Realizácia:</a:t>
            </a:r>
          </a:p>
          <a:p>
            <a:pPr marL="2149475" indent="-100013">
              <a:spcBef>
                <a:spcPts val="0"/>
              </a:spcBef>
              <a:buNone/>
            </a:pPr>
            <a:r>
              <a:rPr lang="sk-SK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cec.truni.sk</a:t>
            </a:r>
            <a:r>
              <a:rPr lang="sk-SK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/.../2.html</a:t>
            </a:r>
            <a:endParaRPr lang="sk-SK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82930" indent="-514350">
              <a:spcBef>
                <a:spcPts val="1200"/>
              </a:spcBef>
              <a:buClr>
                <a:srgbClr val="FFC000"/>
              </a:buClr>
              <a:buFont typeface="+mj-lt"/>
              <a:buAutoNum type="romanUcPeriod" startAt="4"/>
              <a:tabLst>
                <a:tab pos="623888" algn="l"/>
              </a:tabLst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Údržba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058988" lvl="1" indent="-273050">
              <a:spcBef>
                <a:spcPts val="0"/>
              </a:spcBef>
            </a:pPr>
            <a:r>
              <a:rPr lang="sk-SK" sz="2000" dirty="0" smtClean="0"/>
              <a:t>chyby</a:t>
            </a:r>
            <a:r>
              <a:rPr lang="sk-SK" sz="2000" dirty="0"/>
              <a:t>:</a:t>
            </a:r>
          </a:p>
          <a:p>
            <a:pPr marL="3136900" lvl="2" indent="-342900">
              <a:lnSpc>
                <a:spcPct val="13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Syntaktické:</a:t>
            </a:r>
            <a:b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136900" lvl="2" indent="-342900">
              <a:lnSpc>
                <a:spcPct val="13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136900" lvl="2" indent="-342900">
              <a:lnSpc>
                <a:spcPct val="13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Logické:</a:t>
            </a:r>
          </a:p>
          <a:p>
            <a:pPr marL="531813" indent="0">
              <a:buNone/>
              <a:tabLst>
                <a:tab pos="623888" algn="l"/>
              </a:tabLst>
            </a:pPr>
            <a:endParaRPr lang="sk-SK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5220072" y="2353444"/>
            <a:ext cx="3312368" cy="72008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220072" y="3168000"/>
            <a:ext cx="3312368" cy="72008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5208674" y="4009628"/>
            <a:ext cx="3312368" cy="72008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Zástupný symbol obsahu 2"/>
          <p:cNvSpPr txBox="1">
            <a:spLocks/>
          </p:cNvSpPr>
          <p:nvPr/>
        </p:nvSpPr>
        <p:spPr>
          <a:xfrm>
            <a:off x="5652120" y="2281436"/>
            <a:ext cx="2952328" cy="2880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1" indent="0"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vesluj</a:t>
            </a:r>
          </a:p>
          <a:p>
            <a:pPr marL="88900" lvl="1" indent="0"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suš veslá</a:t>
            </a:r>
          </a:p>
          <a:p>
            <a:pPr marL="72000" lvl="1" indent="0">
              <a:spcBef>
                <a:spcPts val="0"/>
              </a:spcBef>
              <a:buNone/>
            </a:pP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</a:t>
            </a:r>
            <a:r>
              <a:rPr lang="sk-SK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kozu</a:t>
            </a:r>
          </a:p>
          <a:p>
            <a:pPr marL="88900" lvl="1" indent="0">
              <a:spcBef>
                <a:spcPts val="1800"/>
              </a:spcBef>
              <a:buNone/>
              <a:tabLst>
                <a:tab pos="1255713" algn="l"/>
              </a:tabLst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kozu	</a:t>
            </a:r>
            <a:r>
              <a:rPr lang="sk-SK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plnej loďky</a:t>
            </a:r>
          </a:p>
          <a:p>
            <a:pPr marL="88900" lvl="1" indent="0">
              <a:spcBef>
                <a:spcPts val="0"/>
              </a:spcBef>
              <a:buNone/>
              <a:tabLst>
                <a:tab pos="1255713" algn="l"/>
              </a:tabLst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vlka	</a:t>
            </a:r>
            <a:r>
              <a:rPr lang="sk-SK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viac nenaloží</a:t>
            </a:r>
            <a:endParaRPr lang="sk-SK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8900" lvl="1" indent="0">
              <a:spcBef>
                <a:spcPts val="160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88900" lvl="1" indent="0">
              <a:spcBef>
                <a:spcPts val="0"/>
              </a:spcBef>
              <a:buNone/>
              <a:tabLst>
                <a:tab pos="1255713" algn="l"/>
              </a:tabLst>
            </a:pP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revez vlka	</a:t>
            </a:r>
            <a:r>
              <a:rPr lang="sk-SK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 zožerie kozu</a:t>
            </a:r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8900" lvl="1" indent="0"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723584" y="337220"/>
            <a:ext cx="36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oudy Stout" panose="0202090407030B020401" pitchFamily="18" charset="0"/>
              </a:rPr>
              <a:t>?</a:t>
            </a:r>
            <a:endParaRPr lang="sk-SK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3" grpId="0" animBg="1"/>
      <p:bldP spid="15" grpId="0" animBg="1"/>
      <p:bldP spid="16" grpId="0" uiExpand="1" build="p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684419"/>
          </a:xfrm>
        </p:spPr>
        <p:txBody>
          <a:bodyPr>
            <a:normAutofit/>
          </a:bodyPr>
          <a:lstStyle/>
          <a:p>
            <a:pPr marL="355600" indent="-355600"/>
            <a:r>
              <a:rPr lang="sk-SK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</a:t>
            </a:r>
            <a:endParaRPr lang="sk-SK" sz="2400" cap="none" dirty="0">
              <a:solidFill>
                <a:srgbClr val="FFC000"/>
              </a:solidFill>
            </a:endParaRPr>
          </a:p>
        </p:txBody>
      </p:sp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395536" y="841276"/>
            <a:ext cx="8424936" cy="1728192"/>
          </a:xfrm>
        </p:spPr>
        <p:txBody>
          <a:bodyPr>
            <a:noAutofit/>
          </a:bodyPr>
          <a:lstStyle/>
          <a:p>
            <a:pPr marL="525780" indent="-457200">
              <a:spcBef>
                <a:spcPts val="0"/>
              </a:spcBef>
              <a:spcAft>
                <a:spcPts val="7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sk-SK" dirty="0" err="1" smtClean="0"/>
              <a:t>Kreslič-automat</a:t>
            </a:r>
            <a:r>
              <a:rPr lang="sk-SK" dirty="0" smtClean="0"/>
              <a:t> </a:t>
            </a:r>
            <a:r>
              <a:rPr lang="sk-SK" dirty="0"/>
              <a:t>pozná </a:t>
            </a:r>
            <a:r>
              <a:rPr lang="sk-SK" dirty="0" smtClean="0"/>
              <a:t>príkazy: ťahaj</a:t>
            </a:r>
            <a:r>
              <a:rPr lang="sk-SK" dirty="0"/>
              <a:t>, </a:t>
            </a:r>
            <a:r>
              <a:rPr lang="sk-SK" dirty="0" smtClean="0"/>
              <a:t>stop, </a:t>
            </a:r>
            <a:r>
              <a:rPr lang="sk-SK" dirty="0" err="1" smtClean="0"/>
              <a:t>otoč-vľavo</a:t>
            </a:r>
            <a:r>
              <a:rPr lang="sk-SK" dirty="0" smtClean="0"/>
              <a:t> </a:t>
            </a:r>
            <a:r>
              <a:rPr lang="sk-SK" dirty="0"/>
              <a:t>o </a:t>
            </a:r>
            <a:r>
              <a:rPr lang="sk-SK" dirty="0" smtClean="0"/>
              <a:t>90°, </a:t>
            </a:r>
            <a:r>
              <a:rPr lang="sk-SK" dirty="0" err="1"/>
              <a:t>otoč-vpravo</a:t>
            </a:r>
            <a:r>
              <a:rPr lang="sk-SK" dirty="0"/>
              <a:t> </a:t>
            </a:r>
            <a:r>
              <a:rPr lang="sk-SK" dirty="0" smtClean="0"/>
              <a:t>o 90°. Ktoré útvary môže z </a:t>
            </a:r>
            <a:r>
              <a:rPr lang="sk-SK" dirty="0"/>
              <a:t>týchto čiar </a:t>
            </a:r>
            <a:r>
              <a:rPr lang="sk-SK" dirty="0" smtClean="0"/>
              <a:t>nakresliť?</a:t>
            </a:r>
          </a:p>
        </p:txBody>
      </p:sp>
      <p:sp>
        <p:nvSpPr>
          <p:cNvPr id="3" name="Obdĺžnik 2"/>
          <p:cNvSpPr/>
          <p:nvPr/>
        </p:nvSpPr>
        <p:spPr>
          <a:xfrm>
            <a:off x="1115616" y="1561358"/>
            <a:ext cx="2304256" cy="400110"/>
          </a:xfrm>
          <a:prstGeom prst="rect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</p:spPr>
        <p:txBody>
          <a:bodyPr wrap="square">
            <a:spAutoFit/>
          </a:bodyPr>
          <a:lstStyle/>
          <a:p>
            <a:pPr marL="536575" lvl="1" indent="-357188"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lphaLcParenR"/>
              <a:tabLst>
                <a:tab pos="3590925" algn="l"/>
              </a:tabLst>
            </a:pPr>
            <a:r>
              <a:rPr lang="sk-SK" sz="2000" b="1" dirty="0" smtClean="0"/>
              <a:t>kružnicu</a:t>
            </a:r>
            <a:endParaRPr lang="sk-SK" sz="2000" b="1" dirty="0"/>
          </a:p>
        </p:txBody>
      </p:sp>
      <p:sp>
        <p:nvSpPr>
          <p:cNvPr id="5" name="Obdĺžnik 4"/>
          <p:cNvSpPr/>
          <p:nvPr/>
        </p:nvSpPr>
        <p:spPr>
          <a:xfrm>
            <a:off x="6320730" y="1554550"/>
            <a:ext cx="2304256" cy="400110"/>
          </a:xfrm>
          <a:prstGeom prst="rect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</p:spPr>
        <p:txBody>
          <a:bodyPr wrap="square">
            <a:spAutoFit/>
          </a:bodyPr>
          <a:lstStyle/>
          <a:p>
            <a:pPr marL="722313" lvl="1" indent="-365125"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lphaLcParenR" startAt="3"/>
              <a:tabLst>
                <a:tab pos="3590925" algn="l"/>
              </a:tabLst>
            </a:pPr>
            <a:r>
              <a:rPr lang="sk-SK" sz="2000" b="1" dirty="0" smtClean="0"/>
              <a:t>schody</a:t>
            </a:r>
            <a:endParaRPr lang="sk-SK" sz="2000" b="1" dirty="0"/>
          </a:p>
        </p:txBody>
      </p:sp>
      <p:sp>
        <p:nvSpPr>
          <p:cNvPr id="6" name="Obdĺžnik 5"/>
          <p:cNvSpPr/>
          <p:nvPr/>
        </p:nvSpPr>
        <p:spPr>
          <a:xfrm>
            <a:off x="3707904" y="1561356"/>
            <a:ext cx="2376264" cy="400110"/>
          </a:xfrm>
          <a:prstGeom prst="rect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</p:spPr>
        <p:txBody>
          <a:bodyPr wrap="square">
            <a:spAutoFit/>
          </a:bodyPr>
          <a:lstStyle/>
          <a:p>
            <a:pPr marL="355600" lvl="1" indent="-355600">
              <a:spcAft>
                <a:spcPts val="1200"/>
              </a:spcAft>
              <a:buClr>
                <a:srgbClr val="FFC000"/>
              </a:buClr>
              <a:buSzPct val="100000"/>
              <a:buFont typeface="+mj-lt"/>
              <a:buAutoNum type="alphaLcParenR" startAt="2"/>
              <a:tabLst>
                <a:tab pos="3590925" algn="l"/>
              </a:tabLst>
            </a:pPr>
            <a:r>
              <a:rPr lang="sk-SK" sz="2000" b="1" dirty="0"/>
              <a:t>osemuholník</a:t>
            </a:r>
          </a:p>
        </p:txBody>
      </p:sp>
      <p:pic>
        <p:nvPicPr>
          <p:cNvPr id="1026" name="Picture 2" descr="C:\Users\administrator\AppData\Local\Microsoft\Windows\Temporary Internet Files\Content.IE5\GZ2I2Y9D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1643054"/>
            <a:ext cx="267494" cy="2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Local\Microsoft\Windows\Temporary Internet Files\Content.IE5\MLZH1I64\OK-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68" y="1629082"/>
            <a:ext cx="337462" cy="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AppData\Local\Microsoft\Windows\Temporary Internet Files\Content.IE5\GZ2I2Y9D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4666" y="1633364"/>
            <a:ext cx="267494" cy="2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symbol obsahu 38"/>
          <p:cNvSpPr txBox="1">
            <a:spLocks/>
          </p:cNvSpPr>
          <p:nvPr/>
        </p:nvSpPr>
        <p:spPr>
          <a:xfrm>
            <a:off x="395535" y="2137420"/>
            <a:ext cx="8424937" cy="17281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>
              <a:spcBef>
                <a:spcPts val="0"/>
              </a:spcBef>
              <a:spcAft>
                <a:spcPts val="7200"/>
              </a:spcAft>
              <a:buClr>
                <a:schemeClr val="tx1"/>
              </a:buClr>
              <a:buFont typeface="+mj-lt"/>
              <a:buAutoNum type="arabicPeriod" startAt="2"/>
            </a:pPr>
            <a:r>
              <a:rPr lang="sk-SK" dirty="0"/>
              <a:t>Máme </a:t>
            </a:r>
            <a:r>
              <a:rPr lang="sk-SK" dirty="0" smtClean="0"/>
              <a:t>tri </a:t>
            </a:r>
            <a:r>
              <a:rPr lang="sk-SK" dirty="0"/>
              <a:t>príkazy bStvorec_1, </a:t>
            </a:r>
            <a:r>
              <a:rPr lang="sk-SK" dirty="0" smtClean="0"/>
              <a:t>bStvorec_2 </a:t>
            </a:r>
            <a:br>
              <a:rPr lang="sk-SK" dirty="0" smtClean="0"/>
            </a:br>
            <a:r>
              <a:rPr lang="sk-SK" dirty="0" smtClean="0"/>
              <a:t>a </a:t>
            </a:r>
            <a:r>
              <a:rPr lang="sk-SK" dirty="0"/>
              <a:t>bStvorec_2A, ktoré kreslia nasledujúce </a:t>
            </a:r>
            <a:r>
              <a:rPr lang="sk-SK" dirty="0" smtClean="0"/>
              <a:t>obrázky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a príkaz otoc90 na otočenie v jednom smere. Ktorá</a:t>
            </a:r>
            <a:br>
              <a:rPr lang="sk-SK" dirty="0" smtClean="0"/>
            </a:br>
            <a:r>
              <a:rPr lang="sk-SK" dirty="0" smtClean="0"/>
              <a:t>postupnosť </a:t>
            </a:r>
            <a:r>
              <a:rPr lang="sk-SK" dirty="0"/>
              <a:t>príkazov </a:t>
            </a:r>
            <a:r>
              <a:rPr lang="sk-SK" dirty="0" smtClean="0"/>
              <a:t>nakreslí obrázok nižšie?</a:t>
            </a:r>
          </a:p>
        </p:txBody>
      </p:sp>
      <p:grpSp>
        <p:nvGrpSpPr>
          <p:cNvPr id="15" name="Skupina 14"/>
          <p:cNvGrpSpPr/>
          <p:nvPr/>
        </p:nvGrpSpPr>
        <p:grpSpPr>
          <a:xfrm>
            <a:off x="6336480" y="2205561"/>
            <a:ext cx="2556000" cy="1003254"/>
            <a:chOff x="6336480" y="2205561"/>
            <a:chExt cx="2556000" cy="1003254"/>
          </a:xfrm>
        </p:grpSpPr>
        <p:sp>
          <p:nvSpPr>
            <p:cNvPr id="7" name="Obdĺžnik 6"/>
            <p:cNvSpPr/>
            <p:nvPr/>
          </p:nvSpPr>
          <p:spPr>
            <a:xfrm>
              <a:off x="6336480" y="2205561"/>
              <a:ext cx="2556000" cy="1003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4" name="Picture 2" descr="http://ibobor.sk/sutaz/images/13/2013-SK-09_bStvore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10" y="2274452"/>
              <a:ext cx="2450788" cy="93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kupina 11"/>
          <p:cNvGrpSpPr/>
          <p:nvPr/>
        </p:nvGrpSpPr>
        <p:grpSpPr>
          <a:xfrm>
            <a:off x="1339419" y="3609426"/>
            <a:ext cx="828000" cy="828000"/>
            <a:chOff x="971600" y="3469660"/>
            <a:chExt cx="828000" cy="828000"/>
          </a:xfrm>
        </p:grpSpPr>
        <p:sp>
          <p:nvSpPr>
            <p:cNvPr id="11" name="Obdĺžnik 10"/>
            <p:cNvSpPr/>
            <p:nvPr/>
          </p:nvSpPr>
          <p:spPr>
            <a:xfrm>
              <a:off x="971600" y="3469660"/>
              <a:ext cx="828000" cy="8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028" name="Picture 4" descr="http://ibobor.sk/sutaz/images/13/2013-SK-09a-ques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339" y="3532944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BlokTextu 13"/>
          <p:cNvSpPr txBox="1"/>
          <p:nvPr/>
        </p:nvSpPr>
        <p:spPr>
          <a:xfrm>
            <a:off x="3790800" y="3433564"/>
            <a:ext cx="5182969" cy="36933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355600" indent="-355600">
              <a:defRPr b="1">
                <a:solidFill>
                  <a:srgbClr val="FFC000"/>
                </a:solidFill>
              </a:defRPr>
            </a:lvl1pPr>
          </a:lstStyle>
          <a:p>
            <a:r>
              <a:rPr lang="sk-SK" dirty="0">
                <a:solidFill>
                  <a:srgbClr val="FFFF00"/>
                </a:solidFill>
              </a:rPr>
              <a:t>a)</a:t>
            </a:r>
            <a:r>
              <a:rPr lang="sk-SK" b="0" dirty="0"/>
              <a:t>	</a:t>
            </a:r>
            <a:r>
              <a:rPr lang="sk-SK" b="0" dirty="0">
                <a:solidFill>
                  <a:schemeClr val="tx1"/>
                </a:solidFill>
              </a:rPr>
              <a:t>bStvorec_</a:t>
            </a:r>
            <a:r>
              <a:rPr lang="sk-SK" dirty="0">
                <a:solidFill>
                  <a:srgbClr val="FFFF99"/>
                </a:solidFill>
              </a:rPr>
              <a:t>2A</a:t>
            </a:r>
            <a:r>
              <a:rPr lang="sk-SK" b="0" dirty="0">
                <a:solidFill>
                  <a:schemeClr val="tx1"/>
                </a:solidFill>
              </a:rPr>
              <a:t>, bStvorec_</a:t>
            </a:r>
            <a:r>
              <a:rPr lang="sk-SK" dirty="0">
                <a:solidFill>
                  <a:srgbClr val="FFFF99"/>
                </a:solidFill>
              </a:rPr>
              <a:t>2</a:t>
            </a:r>
            <a:r>
              <a:rPr lang="sk-SK" b="0" dirty="0">
                <a:solidFill>
                  <a:schemeClr val="tx1"/>
                </a:solidFill>
              </a:rPr>
              <a:t>, otoc</a:t>
            </a:r>
            <a:r>
              <a:rPr lang="sk-SK" dirty="0">
                <a:solidFill>
                  <a:srgbClr val="FFFF99"/>
                </a:solidFill>
              </a:rPr>
              <a:t>90</a:t>
            </a:r>
            <a:r>
              <a:rPr lang="sk-SK" b="0" dirty="0">
                <a:solidFill>
                  <a:schemeClr val="tx1"/>
                </a:solidFill>
              </a:rPr>
              <a:t>, bStvorec_</a:t>
            </a:r>
            <a:r>
              <a:rPr lang="sk-SK" dirty="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3790845" y="4176000"/>
            <a:ext cx="5173643" cy="36933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marL="355600" indent="-355600"/>
            <a:r>
              <a:rPr lang="sk-SK" b="1" dirty="0">
                <a:solidFill>
                  <a:srgbClr val="FFFF00"/>
                </a:solidFill>
              </a:rPr>
              <a:t>c</a:t>
            </a:r>
            <a:r>
              <a:rPr lang="sk-SK" b="1" dirty="0" smtClean="0">
                <a:solidFill>
                  <a:srgbClr val="FFFF00"/>
                </a:solidFill>
              </a:rPr>
              <a:t>)</a:t>
            </a:r>
            <a:r>
              <a:rPr lang="sk-SK" dirty="0" smtClean="0">
                <a:solidFill>
                  <a:srgbClr val="FFC000"/>
                </a:solidFill>
              </a:rPr>
              <a:t>	</a:t>
            </a:r>
            <a:r>
              <a:rPr lang="sk-SK" dirty="0"/>
              <a:t>bStvorec_</a:t>
            </a:r>
            <a:r>
              <a:rPr lang="sk-SK" b="1" dirty="0">
                <a:solidFill>
                  <a:srgbClr val="FFFF99"/>
                </a:solidFill>
              </a:rPr>
              <a:t>2</a:t>
            </a:r>
            <a:r>
              <a:rPr lang="sk-SK" dirty="0"/>
              <a:t>, bStvorec_</a:t>
            </a:r>
            <a:r>
              <a:rPr lang="sk-SK" b="1" dirty="0">
                <a:solidFill>
                  <a:srgbClr val="FFFF99"/>
                </a:solidFill>
              </a:rPr>
              <a:t>2A</a:t>
            </a:r>
            <a:r>
              <a:rPr lang="sk-SK" dirty="0"/>
              <a:t>, otoc</a:t>
            </a:r>
            <a:r>
              <a:rPr lang="sk-SK" b="1" dirty="0">
                <a:solidFill>
                  <a:srgbClr val="FFFF99"/>
                </a:solidFill>
              </a:rPr>
              <a:t>90</a:t>
            </a:r>
            <a:r>
              <a:rPr lang="sk-SK" dirty="0"/>
              <a:t>, </a:t>
            </a:r>
            <a:r>
              <a:rPr lang="sk-SK" dirty="0" smtClean="0"/>
              <a:t>bStvorec_</a:t>
            </a:r>
            <a:r>
              <a:rPr lang="sk-SK" b="1" dirty="0" smtClean="0">
                <a:solidFill>
                  <a:srgbClr val="FFFF99"/>
                </a:solidFill>
              </a:rPr>
              <a:t>2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790845" y="3805200"/>
            <a:ext cx="5173643" cy="3708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marL="355600" indent="-355600"/>
            <a:r>
              <a:rPr lang="sk-SK" b="1" dirty="0">
                <a:solidFill>
                  <a:srgbClr val="FFFF00"/>
                </a:solidFill>
              </a:rPr>
              <a:t>b</a:t>
            </a:r>
            <a:r>
              <a:rPr lang="sk-SK" b="1" dirty="0" smtClean="0">
                <a:solidFill>
                  <a:srgbClr val="FFFF00"/>
                </a:solidFill>
              </a:rPr>
              <a:t>)</a:t>
            </a:r>
            <a:r>
              <a:rPr lang="sk-SK" dirty="0" smtClean="0">
                <a:solidFill>
                  <a:srgbClr val="FFC000"/>
                </a:solidFill>
              </a:rPr>
              <a:t>	</a:t>
            </a:r>
            <a:r>
              <a:rPr lang="sk-SK" dirty="0" smtClean="0"/>
              <a:t>bStvorec_</a:t>
            </a:r>
            <a:r>
              <a:rPr lang="sk-SK" b="1" dirty="0" smtClean="0">
                <a:solidFill>
                  <a:srgbClr val="FFFF99"/>
                </a:solidFill>
              </a:rPr>
              <a:t>2</a:t>
            </a:r>
            <a:r>
              <a:rPr lang="sk-SK" dirty="0"/>
              <a:t>, otoc</a:t>
            </a:r>
            <a:r>
              <a:rPr lang="sk-SK" b="1" dirty="0">
                <a:solidFill>
                  <a:srgbClr val="FFFF99"/>
                </a:solidFill>
              </a:rPr>
              <a:t>90</a:t>
            </a:r>
            <a:r>
              <a:rPr lang="sk-SK" dirty="0"/>
              <a:t>, bStvorec_</a:t>
            </a:r>
            <a:r>
              <a:rPr lang="sk-SK" b="1" dirty="0">
                <a:solidFill>
                  <a:srgbClr val="FFFF99"/>
                </a:solidFill>
              </a:rPr>
              <a:t>2,</a:t>
            </a:r>
            <a:r>
              <a:rPr lang="sk-SK" dirty="0"/>
              <a:t> bStvorec_</a:t>
            </a:r>
            <a:r>
              <a:rPr lang="sk-SK" b="1" dirty="0">
                <a:solidFill>
                  <a:srgbClr val="FFFF99"/>
                </a:solidFill>
              </a:rPr>
              <a:t>2A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3790800" y="4546800"/>
            <a:ext cx="5173643" cy="36933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marL="355600" indent="-355600"/>
            <a:r>
              <a:rPr lang="sk-SK" b="1" dirty="0">
                <a:solidFill>
                  <a:srgbClr val="FFFF00"/>
                </a:solidFill>
              </a:rPr>
              <a:t>d)</a:t>
            </a:r>
            <a:r>
              <a:rPr lang="sk-SK" dirty="0" smtClean="0">
                <a:solidFill>
                  <a:srgbClr val="FFC000"/>
                </a:solidFill>
              </a:rPr>
              <a:t>	</a:t>
            </a:r>
            <a:r>
              <a:rPr lang="sk-SK" dirty="0" smtClean="0"/>
              <a:t>bStvorec_</a:t>
            </a:r>
            <a:r>
              <a:rPr lang="sk-SK" b="1" dirty="0">
                <a:solidFill>
                  <a:srgbClr val="FFFF99"/>
                </a:solidFill>
              </a:rPr>
              <a:t>2A</a:t>
            </a:r>
            <a:r>
              <a:rPr lang="sk-SK" dirty="0"/>
              <a:t>, otoc</a:t>
            </a:r>
            <a:r>
              <a:rPr lang="sk-SK" b="1" dirty="0">
                <a:solidFill>
                  <a:srgbClr val="FFFF99"/>
                </a:solidFill>
              </a:rPr>
              <a:t>90</a:t>
            </a:r>
            <a:r>
              <a:rPr lang="sk-SK" dirty="0"/>
              <a:t>, bStvorec_</a:t>
            </a:r>
            <a:r>
              <a:rPr lang="sk-SK" b="1" dirty="0">
                <a:solidFill>
                  <a:srgbClr val="FFFF99"/>
                </a:solidFill>
              </a:rPr>
              <a:t>2</a:t>
            </a:r>
            <a:r>
              <a:rPr lang="sk-SK" dirty="0"/>
              <a:t>, bStvorec_</a:t>
            </a:r>
            <a:r>
              <a:rPr lang="sk-SK" b="1" dirty="0">
                <a:solidFill>
                  <a:srgbClr val="FFFF99"/>
                </a:solidFill>
              </a:rPr>
              <a:t>1</a:t>
            </a:r>
          </a:p>
        </p:txBody>
      </p:sp>
      <p:pic>
        <p:nvPicPr>
          <p:cNvPr id="24" name="Picture 2" descr="C:\Users\administrator\AppData\Local\Microsoft\Windows\Temporary Internet Files\Content.IE5\GZ2I2Y9D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4986" y="3484483"/>
            <a:ext cx="267494" cy="2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bdĺžnik 25"/>
          <p:cNvSpPr/>
          <p:nvPr/>
        </p:nvSpPr>
        <p:spPr>
          <a:xfrm>
            <a:off x="2364472" y="3484483"/>
            <a:ext cx="1116000" cy="111421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8" name="Picture 2" descr="http://ibobor.sk/sutaz/images/13/2013-SK-09_bStvore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7" b="16701"/>
          <a:stretch/>
        </p:blipFill>
        <p:spPr bwMode="auto">
          <a:xfrm>
            <a:off x="2375467" y="3524141"/>
            <a:ext cx="1080948" cy="105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ibobor.sk/sutaz/images/13/2013-SK-09_bStvore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0" r="32928" b="15302"/>
          <a:stretch/>
        </p:blipFill>
        <p:spPr bwMode="auto">
          <a:xfrm>
            <a:off x="2411485" y="3521571"/>
            <a:ext cx="1081497" cy="10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bobor.sk/sutaz/images/13/2013-SK-09_bStvore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0" r="32928" b="15302"/>
          <a:stretch/>
        </p:blipFill>
        <p:spPr bwMode="auto">
          <a:xfrm rot="5400000">
            <a:off x="2375193" y="3535287"/>
            <a:ext cx="1081497" cy="10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administrator\AppData\Local\Microsoft\Windows\Temporary Internet Files\Content.IE5\GZ2I2Y9D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3639" y="4204563"/>
            <a:ext cx="267494" cy="2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administrator\AppData\Local\Microsoft\Windows\Temporary Internet Files\Content.IE5\GZ2I2Y9D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2410" y="4586919"/>
            <a:ext cx="267494" cy="2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administrator\AppData\Local\Microsoft\Windows\Temporary Internet Files\Content.IE5\MLZH1I64\OK-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307" y="3801142"/>
            <a:ext cx="337462" cy="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uhovaná šípka vpravo 7">
            <a:hlinkClick r:id="rId6" action="ppaction://hlinksldjump"/>
          </p:cNvPr>
          <p:cNvSpPr/>
          <p:nvPr/>
        </p:nvSpPr>
        <p:spPr>
          <a:xfrm>
            <a:off x="8537574" y="134078"/>
            <a:ext cx="442317" cy="360040"/>
          </a:xfrm>
          <a:prstGeom prst="stripedRightArrow">
            <a:avLst>
              <a:gd name="adj1" fmla="val 50000"/>
              <a:gd name="adj2" fmla="val 7518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8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" grpId="0"/>
      <p:bldP spid="39" grpId="0" build="p"/>
      <p:bldP spid="3" grpId="0" animBg="1"/>
      <p:bldP spid="3" grpId="1" animBg="1"/>
      <p:bldP spid="5" grpId="0" animBg="1"/>
      <p:bldP spid="6" grpId="0" animBg="1"/>
      <p:bldP spid="6" grpId="1" animBg="1"/>
      <p:bldP spid="10" grpId="0" build="p"/>
      <p:bldP spid="14" grpId="0" animBg="1"/>
      <p:bldP spid="14" grpId="1" animBg="1"/>
      <p:bldP spid="19" grpId="0" animBg="1"/>
      <p:bldP spid="19" grpId="1" animBg="1"/>
      <p:bldP spid="22" grpId="0" animBg="1"/>
      <p:bldP spid="23" grpId="0" animBg="1"/>
      <p:bldP spid="23" grpI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49288"/>
            <a:ext cx="8496944" cy="3780420"/>
          </a:xfrm>
        </p:spPr>
        <p:txBody>
          <a:bodyPr>
            <a:normAutofit/>
          </a:bodyPr>
          <a:lstStyle/>
          <a:p>
            <a:pPr marL="525780" indent="-457200">
              <a:buSzPct val="100000"/>
              <a:buFont typeface="+mj-lt"/>
              <a:buAutoNum type="arabicPeriod"/>
              <a:tabLst>
                <a:tab pos="1971675" algn="l"/>
                <a:tab pos="2244725" algn="l"/>
              </a:tabLst>
            </a:pPr>
            <a:r>
              <a:rPr lang="sk-SK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Sekvencia 	</a:t>
            </a:r>
            <a:r>
              <a:rPr lang="sk-SK" sz="2200" dirty="0" smtClean="0"/>
              <a:t>– 	vykonávanie </a:t>
            </a:r>
            <a:r>
              <a:rPr lang="sk-SK" sz="2200" dirty="0"/>
              <a:t>príkazov v takom poradí v akom sú </a:t>
            </a:r>
            <a:r>
              <a:rPr lang="sk-SK" sz="2200" dirty="0" smtClean="0"/>
              <a:t> 			zapísané</a:t>
            </a:r>
            <a:r>
              <a:rPr lang="sk-SK" sz="2200" dirty="0"/>
              <a:t>. </a:t>
            </a:r>
          </a:p>
          <a:p>
            <a:pPr marL="525780" indent="-457200">
              <a:buSzPct val="100000"/>
              <a:buFont typeface="+mj-lt"/>
              <a:buAutoNum type="arabicPeriod"/>
              <a:tabLst>
                <a:tab pos="1971675" algn="l"/>
                <a:tab pos="2244725" algn="l"/>
              </a:tabLst>
            </a:pPr>
            <a:r>
              <a:rPr lang="sk-SK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Vetvenie</a:t>
            </a:r>
            <a:r>
              <a:rPr lang="sk-SK" sz="2200" b="1" dirty="0" smtClean="0"/>
              <a:t> 	</a:t>
            </a:r>
            <a:r>
              <a:rPr lang="sk-SK" sz="2200" dirty="0" smtClean="0"/>
              <a:t>– 	možnosť </a:t>
            </a:r>
            <a:r>
              <a:rPr lang="sk-SK" sz="2200" dirty="0"/>
              <a:t>rozhodnúť sa a vykonať príkazy na základe </a:t>
            </a:r>
            <a:r>
              <a:rPr lang="sk-SK" sz="2200" dirty="0" smtClean="0"/>
              <a:t> 	</a:t>
            </a:r>
            <a:r>
              <a:rPr lang="sk-SK" sz="2200" dirty="0"/>
              <a:t>	</a:t>
            </a:r>
            <a:r>
              <a:rPr lang="sk-SK" sz="2200" dirty="0" smtClean="0"/>
              <a:t>pravdivosti </a:t>
            </a:r>
            <a:r>
              <a:rPr lang="sk-SK" sz="2200" dirty="0"/>
              <a:t>skúmaného znaku. </a:t>
            </a:r>
          </a:p>
          <a:p>
            <a:pPr marL="525780" indent="-457200">
              <a:spcAft>
                <a:spcPts val="1200"/>
              </a:spcAft>
              <a:buSzPct val="100000"/>
              <a:buFont typeface="+mj-lt"/>
              <a:buAutoNum type="arabicPeriod"/>
              <a:tabLst>
                <a:tab pos="1971675" algn="l"/>
                <a:tab pos="2244725" algn="l"/>
              </a:tabLst>
            </a:pPr>
            <a:r>
              <a:rPr lang="sk-SK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Cyklus</a:t>
            </a:r>
            <a:r>
              <a:rPr lang="sk-SK" sz="2200" b="1" dirty="0" smtClean="0"/>
              <a:t> 	</a:t>
            </a:r>
            <a:r>
              <a:rPr lang="sk-SK" sz="2200" dirty="0" smtClean="0"/>
              <a:t>– 	zápis </a:t>
            </a:r>
            <a:r>
              <a:rPr lang="sk-SK" sz="2200" dirty="0"/>
              <a:t>umožňujúci opakovanie. </a:t>
            </a:r>
          </a:p>
          <a:p>
            <a:pPr marL="2244725" indent="-457200">
              <a:buClr>
                <a:srgbClr val="FFC000"/>
              </a:buClr>
              <a:buFont typeface="+mj-lt"/>
              <a:buAutoNum type="alphaLcParenR"/>
              <a:tabLst>
                <a:tab pos="2244725" algn="l"/>
              </a:tabLst>
            </a:pPr>
            <a:r>
              <a:rPr lang="sk-SK" sz="2200" dirty="0" smtClean="0"/>
              <a:t>cyklus </a:t>
            </a:r>
            <a:r>
              <a:rPr lang="sk-SK" sz="2200" dirty="0"/>
              <a:t>so známym počtom opakovaní </a:t>
            </a:r>
            <a:r>
              <a:rPr lang="sk-SK" sz="2200" b="1" dirty="0"/>
              <a:t>(</a:t>
            </a:r>
            <a:r>
              <a:rPr lang="sk-SK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sk-SK" sz="2200" b="1" dirty="0"/>
              <a:t>) </a:t>
            </a:r>
            <a:endParaRPr lang="sk-SK" sz="2200" dirty="0"/>
          </a:p>
          <a:p>
            <a:pPr marL="2244725" indent="-457200">
              <a:buClr>
                <a:srgbClr val="FFC000"/>
              </a:buClr>
              <a:buFont typeface="+mj-lt"/>
              <a:buAutoNum type="alphaLcParenR"/>
              <a:tabLst>
                <a:tab pos="2244725" algn="l"/>
              </a:tabLst>
            </a:pPr>
            <a:r>
              <a:rPr lang="pl-PL" sz="2200" dirty="0" smtClean="0"/>
              <a:t>cyklus </a:t>
            </a:r>
            <a:r>
              <a:rPr lang="pl-PL" sz="2200" dirty="0"/>
              <a:t>s podmienkou na začiatku </a:t>
            </a:r>
            <a:r>
              <a:rPr lang="pl-PL" sz="2200" b="1" dirty="0"/>
              <a:t>(</a:t>
            </a:r>
            <a:r>
              <a:rPr lang="pl-PL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– do</a:t>
            </a:r>
            <a:r>
              <a:rPr lang="pl-PL" sz="2200" b="1" dirty="0"/>
              <a:t>) </a:t>
            </a:r>
            <a:endParaRPr lang="pl-PL" sz="2200" dirty="0"/>
          </a:p>
          <a:p>
            <a:pPr marL="2244725" indent="-457200">
              <a:buClr>
                <a:srgbClr val="FFC000"/>
              </a:buClr>
              <a:buFont typeface="+mj-lt"/>
              <a:buAutoNum type="alphaLcParenR"/>
              <a:tabLst>
                <a:tab pos="2244725" algn="l"/>
              </a:tabLst>
            </a:pPr>
            <a:r>
              <a:rPr lang="pl-PL" sz="2200" dirty="0" smtClean="0"/>
              <a:t>cyklus </a:t>
            </a:r>
            <a:r>
              <a:rPr lang="pl-PL" sz="2200" dirty="0"/>
              <a:t>s podmienkou na konci </a:t>
            </a:r>
            <a:r>
              <a:rPr lang="pl-PL" sz="2200" b="1" dirty="0"/>
              <a:t>(</a:t>
            </a:r>
            <a:r>
              <a:rPr lang="pl-PL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– until</a:t>
            </a:r>
            <a:r>
              <a:rPr lang="pl-PL" sz="2200" b="1" dirty="0"/>
              <a:t>) </a:t>
            </a:r>
            <a:endParaRPr lang="pl-PL" sz="2200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72008" y="273162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ALGORITMICKÉ ŠTRUKTÚRY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Obláčik 1">
            <a:hlinkClick r:id="rId2" action="ppaction://program"/>
          </p:cNvPr>
          <p:cNvSpPr/>
          <p:nvPr/>
        </p:nvSpPr>
        <p:spPr>
          <a:xfrm>
            <a:off x="7164288" y="4369668"/>
            <a:ext cx="1728192" cy="57606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ÚLOHY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1835696" y="1397000"/>
            <a:ext cx="6622504" cy="1270000"/>
          </a:xfrm>
        </p:spPr>
        <p:txBody>
          <a:bodyPr/>
          <a:lstStyle/>
          <a:p>
            <a:r>
              <a:rPr lang="sk-SK" dirty="0" smtClean="0"/>
              <a:t>Ďakujem za </a:t>
            </a:r>
            <a:r>
              <a:rPr lang="sk-SK" dirty="0" err="1" smtClean="0"/>
              <a:t>pozornosŤ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54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67744" y="1561356"/>
            <a:ext cx="2736304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2267744" y="2065412"/>
            <a:ext cx="2736304" cy="432048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2267744" y="2569468"/>
            <a:ext cx="2736000" cy="72000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267744" y="3361556"/>
            <a:ext cx="2736304" cy="1296144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Zástupný symbol obsahu 2"/>
          <p:cNvSpPr txBox="1">
            <a:spLocks/>
          </p:cNvSpPr>
          <p:nvPr/>
        </p:nvSpPr>
        <p:spPr>
          <a:xfrm>
            <a:off x="2267744" y="1097999"/>
            <a:ext cx="2664296" cy="37126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Clr>
                <a:srgbClr val="FFC000"/>
              </a:buClr>
              <a:buNone/>
            </a:pPr>
            <a:endParaRPr lang="sk-SK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8900" lvl="1" indent="0">
              <a:lnSpc>
                <a:spcPct val="150000"/>
              </a:lnSpc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vlk, koza, kapusta na 1. brehu</a:t>
            </a:r>
          </a:p>
          <a:p>
            <a:pPr marL="88900" lvl="1" indent="0">
              <a:lnSpc>
                <a:spcPct val="150000"/>
              </a:lnSpc>
              <a:spcBef>
                <a:spcPts val="90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vlk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koza, kapusta na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brehu</a:t>
            </a:r>
          </a:p>
          <a:p>
            <a:pPr marL="72000" lvl="1" indent="0">
              <a:lnSpc>
                <a:spcPct val="80000"/>
              </a:lnSpc>
              <a:spcBef>
                <a:spcPts val="180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prevozník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prevezie len 1, </a:t>
            </a:r>
          </a:p>
          <a:p>
            <a:pPr marL="177800" lvl="1" indent="-10800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na brehu nemôžu byť spolu vlk s kozou a koza s kapustou</a:t>
            </a:r>
            <a:b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89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revez X (X: vlk, koza, kapusta)</a:t>
            </a:r>
          </a:p>
          <a:p>
            <a:pPr marL="35718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Nalož X</a:t>
            </a:r>
          </a:p>
          <a:p>
            <a:pPr marL="35718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Plav </a:t>
            </a:r>
          </a:p>
          <a:p>
            <a:pPr marL="35718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Vylož X</a:t>
            </a:r>
          </a:p>
          <a:p>
            <a:pPr marL="889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(prázdny čln)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121196"/>
            <a:ext cx="7772400" cy="9525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b="1" cap="none" dirty="0" smtClean="0">
                <a:ln/>
                <a:solidFill>
                  <a:schemeClr val="accent3"/>
                </a:solidFill>
              </a:rPr>
              <a:t>VLK, KOZA, KAPUSTA</a:t>
            </a:r>
            <a:endParaRPr lang="sk-SK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057300"/>
            <a:ext cx="2952328" cy="3111500"/>
          </a:xfrm>
        </p:spPr>
        <p:txBody>
          <a:bodyPr/>
          <a:lstStyle/>
          <a:p>
            <a:pPr marL="525780" indent="-457200">
              <a:buClr>
                <a:srgbClr val="FFC000"/>
              </a:buClr>
              <a:buFont typeface="+mj-lt"/>
              <a:buAutoNum type="arabicPeriod"/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Rozbor problému:</a:t>
            </a:r>
          </a:p>
          <a:p>
            <a:pPr lvl="1">
              <a:lnSpc>
                <a:spcPct val="130000"/>
              </a:lnSpc>
            </a:pPr>
            <a:r>
              <a:rPr lang="sk-SK" sz="2000" dirty="0" smtClean="0"/>
              <a:t>Vstupy: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sk-SK" sz="2000" dirty="0" smtClean="0"/>
              <a:t>Výstupy:</a:t>
            </a:r>
          </a:p>
          <a:p>
            <a:pPr lvl="1">
              <a:spcAft>
                <a:spcPts val="600"/>
              </a:spcAft>
            </a:pPr>
            <a:r>
              <a:rPr lang="sk-SK" sz="2000" dirty="0" smtClean="0"/>
              <a:t>Podmienky:</a:t>
            </a:r>
            <a:endParaRPr lang="sk-SK" sz="2000" dirty="0"/>
          </a:p>
          <a:p>
            <a:pPr lvl="1">
              <a:spcAft>
                <a:spcPts val="600"/>
              </a:spcAft>
            </a:pPr>
            <a:r>
              <a:rPr lang="sk-SK" sz="2000" dirty="0" smtClean="0"/>
              <a:t>Príkazy:</a:t>
            </a:r>
          </a:p>
          <a:p>
            <a:pPr lvl="1"/>
            <a:endParaRPr lang="sk-SK" dirty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5220072" y="1042144"/>
            <a:ext cx="3240360" cy="4047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Clr>
                <a:srgbClr val="FFC000"/>
              </a:buClr>
              <a:buNone/>
              <a:tabLst>
                <a:tab pos="534988" algn="l"/>
              </a:tabLst>
            </a:pPr>
            <a:r>
              <a:rPr lang="sk-SK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		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Návrh riešenia:</a:t>
            </a:r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 smtClean="0"/>
              <a:t> </a:t>
            </a:r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 smtClean="0"/>
              <a:t> </a:t>
            </a:r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 smtClean="0"/>
              <a:t> </a:t>
            </a:r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/>
              <a:t> </a:t>
            </a:r>
            <a:endParaRPr lang="sk-SK" sz="2000" dirty="0" smtClean="0"/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/>
              <a:t> </a:t>
            </a:r>
            <a:endParaRPr lang="sk-SK" sz="2000" dirty="0" smtClean="0"/>
          </a:p>
          <a:p>
            <a:pPr lvl="1">
              <a:lnSpc>
                <a:spcPct val="132000"/>
              </a:lnSpc>
              <a:spcBef>
                <a:spcPts val="600"/>
              </a:spcBef>
            </a:pPr>
            <a:r>
              <a:rPr lang="sk-SK" sz="2000" dirty="0"/>
              <a:t> </a:t>
            </a:r>
            <a:endParaRPr lang="sk-SK" sz="2000" dirty="0" smtClean="0"/>
          </a:p>
          <a:p>
            <a:pPr lvl="1">
              <a:lnSpc>
                <a:spcPct val="130000"/>
              </a:lnSpc>
            </a:pPr>
            <a:r>
              <a:rPr lang="sk-SK" sz="2000" dirty="0" smtClean="0"/>
              <a:t> </a:t>
            </a:r>
          </a:p>
          <a:p>
            <a:pPr lvl="1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6084168" y="1546200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6084168" y="2014252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084168" y="2482304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6084168" y="2966112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70436" y="3458844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070436" y="3944844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6084168" y="4450651"/>
            <a:ext cx="2664296" cy="360040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ástupný symbol obsahu 2"/>
          <p:cNvSpPr txBox="1">
            <a:spLocks/>
          </p:cNvSpPr>
          <p:nvPr/>
        </p:nvSpPr>
        <p:spPr>
          <a:xfrm>
            <a:off x="6156176" y="1489348"/>
            <a:ext cx="2456656" cy="34563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vlka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kapustu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</a:t>
            </a:r>
          </a:p>
          <a:p>
            <a:pPr marL="0" lvl="1" indent="0" algn="ctr">
              <a:lnSpc>
                <a:spcPct val="15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Prevez kozu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8092008" y="193204"/>
            <a:ext cx="36842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60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oudy Stout" panose="0202090407030B020401" pitchFamily="18" charset="0"/>
              </a:rPr>
              <a:t>?</a:t>
            </a:r>
            <a:endParaRPr lang="sk-SK" sz="6000" b="1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oudy Stout" panose="0202090407030B020401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 rot="782168">
            <a:off x="8386021" y="420391"/>
            <a:ext cx="36842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60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oudy Stout" panose="0202090407030B020401" pitchFamily="18" charset="0"/>
              </a:rPr>
              <a:t>?</a:t>
            </a:r>
            <a:endParaRPr lang="sk-SK" sz="60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oudy Stout" panose="0202090407030B020401" pitchFamily="18" charset="0"/>
            </a:endParaRPr>
          </a:p>
        </p:txBody>
      </p:sp>
      <p:sp>
        <p:nvSpPr>
          <p:cNvPr id="21" name="Šípka doprava 20">
            <a:hlinkClick r:id="rId2" action="ppaction://hlinksldjump"/>
          </p:cNvPr>
          <p:cNvSpPr/>
          <p:nvPr/>
        </p:nvSpPr>
        <p:spPr>
          <a:xfrm>
            <a:off x="8748464" y="307753"/>
            <a:ext cx="301764" cy="19872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 </a:t>
            </a:r>
            <a:endParaRPr lang="sk-SK" dirty="0"/>
          </a:p>
        </p:txBody>
      </p:sp>
      <p:sp>
        <p:nvSpPr>
          <p:cNvPr id="22" name="Šípka doprava 21">
            <a:hlinkClick r:id="rId3" action="ppaction://hlinksldjump"/>
          </p:cNvPr>
          <p:cNvSpPr/>
          <p:nvPr/>
        </p:nvSpPr>
        <p:spPr>
          <a:xfrm>
            <a:off x="8432968" y="103604"/>
            <a:ext cx="301764" cy="19872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0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uiExpand="1" build="p"/>
      <p:bldP spid="2" grpId="0"/>
      <p:bldP spid="3" grpId="0" uiExpand="1" build="p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uiExpand="1" build="p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93204"/>
            <a:ext cx="7632848" cy="864096"/>
          </a:xfrm>
        </p:spPr>
        <p:txBody>
          <a:bodyPr anchor="t" anchorCtr="0">
            <a:noAutofit/>
          </a:bodyPr>
          <a:lstStyle/>
          <a:p>
            <a:pPr marL="179388" indent="-179388">
              <a:tabLst>
                <a:tab pos="8521700" algn="r"/>
              </a:tabLst>
              <a:defRPr/>
            </a:pPr>
            <a:r>
              <a:rPr lang="sk-SK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„Ak </a:t>
            </a:r>
            <a:r>
              <a:rPr lang="sk-SK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nájdeš v živote cestu bez prekážok, určite nevedie </a:t>
            </a:r>
            <a:r>
              <a:rPr lang="sk-SK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nikam.“</a:t>
            </a:r>
            <a:br>
              <a:rPr lang="sk-SK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sk-SK" sz="2000" b="1" cap="none" dirty="0" err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</a:t>
            </a:r>
            <a:r>
              <a:rPr lang="sk-SK" sz="2000" b="1" cap="none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000" b="1" cap="none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sk-SK" sz="2000" b="1" cap="none" dirty="0" err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orkij</a:t>
            </a:r>
            <a:endParaRPr lang="sk-SK" sz="24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>
          <a:xfrm>
            <a:off x="467544" y="1201316"/>
            <a:ext cx="8136904" cy="3334511"/>
          </a:xfrm>
        </p:spPr>
        <p:txBody>
          <a:bodyPr>
            <a:normAutofit fontScale="92500" lnSpcReduction="20000"/>
          </a:bodyPr>
          <a:lstStyle/>
          <a:p>
            <a:pPr indent="-342900">
              <a:lnSpc>
                <a:spcPct val="130000"/>
              </a:lnSpc>
              <a:spcBef>
                <a:spcPts val="0"/>
              </a:spcBef>
              <a:buSzPct val="90000"/>
            </a:pPr>
            <a:r>
              <a:rPr lang="sk-SK" altLang="sk-SK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Problém</a:t>
            </a:r>
            <a:r>
              <a:rPr lang="sk-SK" altLang="sk-SK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SzPct val="90000"/>
              <a:buBlip>
                <a:blip r:embed="rId2"/>
              </a:buBlip>
            </a:pPr>
            <a:r>
              <a:rPr lang="sk-SK" altLang="sk-SK" sz="2200" b="0" dirty="0" smtClean="0">
                <a:latin typeface="Calibri" pitchFamily="34" charset="0"/>
              </a:rPr>
              <a:t>stav, v ktorom jestvuje </a:t>
            </a:r>
            <a:r>
              <a:rPr lang="sk-SK" altLang="sk-SK" sz="2200" b="0" dirty="0" smtClean="0">
                <a:solidFill>
                  <a:srgbClr val="FFFF99"/>
                </a:solidFill>
                <a:latin typeface="Calibri" pitchFamily="34" charset="0"/>
              </a:rPr>
              <a:t>rozdiel </a:t>
            </a:r>
            <a:r>
              <a:rPr lang="sk-SK" altLang="sk-SK" sz="2200" b="0" dirty="0" smtClean="0">
                <a:latin typeface="Calibri" pitchFamily="34" charset="0"/>
              </a:rPr>
              <a:t>(disproporcia) </a:t>
            </a:r>
            <a:r>
              <a:rPr lang="sk-SK" altLang="sk-SK" sz="2200" b="0" dirty="0" smtClean="0">
                <a:solidFill>
                  <a:srgbClr val="FFFF99"/>
                </a:solidFill>
                <a:latin typeface="Calibri" pitchFamily="34" charset="0"/>
              </a:rPr>
              <a:t>medzi</a:t>
            </a:r>
            <a:r>
              <a:rPr lang="sk-SK" altLang="sk-SK" sz="2200" b="0" dirty="0" smtClean="0">
                <a:latin typeface="Calibri" pitchFamily="34" charset="0"/>
              </a:rPr>
              <a:t> tým, čo v danom momente máme (</a:t>
            </a:r>
            <a:r>
              <a:rPr lang="sk-SK" altLang="sk-SK" sz="2200" b="0" dirty="0" smtClean="0">
                <a:solidFill>
                  <a:srgbClr val="FFFF99"/>
                </a:solidFill>
                <a:latin typeface="Calibri" pitchFamily="34" charset="0"/>
              </a:rPr>
              <a:t>reálny stav</a:t>
            </a:r>
            <a:r>
              <a:rPr lang="sk-SK" altLang="sk-SK" sz="2200" b="0" dirty="0" smtClean="0">
                <a:latin typeface="Calibri" pitchFamily="34" charset="0"/>
              </a:rPr>
              <a:t>) a tým, čo chceme dosiahnuť (</a:t>
            </a:r>
            <a:r>
              <a:rPr lang="sk-SK" altLang="sk-SK" sz="2200" b="0" dirty="0" smtClean="0">
                <a:solidFill>
                  <a:srgbClr val="FFFF99"/>
                </a:solidFill>
                <a:latin typeface="Calibri" pitchFamily="34" charset="0"/>
              </a:rPr>
              <a:t>cieľ</a:t>
            </a:r>
            <a:r>
              <a:rPr lang="sk-SK" altLang="sk-SK" sz="2200" b="0" dirty="0" smtClean="0">
                <a:latin typeface="Calibri" pitchFamily="34" charset="0"/>
              </a:rPr>
              <a:t>).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SzPct val="90000"/>
              <a:buBlip>
                <a:blip r:embed="rId2"/>
              </a:buBlip>
            </a:pPr>
            <a:r>
              <a:rPr lang="sk-SK" altLang="sk-SK" sz="2200" b="0" dirty="0" smtClean="0">
                <a:latin typeface="Calibri" pitchFamily="34" charset="0"/>
              </a:rPr>
              <a:t>je vždy viazaný na:</a:t>
            </a:r>
          </a:p>
          <a:p>
            <a:pPr marL="1325880" lvl="2" indent="-45720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+mj-lt"/>
              <a:buAutoNum type="alphaLcParenR"/>
            </a:pPr>
            <a:r>
              <a:rPr lang="sk-SK" altLang="sk-SK" sz="2000" b="0" u="sng" dirty="0" smtClean="0">
                <a:latin typeface="Calibri" pitchFamily="34" charset="0"/>
              </a:rPr>
              <a:t>svojho majiteľa</a:t>
            </a:r>
            <a:r>
              <a:rPr lang="sk-SK" altLang="sk-SK" sz="2000" b="0" dirty="0" smtClean="0">
                <a:latin typeface="Calibri" pitchFamily="34" charset="0"/>
              </a:rPr>
              <a:t> (pre iného to nemusí byť problém, ale nezmysel) a</a:t>
            </a:r>
          </a:p>
          <a:p>
            <a:pPr marL="1325880" lvl="2" indent="-45720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+mj-lt"/>
              <a:buAutoNum type="alphaLcParenR"/>
            </a:pPr>
            <a:r>
              <a:rPr lang="sk-SK" altLang="sk-SK" sz="2000" b="0" u="sng" dirty="0" smtClean="0">
                <a:latin typeface="Calibri" pitchFamily="34" charset="0"/>
              </a:rPr>
              <a:t>problémové prostredie </a:t>
            </a:r>
            <a:r>
              <a:rPr lang="sk-SK" altLang="sk-SK" sz="2000" b="0" dirty="0" smtClean="0">
                <a:latin typeface="Calibri" pitchFamily="34" charset="0"/>
              </a:rPr>
              <a:t>(okrem nášho môže byť napr. finančné, školské, citové).</a:t>
            </a:r>
            <a:endParaRPr lang="sk-SK" altLang="sk-SK" sz="1300" dirty="0" smtClean="0">
              <a:latin typeface="Calibri" pitchFamily="34" charset="0"/>
            </a:endParaRPr>
          </a:p>
          <a:p>
            <a:pPr marL="1074738" indent="-1074738" eaLnBrk="1" hangingPunct="1">
              <a:lnSpc>
                <a:spcPct val="130000"/>
              </a:lnSpc>
              <a:spcBef>
                <a:spcPts val="0"/>
              </a:spcBef>
              <a:buSzPct val="90000"/>
              <a:buNone/>
              <a:tabLst>
                <a:tab pos="1163638" algn="l"/>
              </a:tabLst>
            </a:pPr>
            <a:r>
              <a:rPr lang="sk-SK" altLang="sk-SK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PRÍKLAD</a:t>
            </a:r>
            <a:r>
              <a:rPr lang="sk-SK" altLang="sk-SK" sz="2000" b="0" dirty="0" smtClean="0">
                <a:latin typeface="Calibri" pitchFamily="34" charset="0"/>
              </a:rPr>
              <a:t>: 	</a:t>
            </a:r>
          </a:p>
          <a:p>
            <a:pPr marL="1074738" indent="-719138" eaLnBrk="1" hangingPunct="1">
              <a:lnSpc>
                <a:spcPct val="130000"/>
              </a:lnSpc>
              <a:spcBef>
                <a:spcPts val="0"/>
              </a:spcBef>
              <a:buSzPct val="90000"/>
              <a:buNone/>
              <a:tabLst>
                <a:tab pos="1163638" algn="l"/>
              </a:tabLst>
            </a:pPr>
            <a:r>
              <a:rPr lang="sk-SK" altLang="sk-SK" sz="2000" b="0" dirty="0" smtClean="0">
                <a:latin typeface="Calibri" pitchFamily="34" charset="0"/>
              </a:rPr>
              <a:t>Z mesta A idete na výlet do mesta B.</a:t>
            </a:r>
          </a:p>
          <a:p>
            <a:pPr marL="1074738" indent="-719138" eaLnBrk="1" hangingPunct="1">
              <a:lnSpc>
                <a:spcPct val="130000"/>
              </a:lnSpc>
              <a:spcBef>
                <a:spcPts val="0"/>
              </a:spcBef>
              <a:buSzPct val="90000"/>
              <a:buNone/>
              <a:tabLst>
                <a:tab pos="1163638" algn="l"/>
              </a:tabLst>
            </a:pPr>
            <a:r>
              <a:rPr lang="sk-SK" altLang="sk-SK" sz="2000" b="0" dirty="0" smtClean="0">
                <a:latin typeface="Calibri" pitchFamily="34" charset="0"/>
              </a:rPr>
              <a:t>Vyberte  najkratšiu trasu...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53954"/>
            <a:ext cx="3672405" cy="151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leporelo.info/pics/pic/gorkij_maxi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71" y="164923"/>
            <a:ext cx="914817" cy="118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23528" y="1993404"/>
            <a:ext cx="504056" cy="5040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93403"/>
            <a:ext cx="7992888" cy="2909355"/>
          </a:xfrm>
        </p:spPr>
        <p:txBody>
          <a:bodyPr>
            <a:normAutofit/>
          </a:bodyPr>
          <a:lstStyle/>
          <a:p>
            <a:pPr marL="444500" indent="-444500">
              <a:spcBef>
                <a:spcPts val="1800"/>
              </a:spcBef>
              <a:spcAft>
                <a:spcPts val="800"/>
              </a:spcAft>
              <a:buSzPct val="90000"/>
              <a:buNone/>
            </a:pP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 	ROZBOR PROBLÉMU </a:t>
            </a:r>
            <a:r>
              <a:rPr lang="sk-SK" altLang="sk-SK" sz="2400" dirty="0" smtClean="0">
                <a:latin typeface="Calibri" pitchFamily="34" charset="0"/>
              </a:rPr>
              <a:t>(</a:t>
            </a:r>
            <a:r>
              <a:rPr lang="sk-SK" altLang="sk-SK" sz="2400" dirty="0">
                <a:latin typeface="Calibri" pitchFamily="34" charset="0"/>
              </a:rPr>
              <a:t>čo treba riešiť) </a:t>
            </a:r>
            <a:endParaRPr lang="sk-SK" altLang="sk-SK" sz="2400" dirty="0" smtClean="0">
              <a:latin typeface="Calibri" pitchFamily="34" charset="0"/>
            </a:endParaRPr>
          </a:p>
          <a:p>
            <a:pPr marL="715963" lvl="1" indent="-285750">
              <a:buSzPct val="90000"/>
              <a:tabLst>
                <a:tab pos="3413125" algn="r"/>
              </a:tabLst>
            </a:pPr>
            <a:r>
              <a:rPr lang="sk-SK" altLang="sk-SK" sz="2200" dirty="0" smtClean="0">
                <a:latin typeface="Calibri" pitchFamily="34" charset="0"/>
              </a:rPr>
              <a:t>Aké </a:t>
            </a:r>
            <a:r>
              <a:rPr lang="sk-SK" altLang="sk-SK" sz="2200" dirty="0">
                <a:latin typeface="Calibri" pitchFamily="34" charset="0"/>
              </a:rPr>
              <a:t>sú známe, alebo dostupné </a:t>
            </a:r>
            <a:r>
              <a:rPr lang="sk-SK" altLang="sk-SK" sz="2200" dirty="0" smtClean="0">
                <a:latin typeface="Calibri" pitchFamily="34" charset="0"/>
              </a:rPr>
              <a:t>údaje? 	</a:t>
            </a:r>
            <a:br>
              <a:rPr lang="sk-SK" altLang="sk-SK" sz="2200" dirty="0" smtClean="0">
                <a:latin typeface="Calibri" pitchFamily="34" charset="0"/>
              </a:rPr>
            </a:br>
            <a:r>
              <a:rPr lang="sk-SK" altLang="sk-SK" sz="2200" dirty="0" smtClean="0">
                <a:latin typeface="Calibri" pitchFamily="34" charset="0"/>
              </a:rPr>
              <a:t> 	</a:t>
            </a:r>
            <a:r>
              <a:rPr lang="sk-SK" altLang="sk-SK" sz="2200" b="1" dirty="0" smtClean="0">
                <a:solidFill>
                  <a:srgbClr val="FFC000"/>
                </a:solidFill>
                <a:latin typeface="Calibri" pitchFamily="34" charset="0"/>
              </a:rPr>
              <a:t>VSTUP</a:t>
            </a:r>
          </a:p>
          <a:p>
            <a:pPr marL="715963" lvl="1" indent="-285750">
              <a:buSzPct val="90000"/>
              <a:tabLst>
                <a:tab pos="4308475" algn="r"/>
              </a:tabLst>
            </a:pPr>
            <a:r>
              <a:rPr lang="sk-SK" altLang="sk-SK" sz="2200" dirty="0">
                <a:latin typeface="Calibri" pitchFamily="34" charset="0"/>
              </a:rPr>
              <a:t>Č</a:t>
            </a:r>
            <a:r>
              <a:rPr lang="sk-SK" altLang="sk-SK" sz="2200" dirty="0" smtClean="0">
                <a:latin typeface="Calibri" pitchFamily="34" charset="0"/>
              </a:rPr>
              <a:t>o </a:t>
            </a:r>
            <a:r>
              <a:rPr lang="sk-SK" altLang="sk-SK" sz="2200" dirty="0">
                <a:latin typeface="Calibri" pitchFamily="34" charset="0"/>
              </a:rPr>
              <a:t>je riešením úlohy, kedy je </a:t>
            </a:r>
            <a:r>
              <a:rPr lang="sk-SK" altLang="sk-SK" sz="2200" dirty="0" smtClean="0">
                <a:latin typeface="Calibri" pitchFamily="34" charset="0"/>
              </a:rPr>
              <a:t>splnená? </a:t>
            </a:r>
            <a:br>
              <a:rPr lang="sk-SK" altLang="sk-SK" sz="2200" dirty="0" smtClean="0">
                <a:latin typeface="Calibri" pitchFamily="34" charset="0"/>
              </a:rPr>
            </a:br>
            <a:r>
              <a:rPr lang="sk-SK" altLang="sk-SK" sz="2200" dirty="0" smtClean="0">
                <a:latin typeface="Calibri" pitchFamily="34" charset="0"/>
              </a:rPr>
              <a:t>	</a:t>
            </a:r>
            <a:r>
              <a:rPr lang="sk-SK" altLang="sk-SK" sz="2200" b="1" dirty="0" smtClean="0">
                <a:solidFill>
                  <a:srgbClr val="FFC000"/>
                </a:solidFill>
                <a:latin typeface="Calibri" pitchFamily="34" charset="0"/>
              </a:rPr>
              <a:t>VÝSTUP</a:t>
            </a:r>
            <a:endParaRPr lang="sk-SK" altLang="sk-SK" sz="22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715963" lvl="1" indent="-285750">
              <a:buSzPct val="90000"/>
              <a:tabLst>
                <a:tab pos="5467350" algn="r"/>
              </a:tabLst>
            </a:pPr>
            <a:r>
              <a:rPr lang="sk-SK" altLang="sk-SK" sz="2200" dirty="0">
                <a:latin typeface="Calibri" pitchFamily="34" charset="0"/>
              </a:rPr>
              <a:t>Za akých predpokladov budeme úlohu </a:t>
            </a:r>
            <a:r>
              <a:rPr lang="sk-SK" altLang="sk-SK" sz="2200" dirty="0" smtClean="0">
                <a:latin typeface="Calibri" pitchFamily="34" charset="0"/>
              </a:rPr>
              <a:t>riešiť</a:t>
            </a:r>
            <a:r>
              <a:rPr lang="sk-SK" altLang="sk-SK" sz="2200" dirty="0">
                <a:latin typeface="Calibri" pitchFamily="34" charset="0"/>
              </a:rPr>
              <a:t>?</a:t>
            </a:r>
            <a:r>
              <a:rPr lang="sk-SK" altLang="sk-SK" sz="2200" dirty="0" smtClean="0">
                <a:latin typeface="Calibri" pitchFamily="34" charset="0"/>
              </a:rPr>
              <a:t> </a:t>
            </a:r>
            <a:br>
              <a:rPr lang="sk-SK" altLang="sk-SK" sz="2200" dirty="0" smtClean="0">
                <a:latin typeface="Calibri" pitchFamily="34" charset="0"/>
              </a:rPr>
            </a:br>
            <a:r>
              <a:rPr lang="sk-SK" altLang="sk-SK" sz="2200" dirty="0" smtClean="0">
                <a:latin typeface="Calibri" pitchFamily="34" charset="0"/>
              </a:rPr>
              <a:t> 	</a:t>
            </a:r>
            <a:r>
              <a:rPr lang="sk-SK" altLang="sk-SK" sz="2200" b="1" dirty="0" smtClean="0">
                <a:solidFill>
                  <a:srgbClr val="FFC000"/>
                </a:solidFill>
                <a:latin typeface="Calibri" pitchFamily="34" charset="0"/>
              </a:rPr>
              <a:t>PODMIENKY </a:t>
            </a:r>
            <a:endParaRPr lang="sk-SK" altLang="sk-SK" sz="2200" b="1" dirty="0">
              <a:solidFill>
                <a:srgbClr val="FFC000"/>
              </a:solidFill>
              <a:latin typeface="Calibri" pitchFamily="34" charset="0"/>
            </a:endParaRPr>
          </a:p>
        </p:txBody>
      </p: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8" y="1633364"/>
            <a:ext cx="2340000" cy="140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8" y="3361556"/>
            <a:ext cx="2340000" cy="96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552480" y="3012549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Vlk, koza, kapusta...</a:t>
            </a:r>
            <a:endParaRPr lang="sk-SK" sz="1200" dirty="0"/>
          </a:p>
        </p:txBody>
      </p:sp>
      <p:sp>
        <p:nvSpPr>
          <p:cNvPr id="8" name="BlokTextu 7"/>
          <p:cNvSpPr txBox="1"/>
          <p:nvPr/>
        </p:nvSpPr>
        <p:spPr>
          <a:xfrm>
            <a:off x="6552480" y="4329832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Hanojské veže</a:t>
            </a:r>
            <a:endParaRPr lang="sk-SK" sz="1200" dirty="0"/>
          </a:p>
        </p:txBody>
      </p:sp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328261" y="1188100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331722" y="334605"/>
            <a:ext cx="8560758" cy="6439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0813" indent="-2690813">
              <a:buSzPct val="90000"/>
              <a:buFont typeface="Wingdings 3" pitchFamily="18" charset="2"/>
              <a:buNone/>
              <a:tabLst>
                <a:tab pos="2690813" algn="l"/>
              </a:tabLst>
            </a:pPr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RIEŠENIE </a:t>
            </a:r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PROBLÉMU </a:t>
            </a:r>
            <a:r>
              <a:rPr lang="sk-SK" altLang="sk-SK" sz="2200" b="1" dirty="0" smtClean="0">
                <a:latin typeface="Calibri" pitchFamily="34" charset="0"/>
              </a:rPr>
              <a:t>– 	odstraňovanie rozdielu </a:t>
            </a:r>
            <a:r>
              <a:rPr lang="sk-SK" altLang="sk-SK" sz="2200" dirty="0" smtClean="0">
                <a:latin typeface="Calibri" pitchFamily="34" charset="0"/>
              </a:rPr>
              <a:t>(disproporcie) medzi pôvodným stavom a tým, čo chceme dosiahnuť.</a:t>
            </a:r>
          </a:p>
        </p:txBody>
      </p:sp>
    </p:spTree>
    <p:extLst>
      <p:ext uri="{BB962C8B-B14F-4D97-AF65-F5344CB8AC3E}">
        <p14:creationId xmlns:p14="http://schemas.microsoft.com/office/powerpoint/2010/main" val="425732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8" grpId="0"/>
      <p:bldP spid="10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59532" y="913284"/>
            <a:ext cx="504056" cy="4712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913284"/>
            <a:ext cx="8496944" cy="4320480"/>
          </a:xfrm>
        </p:spPr>
        <p:txBody>
          <a:bodyPr>
            <a:normAutofit/>
          </a:bodyPr>
          <a:lstStyle/>
          <a:p>
            <a:pPr marL="806450" indent="-444500">
              <a:spcBef>
                <a:spcPts val="600"/>
              </a:spcBef>
              <a:buSzPct val="90000"/>
              <a:buNone/>
            </a:pPr>
            <a:r>
              <a:rPr lang="sk-SK" alt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2. 	NÁVRH RIEŠENIA </a:t>
            </a:r>
            <a:r>
              <a:rPr lang="sk-SK" altLang="sk-SK" sz="2400" dirty="0" smtClean="0">
                <a:latin typeface="Calibri" pitchFamily="34" charset="0"/>
              </a:rPr>
              <a:t>(</a:t>
            </a:r>
            <a:r>
              <a:rPr lang="sk-SK" altLang="sk-SK" sz="2400" dirty="0">
                <a:latin typeface="Calibri" pitchFamily="34" charset="0"/>
              </a:rPr>
              <a:t>ako to riešiť, výsledkom je algoritmus) </a:t>
            </a:r>
            <a:endParaRPr lang="sk-SK" altLang="sk-SK" sz="2400" dirty="0" smtClean="0">
              <a:latin typeface="Calibri" pitchFamily="34" charset="0"/>
            </a:endParaRPr>
          </a:p>
          <a:p>
            <a:pPr marL="1439863" lvl="1" indent="-285750">
              <a:lnSpc>
                <a:spcPct val="120000"/>
              </a:lnSpc>
              <a:spcBef>
                <a:spcPts val="300"/>
              </a:spcBef>
              <a:buSzPct val="90000"/>
              <a:tabLst>
                <a:tab pos="1438275" algn="l"/>
              </a:tabLst>
            </a:pPr>
            <a:r>
              <a:rPr lang="sk-SK" alt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ALGORITMUS </a:t>
            </a:r>
          </a:p>
          <a:p>
            <a:pPr marL="1839913" lvl="2" indent="-285750">
              <a:lnSpc>
                <a:spcPct val="120000"/>
              </a:lnSpc>
              <a:spcBef>
                <a:spcPts val="0"/>
              </a:spcBef>
              <a:buSzPct val="90000"/>
              <a:buBlip>
                <a:blip r:embed="rId2"/>
              </a:buBlip>
              <a:tabLst>
                <a:tab pos="1438275" algn="l"/>
              </a:tabLst>
            </a:pPr>
            <a:r>
              <a:rPr lang="sk-SK" altLang="sk-SK" sz="2200" dirty="0" smtClean="0">
                <a:latin typeface="Calibri" pitchFamily="34" charset="0"/>
              </a:rPr>
              <a:t>návod</a:t>
            </a:r>
            <a:r>
              <a:rPr lang="sk-SK" altLang="sk-SK" sz="2200" dirty="0">
                <a:latin typeface="Calibri" pitchFamily="34" charset="0"/>
              </a:rPr>
              <a:t>, ako riešiť zadanú </a:t>
            </a:r>
            <a:r>
              <a:rPr lang="sk-SK" altLang="sk-SK" sz="2200" dirty="0" smtClean="0">
                <a:latin typeface="Calibri" pitchFamily="34" charset="0"/>
              </a:rPr>
              <a:t>úlohu. </a:t>
            </a:r>
          </a:p>
          <a:p>
            <a:pPr marL="1839913" lvl="2" indent="-285750">
              <a:lnSpc>
                <a:spcPct val="120000"/>
              </a:lnSpc>
              <a:spcBef>
                <a:spcPts val="0"/>
              </a:spcBef>
              <a:buSzPct val="90000"/>
              <a:buBlip>
                <a:blip r:embed="rId2"/>
              </a:buBlip>
              <a:tabLst>
                <a:tab pos="1438275" algn="l"/>
              </a:tabLst>
            </a:pPr>
            <a:r>
              <a:rPr lang="sk-SK" altLang="sk-SK" sz="2200" dirty="0">
                <a:latin typeface="Calibri" pitchFamily="34" charset="0"/>
              </a:rPr>
              <a:t>p</a:t>
            </a:r>
            <a:r>
              <a:rPr lang="sk-SK" altLang="sk-SK" sz="2200" dirty="0" smtClean="0">
                <a:latin typeface="Calibri" pitchFamily="34" charset="0"/>
              </a:rPr>
              <a:t>ostupnosť </a:t>
            </a:r>
            <a:r>
              <a:rPr lang="sk-SK" altLang="sk-SK" sz="2200" dirty="0">
                <a:latin typeface="Calibri" pitchFamily="34" charset="0"/>
              </a:rPr>
              <a:t>krokov (inštrukcií) prípustných pre nejakého vykonávateľa, ktorá </a:t>
            </a:r>
            <a:r>
              <a:rPr lang="sk-SK" altLang="sk-SK" sz="2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za pomoci vstupných údajov </a:t>
            </a:r>
            <a:r>
              <a:rPr lang="sk-SK" altLang="sk-SK" sz="2200" dirty="0">
                <a:latin typeface="Calibri" pitchFamily="34" charset="0"/>
              </a:rPr>
              <a:t>privedie </a:t>
            </a:r>
            <a:r>
              <a:rPr lang="sk-SK" altLang="sk-SK" sz="2200" dirty="0" smtClean="0">
                <a:latin typeface="Calibri" pitchFamily="34" charset="0"/>
              </a:rPr>
              <a:t/>
            </a:r>
            <a:br>
              <a:rPr lang="sk-SK" altLang="sk-SK" sz="2200" dirty="0" smtClean="0">
                <a:latin typeface="Calibri" pitchFamily="34" charset="0"/>
              </a:rPr>
            </a:br>
            <a:r>
              <a:rPr lang="sk-SK" altLang="sk-SK" sz="2200" dirty="0" smtClean="0">
                <a:latin typeface="Calibri" pitchFamily="34" charset="0"/>
              </a:rPr>
              <a:t>v </a:t>
            </a:r>
            <a:r>
              <a:rPr lang="sk-SK" altLang="sk-SK" sz="2200" dirty="0">
                <a:latin typeface="Calibri" pitchFamily="34" charset="0"/>
              </a:rPr>
              <a:t>konečnom čase </a:t>
            </a:r>
            <a:r>
              <a:rPr lang="sk-SK" altLang="sk-SK" sz="2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 </a:t>
            </a:r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výsledku.</a:t>
            </a:r>
            <a:endParaRPr lang="sk-SK" altLang="sk-SK" sz="22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1439863" lvl="1" indent="-285750">
              <a:buSzPct val="90000"/>
              <a:tabLst>
                <a:tab pos="1438275" algn="l"/>
              </a:tabLst>
            </a:pPr>
            <a:r>
              <a:rPr lang="sk-SK" alt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PRÍKAZY</a:t>
            </a:r>
            <a:r>
              <a:rPr lang="sk-SK" altLang="sk-SK" sz="2200" dirty="0">
                <a:latin typeface="Calibri" pitchFamily="34" charset="0"/>
              </a:rPr>
              <a:t> </a:t>
            </a:r>
            <a:r>
              <a:rPr lang="sk-SK" altLang="sk-SK" sz="2200" dirty="0" smtClean="0">
                <a:latin typeface="Calibri" pitchFamily="34" charset="0"/>
              </a:rPr>
              <a:t>– jednotlivé kroky </a:t>
            </a:r>
            <a:r>
              <a:rPr lang="sk-SK" altLang="sk-SK" sz="2200" dirty="0">
                <a:latin typeface="Calibri" pitchFamily="34" charset="0"/>
              </a:rPr>
              <a:t>algoritmu </a:t>
            </a:r>
            <a:endParaRPr lang="sk-SK" altLang="sk-SK" sz="2200" dirty="0" smtClean="0">
              <a:latin typeface="Calibri" pitchFamily="34" charset="0"/>
            </a:endParaRPr>
          </a:p>
          <a:p>
            <a:pPr marL="1436688" lvl="3" indent="-285750" algn="r">
              <a:buSzPct val="70000"/>
              <a:buBlip>
                <a:blip r:embed="rId2"/>
              </a:buBlip>
              <a:tabLst>
                <a:tab pos="1438275" algn="l"/>
              </a:tabLst>
            </a:pPr>
            <a:r>
              <a:rPr lang="sk-SK" altLang="sk-SK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jednoduché</a:t>
            </a:r>
            <a:r>
              <a:rPr lang="sk-SK" altLang="sk-SK" sz="22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sk-SK" altLang="sk-SK" sz="2200" dirty="0">
                <a:latin typeface="Calibri" pitchFamily="34" charset="0"/>
              </a:rPr>
              <a:t>príkazy</a:t>
            </a:r>
            <a:r>
              <a:rPr lang="sk-SK" altLang="sk-SK" sz="2200" dirty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sk-SK" altLang="sk-SK" sz="2200" dirty="0" smtClean="0">
                <a:latin typeface="Calibri" pitchFamily="34" charset="0"/>
              </a:rPr>
              <a:t>(príkazy vstupu, výstupu, priradenia)</a:t>
            </a:r>
          </a:p>
          <a:p>
            <a:pPr marL="2652713" lvl="3" indent="-285750" algn="r">
              <a:buSzPct val="70000"/>
              <a:buBlip>
                <a:blip r:embed="rId2"/>
              </a:buBlip>
              <a:tabLst>
                <a:tab pos="1438275" algn="l"/>
              </a:tabLst>
            </a:pPr>
            <a:r>
              <a:rPr lang="sk-SK" altLang="sk-SK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riadiace</a:t>
            </a:r>
            <a:r>
              <a:rPr lang="sk-SK" altLang="sk-SK" sz="22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sk-SK" altLang="sk-SK" sz="2200" dirty="0">
                <a:latin typeface="Calibri" pitchFamily="34" charset="0"/>
              </a:rPr>
              <a:t>príkazy</a:t>
            </a:r>
            <a:r>
              <a:rPr lang="sk-SK" altLang="sk-SK" sz="22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sk-SK" altLang="sk-SK" sz="2200" dirty="0" smtClean="0">
                <a:latin typeface="Calibri" pitchFamily="34" charset="0"/>
              </a:rPr>
              <a:t>(príkazy pre opakovanie, rozhodovanie...)</a:t>
            </a:r>
            <a:endParaRPr lang="sk-SK" altLang="sk-SK" sz="2200" dirty="0">
              <a:latin typeface="Calibri" pitchFamily="34" charset="0"/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72008" y="273162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ETAPY RIEŠENIA PROBLÉMU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3205"/>
            <a:ext cx="7772400" cy="684419"/>
          </a:xfrm>
        </p:spPr>
        <p:txBody>
          <a:bodyPr>
            <a:normAutofit/>
          </a:bodyPr>
          <a:lstStyle/>
          <a:p>
            <a:r>
              <a:rPr lang="sk-SK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ZÁPISu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ALGORITMU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2800" b="1" dirty="0" smtClean="0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Grafický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345332"/>
            <a:ext cx="4392488" cy="3099670"/>
          </a:xfrm>
        </p:spPr>
        <p:txBody>
          <a:bodyPr>
            <a:noAutofit/>
          </a:bodyPr>
          <a:lstStyle/>
          <a:p>
            <a:pPr marL="538163" lvl="1" indent="-342900" defTabSz="1077913">
              <a:buClr>
                <a:srgbClr val="FFC000"/>
              </a:buClr>
              <a:buBlip>
                <a:blip r:embed="rId2"/>
              </a:buBlip>
            </a:pPr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Obrázkové </a:t>
            </a:r>
            <a:r>
              <a:rPr lang="sk-SK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návody </a:t>
            </a:r>
            <a:endParaRPr lang="sk-SK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-342900" defTabSz="1077913">
              <a:spcBef>
                <a:spcPts val="5400"/>
              </a:spcBef>
              <a:buClr>
                <a:srgbClr val="FFC000"/>
              </a:buClr>
              <a:buBlip>
                <a:blip r:embed="rId2"/>
              </a:buBlip>
            </a:pPr>
            <a:r>
              <a:rPr lang="sk-SK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Štruktúrogramy</a:t>
            </a:r>
            <a:endParaRPr lang="sk-SK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-342900" defTabSz="1077913">
              <a:spcBef>
                <a:spcPts val="5400"/>
              </a:spcBef>
              <a:buClr>
                <a:srgbClr val="FFC000"/>
              </a:buClr>
              <a:buBlip>
                <a:blip r:embed="rId2"/>
              </a:buBlip>
            </a:pPr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Vývojové diagramy</a:t>
            </a:r>
            <a:endParaRPr lang="sk-SK" sz="24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83" y="978489"/>
            <a:ext cx="4104456" cy="144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http://spseke.sk/tutor/projekt/schemy/image2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 bwMode="auto">
          <a:xfrm>
            <a:off x="4280892" y="1921396"/>
            <a:ext cx="410445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58045"/>
            <a:ext cx="2592288" cy="37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331640" y="1633364"/>
            <a:ext cx="8280920" cy="20162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55600" indent="-355600">
              <a:lnSpc>
                <a:spcPct val="110000"/>
              </a:lnSpc>
            </a:pPr>
            <a:r>
              <a:rPr lang="sk-SK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r>
              <a:rPr lang="sk-SK" sz="2700" b="1" cap="none" dirty="0" smtClean="0"/>
              <a:t/>
            </a:r>
            <a:br>
              <a:rPr lang="sk-SK" sz="2700" b="1" cap="none" dirty="0" smtClean="0"/>
            </a:br>
            <a:r>
              <a:rPr lang="sk-SK" sz="2000" b="1" cap="none" dirty="0" smtClean="0"/>
              <a:t>poskladajte </a:t>
            </a:r>
            <a:r>
              <a:rPr lang="sk-SK" sz="2000" b="1" cap="none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papiera </a:t>
            </a:r>
            <a:r>
              <a:rPr lang="sk-SK" sz="2000" b="1" cap="none" dirty="0" smtClean="0"/>
              <a:t>lietadlo (loď, kvet, srdce, labuť...)_</a:t>
            </a:r>
            <a:br>
              <a:rPr lang="sk-SK" sz="2000" b="1" cap="none" dirty="0" smtClean="0"/>
            </a:br>
            <a:r>
              <a:rPr lang="sk-SK" sz="2000" b="1" cap="none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ORIGAMI</a:t>
            </a:r>
            <a:r>
              <a:rPr lang="sk-SK" sz="2000" b="1" cap="none" dirty="0"/>
              <a:t> </a:t>
            </a:r>
            <a:r>
              <a:rPr lang="sk-SK" sz="2000" b="1" cap="none" dirty="0" smtClean="0"/>
              <a:t>- </a:t>
            </a:r>
            <a:r>
              <a:rPr lang="sk-SK" sz="2000" cap="none" dirty="0" smtClean="0"/>
              <a:t>pôvodné </a:t>
            </a:r>
            <a:r>
              <a:rPr lang="sk-SK" sz="2000" cap="none" dirty="0"/>
              <a:t>japonské </a:t>
            </a:r>
            <a:r>
              <a:rPr lang="sk-SK" sz="2000" cap="none" dirty="0" err="1"/>
              <a:t>origami</a:t>
            </a:r>
            <a:r>
              <a:rPr lang="sk-SK" sz="2000" cap="none" dirty="0"/>
              <a:t> sa pravdepodobne vyvinulo z obradného skladania papiera, akým bolo napríklad tzv. „noši“ - skladané obaly na obradné, hlavne kvetinové dary 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3205"/>
            <a:ext cx="7772400" cy="684419"/>
          </a:xfrm>
        </p:spPr>
        <p:txBody>
          <a:bodyPr>
            <a:normAutofit/>
          </a:bodyPr>
          <a:lstStyle/>
          <a:p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ZÁPISu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ALGORITMU – </a:t>
            </a:r>
            <a:r>
              <a:rPr lang="sk-SK" sz="2800" b="1" dirty="0" err="1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SlovnÝ</a:t>
            </a:r>
            <a:r>
              <a:rPr lang="sk-SK" sz="2800" b="1" dirty="0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41277"/>
            <a:ext cx="8496944" cy="3459709"/>
          </a:xfrm>
        </p:spPr>
        <p:txBody>
          <a:bodyPr>
            <a:noAutofit/>
          </a:bodyPr>
          <a:lstStyle/>
          <a:p>
            <a:pPr marL="534988" lvl="1" indent="-161925" defTabSz="1077913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sk-SK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prirodzený jazyk</a:t>
            </a:r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000" dirty="0" smtClean="0"/>
              <a:t>(so všetkými slovnými druhmi a rozvitými vetami...), </a:t>
            </a:r>
          </a:p>
          <a:p>
            <a:pPr marL="534988" lvl="1" indent="-161925" defTabSz="1077913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sk-SK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algoritmický jazyk</a:t>
            </a:r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sk-SK" sz="2000" dirty="0" smtClean="0"/>
              <a:t>- redukovaný jazyk </a:t>
            </a:r>
            <a:r>
              <a:rPr lang="sk-SK" sz="2000" dirty="0"/>
              <a:t>+ </a:t>
            </a:r>
            <a:r>
              <a:rPr lang="sk-SK" sz="2000" dirty="0" smtClean="0"/>
              <a:t>symboly,  napr.:</a:t>
            </a:r>
            <a:endParaRPr lang="sk-SK" sz="2000" dirty="0"/>
          </a:p>
          <a:p>
            <a:pPr marL="901700" lvl="1" indent="0" defTabSz="1077913">
              <a:lnSpc>
                <a:spcPct val="110000"/>
              </a:lnSpc>
              <a:buClr>
                <a:srgbClr val="FFC000"/>
              </a:buClr>
              <a:buNone/>
            </a:pPr>
            <a:r>
              <a:rPr lang="sk-SK" sz="2000" dirty="0" smtClean="0"/>
              <a:t>píš </a:t>
            </a:r>
            <a:r>
              <a:rPr lang="sk-SK" sz="2000" dirty="0"/>
              <a:t>„Zadaj šírku pozemku“ 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prečítaj </a:t>
            </a:r>
            <a:r>
              <a:rPr lang="sk-SK" sz="2000" dirty="0" err="1"/>
              <a:t>Sirka</a:t>
            </a:r>
            <a:r>
              <a:rPr lang="sk-SK" sz="2000" dirty="0"/>
              <a:t> 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píš </a:t>
            </a:r>
            <a:r>
              <a:rPr lang="sk-SK" sz="2000" dirty="0"/>
              <a:t>„Zadaj dĺžku pozemku“ 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prečítaj </a:t>
            </a:r>
            <a:r>
              <a:rPr lang="sk-SK" sz="2000" dirty="0" err="1" smtClean="0"/>
              <a:t>Dlzka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>Pletivo </a:t>
            </a:r>
            <a:r>
              <a:rPr lang="sk-SK" sz="2000" dirty="0" smtClean="0">
                <a:sym typeface="Symbol"/>
              </a:rPr>
              <a:t></a:t>
            </a:r>
            <a:r>
              <a:rPr lang="sk-SK" sz="2000" dirty="0" smtClean="0"/>
              <a:t> 2*Sirka </a:t>
            </a:r>
            <a:r>
              <a:rPr lang="sk-SK" sz="2000" dirty="0"/>
              <a:t>+ </a:t>
            </a:r>
            <a:r>
              <a:rPr lang="sk-SK" sz="2000" dirty="0" smtClean="0"/>
              <a:t>2*Dlzka</a:t>
            </a:r>
            <a:br>
              <a:rPr lang="sk-SK" sz="2000" dirty="0" smtClean="0"/>
            </a:br>
            <a:r>
              <a:rPr lang="sk-SK" sz="2000" dirty="0" smtClean="0"/>
              <a:t>Cena </a:t>
            </a:r>
            <a:r>
              <a:rPr lang="sk-SK" sz="2000" dirty="0">
                <a:sym typeface="Symbol"/>
              </a:rPr>
              <a:t></a:t>
            </a:r>
            <a:r>
              <a:rPr lang="sk-SK" sz="2000" dirty="0" smtClean="0"/>
              <a:t> </a:t>
            </a:r>
            <a:r>
              <a:rPr lang="sk-SK" sz="2000" dirty="0"/>
              <a:t>Pletivo * 5 </a:t>
            </a:r>
            <a:br>
              <a:rPr lang="sk-SK" sz="2000" dirty="0"/>
            </a:br>
            <a:r>
              <a:rPr lang="sk-SK" sz="2000" dirty="0" smtClean="0"/>
              <a:t>ak </a:t>
            </a:r>
            <a:r>
              <a:rPr lang="sk-SK" sz="2000" dirty="0"/>
              <a:t>Cena &lt; 100 tak píš „100 € </a:t>
            </a:r>
            <a:r>
              <a:rPr lang="sk-SK" sz="2000" dirty="0" smtClean="0"/>
              <a:t>bude </a:t>
            </a:r>
            <a:r>
              <a:rPr lang="sk-SK" sz="2000" dirty="0"/>
              <a:t>stačiť“ inak píš „100 € </a:t>
            </a:r>
            <a:r>
              <a:rPr lang="sk-SK" sz="2000" dirty="0" smtClean="0"/>
              <a:t>nebude </a:t>
            </a:r>
            <a:r>
              <a:rPr lang="sk-SK" sz="2000" dirty="0"/>
              <a:t>stačiť, </a:t>
            </a:r>
            <a:endParaRPr lang="sk-SK" sz="2000" dirty="0" smtClean="0"/>
          </a:p>
          <a:p>
            <a:pPr marL="534988" lvl="1" indent="-161925" defTabSz="1077913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sk-SK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programovací </a:t>
            </a:r>
            <a:r>
              <a:rPr lang="sk-SK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jazyk</a:t>
            </a:r>
            <a:r>
              <a:rPr lang="sk-SK" sz="2000" dirty="0"/>
              <a:t> </a:t>
            </a:r>
            <a:endParaRPr lang="sk-SK" sz="2000" dirty="0" smtClean="0"/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7832"/>
            <a:ext cx="2340000" cy="140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724128" y="3127017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Vlk, koza, kapusta...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4814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73162"/>
            <a:ext cx="7772400" cy="604118"/>
          </a:xfrm>
        </p:spPr>
        <p:txBody>
          <a:bodyPr>
            <a:normAutofit fontScale="90000"/>
          </a:bodyPr>
          <a:lstStyle/>
          <a:p>
            <a:r>
              <a:rPr lang="sk-SK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ritannic Bold" panose="020B0903060703020204" pitchFamily="34" charset="0"/>
              </a:rPr>
              <a:t>Programovací jazyk</a:t>
            </a:r>
            <a:endParaRPr lang="sk-SK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37288"/>
            <a:ext cx="8604448" cy="184820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SzPct val="90000"/>
              <a:buNone/>
            </a:pPr>
            <a:r>
              <a:rPr lang="sk-SK" altLang="sk-SK" sz="2200" dirty="0" smtClean="0">
                <a:latin typeface="Calibri" pitchFamily="34" charset="0"/>
              </a:rPr>
              <a:t>Množina slov, symbolov a pravidiel na zápis inštrukcií tak, aby mohli byť vykonané nemysliacim zariadením.</a:t>
            </a:r>
          </a:p>
          <a:p>
            <a:pPr indent="-342900">
              <a:buSzPct val="90000"/>
            </a:pPr>
            <a:r>
              <a:rPr lang="sk-SK" altLang="sk-SK" sz="2200" dirty="0" smtClean="0">
                <a:latin typeface="Calibri" pitchFamily="34" charset="0"/>
              </a:rPr>
              <a:t>Programovacie jazyky - </a:t>
            </a:r>
            <a:r>
              <a:rPr lang="pt-BR" altLang="sk-SK" sz="2200" dirty="0" smtClean="0">
                <a:latin typeface="Calibri" pitchFamily="34" charset="0"/>
              </a:rPr>
              <a:t>Logo</a:t>
            </a:r>
            <a:r>
              <a:rPr lang="pt-BR" altLang="sk-SK" sz="2200" dirty="0">
                <a:latin typeface="Calibri" pitchFamily="34" charset="0"/>
              </a:rPr>
              <a:t>, Pascal, Objekt Pascal, C, C++, Java, </a:t>
            </a:r>
            <a:r>
              <a:rPr lang="pt-BR" altLang="sk-SK" sz="2200" dirty="0" smtClean="0">
                <a:latin typeface="Calibri" pitchFamily="34" charset="0"/>
              </a:rPr>
              <a:t>... </a:t>
            </a:r>
            <a:endParaRPr lang="sk-SK" altLang="sk-SK" sz="2200" dirty="0" smtClean="0">
              <a:latin typeface="Calibri" pitchFamily="34" charset="0"/>
            </a:endParaRPr>
          </a:p>
          <a:p>
            <a:pPr indent="-342900">
              <a:buSzPct val="90000"/>
            </a:pPr>
            <a:r>
              <a:rPr lang="sk-SK" altLang="sk-SK" sz="2200" dirty="0" smtClean="0">
                <a:latin typeface="Calibri" pitchFamily="34" charset="0"/>
              </a:rPr>
              <a:t>rôzne </a:t>
            </a:r>
            <a:r>
              <a:rPr lang="sk-SK" altLang="sk-SK" sz="2200" dirty="0">
                <a:latin typeface="Calibri" pitchFamily="34" charset="0"/>
              </a:rPr>
              <a:t>programovacie jazyky majú rôznu </a:t>
            </a:r>
            <a:r>
              <a:rPr lang="sk-SK" altLang="sk-SK" sz="2200" dirty="0" smtClean="0">
                <a:latin typeface="Calibri" pitchFamily="34" charset="0"/>
              </a:rPr>
              <a:t>syntax:</a:t>
            </a:r>
            <a:endParaRPr lang="sk-SK" alt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491880" y="2785493"/>
            <a:ext cx="5328592" cy="1852815"/>
          </a:xfrm>
          <a:prstGeom prst="rect">
            <a:avLst/>
          </a:prstGeom>
          <a:solidFill>
            <a:schemeClr val="tx1">
              <a:lumMod val="75000"/>
              <a:alpha val="28000"/>
            </a:schemeClr>
          </a:solidFill>
        </p:spPr>
        <p:txBody>
          <a:bodyPr wrap="square" numCol="2" rtlCol="0">
            <a:spAutoFit/>
          </a:bodyPr>
          <a:lstStyle/>
          <a:p>
            <a:pPr algn="r"/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algoritmický jazyk:</a:t>
            </a:r>
          </a:p>
          <a:p>
            <a:pPr algn="r"/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Logo: </a:t>
            </a:r>
            <a:endParaRPr lang="sk-SK" altLang="sk-SK" sz="22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r"/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Pascal:</a:t>
            </a:r>
          </a:p>
          <a:p>
            <a:pPr algn="r"/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C++ : </a:t>
            </a:r>
          </a:p>
          <a:p>
            <a:pPr algn="r"/>
            <a:r>
              <a:rPr lang="sk-SK" alt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PHP </a:t>
            </a:r>
            <a:r>
              <a:rPr lang="sk-SK" altLang="sk-SK" sz="22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sk-SK" altLang="sk-SK" sz="2200" dirty="0" smtClean="0">
              <a:solidFill>
                <a:srgbClr val="FFFF99"/>
              </a:solidFill>
              <a:latin typeface="Calibri" pitchFamily="34" charset="0"/>
            </a:endParaRPr>
          </a:p>
          <a:p>
            <a:pPr marL="177800">
              <a:lnSpc>
                <a:spcPct val="20000"/>
              </a:lnSpc>
            </a:pPr>
            <a:r>
              <a:rPr lang="sk-SK" altLang="sk-SK" sz="2200" dirty="0" smtClean="0">
                <a:solidFill>
                  <a:srgbClr val="FFFF99"/>
                </a:solidFill>
                <a:latin typeface="Calibri" pitchFamily="34" charset="0"/>
              </a:rPr>
              <a:t> </a:t>
            </a:r>
          </a:p>
          <a:p>
            <a:pPr marL="177800"/>
            <a:r>
              <a:rPr lang="sk-SK" altLang="sk-SK" sz="2200" dirty="0" smtClean="0">
                <a:latin typeface="Calibri" pitchFamily="34" charset="0"/>
              </a:rPr>
              <a:t>píš „Ahoj“</a:t>
            </a:r>
          </a:p>
          <a:p>
            <a:pPr marL="177800"/>
            <a:r>
              <a:rPr lang="sk-SK" altLang="sk-SK" sz="2200" dirty="0" smtClean="0">
                <a:latin typeface="Calibri" pitchFamily="34" charset="0"/>
              </a:rPr>
              <a:t> </a:t>
            </a:r>
            <a:r>
              <a:rPr lang="sk-SK" altLang="sk-SK" sz="2200" dirty="0" err="1" smtClean="0">
                <a:latin typeface="Calibri" pitchFamily="34" charset="0"/>
              </a:rPr>
              <a:t>pis</a:t>
            </a:r>
            <a:r>
              <a:rPr lang="sk-SK" altLang="sk-SK" sz="2200" dirty="0" smtClean="0">
                <a:latin typeface="Calibri" pitchFamily="34" charset="0"/>
              </a:rPr>
              <a:t> [Ahoj] </a:t>
            </a:r>
          </a:p>
          <a:p>
            <a:pPr marL="177800"/>
            <a:r>
              <a:rPr lang="sk-SK" altLang="sk-SK" sz="2200" dirty="0" smtClean="0">
                <a:latin typeface="Calibri" pitchFamily="34" charset="0"/>
              </a:rPr>
              <a:t> </a:t>
            </a:r>
            <a:r>
              <a:rPr lang="sk-SK" altLang="sk-SK" sz="2200" dirty="0" err="1" smtClean="0">
                <a:latin typeface="Calibri" pitchFamily="34" charset="0"/>
              </a:rPr>
              <a:t>writeln</a:t>
            </a:r>
            <a:r>
              <a:rPr lang="sk-SK" altLang="sk-SK" sz="2200" dirty="0" smtClean="0">
                <a:latin typeface="Calibri" pitchFamily="34" charset="0"/>
              </a:rPr>
              <a:t> (‘Ahoj’); </a:t>
            </a:r>
          </a:p>
          <a:p>
            <a:pPr marL="177800"/>
            <a:r>
              <a:rPr lang="sk-SK" altLang="sk-SK" sz="2200" dirty="0" smtClean="0">
                <a:latin typeface="Calibri" pitchFamily="34" charset="0"/>
              </a:rPr>
              <a:t> </a:t>
            </a:r>
            <a:r>
              <a:rPr lang="sk-SK" altLang="sk-SK" sz="2200" dirty="0" err="1" smtClean="0">
                <a:latin typeface="Calibri" pitchFamily="34" charset="0"/>
              </a:rPr>
              <a:t>cout</a:t>
            </a:r>
            <a:r>
              <a:rPr lang="sk-SK" altLang="sk-SK" sz="2200" dirty="0" smtClean="0">
                <a:latin typeface="Calibri" pitchFamily="34" charset="0"/>
              </a:rPr>
              <a:t> </a:t>
            </a:r>
            <a:r>
              <a:rPr lang="sk-SK" altLang="sk-SK" sz="2200" dirty="0">
                <a:latin typeface="Calibri" pitchFamily="34" charset="0"/>
              </a:rPr>
              <a:t>&lt;&lt; </a:t>
            </a:r>
            <a:r>
              <a:rPr lang="sk-SK" altLang="sk-SK" sz="2200" dirty="0" smtClean="0">
                <a:latin typeface="Calibri" pitchFamily="34" charset="0"/>
              </a:rPr>
              <a:t>“</a:t>
            </a:r>
            <a:r>
              <a:rPr lang="sk-SK" altLang="sk-SK" sz="2200" dirty="0">
                <a:latin typeface="Calibri" pitchFamily="34" charset="0"/>
              </a:rPr>
              <a:t>Ahoj”; </a:t>
            </a:r>
          </a:p>
          <a:p>
            <a:pPr marL="177800"/>
            <a:r>
              <a:rPr lang="sk-SK" altLang="sk-SK" sz="2200" dirty="0" smtClean="0">
                <a:latin typeface="Calibri" pitchFamily="34" charset="0"/>
              </a:rPr>
              <a:t> echo „Ahoj“; </a:t>
            </a:r>
            <a:endParaRPr lang="sk-SK" altLang="sk-SK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952500"/>
          </a:xfrm>
        </p:spPr>
        <p:txBody>
          <a:bodyPr>
            <a:normAutofit/>
          </a:bodyPr>
          <a:lstStyle/>
          <a:p>
            <a:pPr marL="355600" indent="-35560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sz="2700" cap="none" dirty="0"/>
          </a:p>
        </p:txBody>
      </p:sp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685800" y="1129308"/>
            <a:ext cx="8134672" cy="3456385"/>
          </a:xfrm>
        </p:spPr>
        <p:txBody>
          <a:bodyPr>
            <a:normAutofit/>
          </a:bodyPr>
          <a:lstStyle/>
          <a:p>
            <a:pPr marL="68580" indent="0">
              <a:spcAft>
                <a:spcPts val="1200"/>
              </a:spcAft>
              <a:buNone/>
            </a:pPr>
            <a:r>
              <a:rPr lang="sk-SK" sz="2600" dirty="0" smtClean="0"/>
              <a:t>Pomocou nasledujúceho slovného postupu nakresli </a:t>
            </a:r>
            <a:r>
              <a:rPr lang="sk-SK" sz="2600" b="1" dirty="0" smtClean="0">
                <a:solidFill>
                  <a:srgbClr val="F4B9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panáčika</a:t>
            </a:r>
            <a:r>
              <a:rPr lang="sk-SK" sz="2600" dirty="0" smtClean="0"/>
              <a:t>:</a:t>
            </a:r>
          </a:p>
          <a:p>
            <a:pPr marL="525780" indent="-457200">
              <a:buClr>
                <a:srgbClr val="FFFF00"/>
              </a:buClr>
              <a:buFont typeface="+mj-lt"/>
              <a:buAutoNum type="arabicPeriod"/>
            </a:pPr>
            <a:r>
              <a:rPr lang="sk-SK" sz="2100" dirty="0" smtClean="0"/>
              <a:t>V hornej tretine papiera, ktorý je na výšku, nakresli </a:t>
            </a:r>
            <a:r>
              <a:rPr lang="sk-SK" sz="2100" b="1" i="1" dirty="0" smtClean="0"/>
              <a:t>veľký kruh </a:t>
            </a:r>
            <a:r>
              <a:rPr lang="sk-SK" sz="2100" dirty="0" smtClean="0"/>
              <a:t>– tvár.</a:t>
            </a:r>
          </a:p>
          <a:p>
            <a:pPr marL="525780" indent="-457200">
              <a:buClr>
                <a:srgbClr val="FFFF00"/>
              </a:buClr>
              <a:buFont typeface="+mj-lt"/>
              <a:buAutoNum type="arabicPeriod"/>
            </a:pPr>
            <a:r>
              <a:rPr lang="sk-SK" sz="2100" dirty="0" smtClean="0"/>
              <a:t>V ňom vedľa seba nakresli </a:t>
            </a:r>
            <a:r>
              <a:rPr lang="sk-SK" sz="210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veľké symboly + </a:t>
            </a:r>
            <a:r>
              <a:rPr lang="sk-SK" sz="2100" dirty="0" smtClean="0"/>
              <a:t>– oči.</a:t>
            </a:r>
          </a:p>
          <a:p>
            <a:pPr marL="525780" indent="-457200">
              <a:buClr>
                <a:srgbClr val="FFFF00"/>
              </a:buClr>
              <a:buFont typeface="+mj-lt"/>
              <a:buAutoNum type="arabicPeriod"/>
            </a:pPr>
            <a:r>
              <a:rPr lang="sk-SK" sz="2100" dirty="0" smtClean="0"/>
              <a:t>Pod krížiky v kruhu (pod stredom) nakresli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menší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kruh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dirty="0" smtClean="0"/>
              <a:t>a pod ním ešte menšiu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elipsu</a:t>
            </a:r>
            <a:r>
              <a:rPr lang="sk-SK" sz="2100" dirty="0" smtClean="0"/>
              <a:t> (roztiahnutú na šírku) – nos a ústa.</a:t>
            </a:r>
          </a:p>
          <a:p>
            <a:pPr marL="525780" indent="-457200">
              <a:buClr>
                <a:srgbClr val="FFFF00"/>
              </a:buClr>
              <a:buFont typeface="+mj-lt"/>
              <a:buAutoNum type="arabicPeriod"/>
            </a:pPr>
            <a:r>
              <a:rPr lang="sk-SK" sz="2100" dirty="0" smtClean="0"/>
              <a:t>Pod veľký kruh (tvár) nakresli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šírku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veľký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obdĺžnik</a:t>
            </a:r>
            <a:r>
              <a:rPr lang="sk-SK" sz="2100" dirty="0" smtClean="0"/>
              <a:t>, pod neho </a:t>
            </a:r>
            <a:r>
              <a:rPr lang="sk-SK" sz="2100" b="1" i="1" dirty="0">
                <a:solidFill>
                  <a:srgbClr val="FFFF99"/>
                </a:solidFill>
              </a:rPr>
              <a:t>na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šírku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menší</a:t>
            </a:r>
            <a:r>
              <a:rPr lang="sk-SK" sz="2100" dirty="0" smtClean="0"/>
              <a:t> a pod ten menší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výšku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</a:t>
            </a:r>
            <a:r>
              <a:rPr lang="sk-SK" sz="2100" b="1" i="1" dirty="0">
                <a:solidFill>
                  <a:srgbClr val="FFFF99"/>
                </a:solidFill>
              </a:rPr>
              <a:t>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úzke</a:t>
            </a:r>
            <a:r>
              <a:rPr lang="sk-SK" sz="2100" b="1" i="1" dirty="0">
                <a:solidFill>
                  <a:srgbClr val="FFFF99"/>
                </a:solidFill>
              </a:rPr>
              <a:t> a </a:t>
            </a:r>
            <a:r>
              <a:rPr lang="sk-SK" sz="21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</a:t>
            </a:r>
            <a:r>
              <a:rPr lang="sk-SK" sz="2100" dirty="0" smtClean="0"/>
              <a:t>.</a:t>
            </a:r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20754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ástupný symbol obsahu 38"/>
          <p:cNvSpPr>
            <a:spLocks noGrp="1"/>
          </p:cNvSpPr>
          <p:nvPr>
            <p:ph idx="1"/>
          </p:nvPr>
        </p:nvSpPr>
        <p:spPr>
          <a:xfrm>
            <a:off x="611560" y="913284"/>
            <a:ext cx="7776864" cy="338437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sk-SK" sz="2200" dirty="0" smtClean="0"/>
              <a:t>Porovnaj si svoj výtvor so spolužiakmi.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sk-SK" sz="2200" dirty="0" smtClean="0"/>
              <a:t>Vyšlo Ti toto?</a:t>
            </a:r>
          </a:p>
          <a:p>
            <a:pPr>
              <a:spcBef>
                <a:spcPts val="3600"/>
              </a:spcBef>
            </a:pPr>
            <a:r>
              <a:rPr lang="sk-SK" sz="2200" dirty="0" smtClean="0"/>
              <a:t>Diskutuj o tom, aké </a:t>
            </a:r>
            <a:r>
              <a:rPr 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</a:t>
            </a:r>
            <a:r>
              <a:rPr lang="sk-SK" sz="2200" dirty="0" smtClean="0">
                <a:solidFill>
                  <a:srgbClr val="FFFF99"/>
                </a:solidFill>
              </a:rPr>
              <a:t> </a:t>
            </a:r>
            <a:r>
              <a:rPr lang="sk-SK" sz="2200" dirty="0" smtClean="0"/>
              <a:t>by mal spĺňať algoritmus, </a:t>
            </a:r>
            <a:br>
              <a:rPr lang="sk-SK" sz="2200" dirty="0" smtClean="0"/>
            </a:br>
            <a:r>
              <a:rPr lang="sk-SK" sz="2200" dirty="0" smtClean="0"/>
              <a:t>aby bol </a:t>
            </a:r>
            <a:r>
              <a:rPr lang="sk-SK" sz="2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správny</a:t>
            </a:r>
            <a:r>
              <a:rPr lang="sk-SK" sz="2200" dirty="0" smtClean="0"/>
              <a:t>.</a:t>
            </a:r>
          </a:p>
          <a:p>
            <a:pPr marL="68580" indent="0">
              <a:lnSpc>
                <a:spcPct val="360000"/>
              </a:lnSpc>
              <a:buNone/>
            </a:pPr>
            <a:endParaRPr lang="sk-SK" sz="2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28865"/>
            <a:ext cx="8352928" cy="952500"/>
          </a:xfrm>
        </p:spPr>
        <p:txBody>
          <a:bodyPr>
            <a:normAutofit/>
          </a:bodyPr>
          <a:lstStyle/>
          <a:p>
            <a:pPr marL="355600" indent="-35560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sz="2700" cap="none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7020272" y="481237"/>
            <a:ext cx="1656184" cy="4219459"/>
            <a:chOff x="6444208" y="481236"/>
            <a:chExt cx="1656184" cy="4219459"/>
          </a:xfrm>
        </p:grpSpPr>
        <p:sp>
          <p:nvSpPr>
            <p:cNvPr id="3" name="Ovál 2"/>
            <p:cNvSpPr/>
            <p:nvPr/>
          </p:nvSpPr>
          <p:spPr>
            <a:xfrm>
              <a:off x="6516216" y="481236"/>
              <a:ext cx="1512168" cy="1512168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Plus 3"/>
            <p:cNvSpPr/>
            <p:nvPr/>
          </p:nvSpPr>
          <p:spPr>
            <a:xfrm>
              <a:off x="6732240" y="826892"/>
              <a:ext cx="504056" cy="504056"/>
            </a:xfrm>
            <a:prstGeom prst="mathPlus">
              <a:avLst>
                <a:gd name="adj1" fmla="val 0"/>
              </a:avLst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Plus 5"/>
            <p:cNvSpPr/>
            <p:nvPr/>
          </p:nvSpPr>
          <p:spPr>
            <a:xfrm>
              <a:off x="7272300" y="820427"/>
              <a:ext cx="504056" cy="504056"/>
            </a:xfrm>
            <a:prstGeom prst="mathPlus">
              <a:avLst>
                <a:gd name="adj1" fmla="val 0"/>
              </a:avLst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vál 4"/>
            <p:cNvSpPr/>
            <p:nvPr/>
          </p:nvSpPr>
          <p:spPr>
            <a:xfrm>
              <a:off x="7092280" y="1237320"/>
              <a:ext cx="360040" cy="3600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Ovál 6"/>
            <p:cNvSpPr/>
            <p:nvPr/>
          </p:nvSpPr>
          <p:spPr>
            <a:xfrm>
              <a:off x="7164300" y="1705372"/>
              <a:ext cx="216000" cy="1080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6444208" y="2065412"/>
              <a:ext cx="1656184" cy="7920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6732240" y="2857500"/>
              <a:ext cx="1116000" cy="57606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bdĺžnik 9"/>
            <p:cNvSpPr/>
            <p:nvPr/>
          </p:nvSpPr>
          <p:spPr>
            <a:xfrm>
              <a:off x="7084950" y="3476559"/>
              <a:ext cx="180032" cy="12241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7327366" y="3476559"/>
              <a:ext cx="180032" cy="12241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4" name="Šípka vpravo so zárezom 13"/>
          <p:cNvSpPr/>
          <p:nvPr/>
        </p:nvSpPr>
        <p:spPr>
          <a:xfrm>
            <a:off x="3059832" y="2425452"/>
            <a:ext cx="3024336" cy="432048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88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2" grpId="0"/>
      <p:bldP spid="14" grpId="0" animBg="1"/>
    </p:bldLst>
  </p:timing>
</p:sld>
</file>

<file path=ppt/theme/theme1.xml><?xml version="1.0" encoding="utf-8"?>
<a:theme xmlns:a="http://schemas.openxmlformats.org/drawingml/2006/main" name="Motiv_algoritmy">
  <a:themeElements>
    <a:clrScheme name="Vlastná 38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FFC000"/>
      </a:hlink>
      <a:folHlink>
        <a:srgbClr val="D89243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Motiv_algoritmy</Template>
  <TotalTime>887</TotalTime>
  <Words>761</Words>
  <Application>Microsoft Office PowerPoint</Application>
  <PresentationFormat>Prezentácia na obrazovke (16:10)</PresentationFormat>
  <Paragraphs>175</Paragraphs>
  <Slides>19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Motiv_algoritmy</vt:lpstr>
      <vt:lpstr>ALGORITMIZÁCIA  A PROGRAMOVANIE</vt:lpstr>
      <vt:lpstr>„Ak nájdeš v živote cestu bez prekážok, určite nevedie nikam.“  Maxim Gorkij</vt:lpstr>
      <vt:lpstr>ETAPY RIEŠENIA PROBLÉMU</vt:lpstr>
      <vt:lpstr>ETAPY RIEŠENIA PROBLÉMU</vt:lpstr>
      <vt:lpstr>ZÁPISu ALGORITMU - Grafický</vt:lpstr>
      <vt:lpstr>ZÁPISu ALGORITMU – SlovnÝ </vt:lpstr>
      <vt:lpstr>Programovací jazyk</vt:lpstr>
      <vt:lpstr>Úloha</vt:lpstr>
      <vt:lpstr>Úloha</vt:lpstr>
      <vt:lpstr>VLASTNOSTI  ALGORITMU</vt:lpstr>
      <vt:lpstr>VLASTNOSTI  ALGORITMU</vt:lpstr>
      <vt:lpstr>ETAPY RIEŠENIA PROBLÉMU</vt:lpstr>
      <vt:lpstr>Úloha čiarou spojte vykonávateľa a príkazy, ktorým by mal rozumieť  a vie ich vykonať</vt:lpstr>
      <vt:lpstr>ETAPY RIEŠENIA PROBLÉMU</vt:lpstr>
      <vt:lpstr>VLK, KOZA, KAPUSTA</vt:lpstr>
      <vt:lpstr>Úlohy</vt:lpstr>
      <vt:lpstr>ALGORITMICKÉ ŠTRUKTÚRY</vt:lpstr>
      <vt:lpstr>Ďakujem za pozornosŤ</vt:lpstr>
      <vt:lpstr>VLK, KOZA, KAPUSTA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Mgr. Martina Rosičová</dc:creator>
  <cp:lastModifiedBy>administrator</cp:lastModifiedBy>
  <cp:revision>90</cp:revision>
  <dcterms:created xsi:type="dcterms:W3CDTF">2015-07-14T11:01:40Z</dcterms:created>
  <dcterms:modified xsi:type="dcterms:W3CDTF">2016-04-19T09:13:15Z</dcterms:modified>
</cp:coreProperties>
</file>