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4" r:id="rId3"/>
    <p:sldId id="257" r:id="rId4"/>
    <p:sldId id="258" r:id="rId5"/>
    <p:sldId id="259" r:id="rId6"/>
    <p:sldId id="266" r:id="rId7"/>
    <p:sldId id="260" r:id="rId8"/>
    <p:sldId id="267" r:id="rId9"/>
    <p:sldId id="270" r:id="rId10"/>
    <p:sldId id="268" r:id="rId11"/>
    <p:sldId id="271" r:id="rId12"/>
    <p:sldId id="261" r:id="rId13"/>
    <p:sldId id="269" r:id="rId14"/>
    <p:sldId id="263" r:id="rId15"/>
    <p:sldId id="272" r:id="rId16"/>
    <p:sldId id="262" r:id="rId17"/>
    <p:sldId id="273" r:id="rId18"/>
    <p:sldId id="265" r:id="rId19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6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E0385B6-5595-4028-A945-3CA166861182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 smtClean="0"/>
              <a:t>Upravte štýl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C7B950-2B55-400B-A4EA-9AFB30A9AF27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4144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bdĺžnik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10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25C9072-97B6-4BFA-8900-2615AB845BF5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11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2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93631-04D3-47D3-9602-E98F9878ABD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82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8C06-D7CC-4323-88DB-9573BB21F3E5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F5FBC-CE7B-4BCB-8E9E-A294CCBBFAA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227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vná spojnica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" name="Rovnoramenný trojuholník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ovná spojnica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F57D2-7FB8-46AF-B5A9-3378CB5A946D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A7875-89CF-4FD8-8F2A-76312E5123A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738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6856" y="152400"/>
            <a:ext cx="8229600" cy="990600"/>
          </a:xfrm>
        </p:spPr>
        <p:txBody>
          <a:bodyPr/>
          <a:lstStyle/>
          <a:p>
            <a:r>
              <a:rPr lang="sk-SK" dirty="0" smtClean="0"/>
              <a:t>Kliknite sem a upravte štýl predlohy nadpisov.</a:t>
            </a:r>
            <a:endParaRPr lang="en-US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0B256-9E82-490F-B3A9-D2C88D5C6A78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B3E6C-0E0A-4941-B086-AA739218938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818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dĺžnik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1AD5D-7A97-4C5C-89BF-A3949961AA12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2EDCA-3933-42F5-98DE-47DC6DDC747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929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38C27-1FCA-4A6E-85BC-4C92FF358620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6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659CF-852E-40E9-9635-7073A88AA3A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008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EA24F-D76E-4F01-BEB3-3179BFBDC5E6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8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68175-6036-4180-A3CF-DD68843CEE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963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vnoramenný trojuholní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8BC9E-EA3E-4159-928B-AFCC378816E1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5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500A5-05F0-45E1-A774-49B2A1C9486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4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vná spojnica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" name="Rovnoramenný trojuholník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9C240-7A02-467D-9686-0C2606012570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E87A-1364-42E3-BD65-4EC4F5537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497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" name="Rovná spojnica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7" name="Rovnoramenný trojuholník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12" name="Zástupný symbol obsah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8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98427-FDA3-4500-B808-B1D8B50A7E2D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9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A289D-9BB9-4C0C-B9A3-8089DCB952A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78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vná spojnica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8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1D870-E162-4C6E-89E7-B4358E7DD40F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9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1764-2668-4465-898F-1216CE32184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775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nadpisu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  <a:endParaRPr lang="en-US" altLang="sk-SK" smtClean="0"/>
          </a:p>
        </p:txBody>
      </p:sp>
      <p:sp>
        <p:nvSpPr>
          <p:cNvPr id="1027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  <a:endParaRPr lang="en-US" altLang="sk-SK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22ED1F-7994-4B95-9452-D96E4237CF8C}" type="datetimeFigureOut">
              <a:rPr lang="sk-SK"/>
              <a:pPr>
                <a:defRPr/>
              </a:pPr>
              <a:t>8. 10. 2015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ED4623-4714-4E92-9FC5-C101C967A91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  <p:sp>
        <p:nvSpPr>
          <p:cNvPr id="1031" name="Rovná spojnica 27"/>
          <p:cNvSpPr>
            <a:spLocks noChangeShapeType="1"/>
          </p:cNvSpPr>
          <p:nvPr/>
        </p:nvSpPr>
        <p:spPr bwMode="auto">
          <a:xfrm>
            <a:off x="457200" y="616585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32" name="Rovná spojnica 28"/>
          <p:cNvSpPr>
            <a:spLocks noChangeShapeType="1"/>
          </p:cNvSpPr>
          <p:nvPr/>
        </p:nvSpPr>
        <p:spPr bwMode="auto">
          <a:xfrm>
            <a:off x="457200" y="1125538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0" name="Rovnoramenný trojuholník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7" r:id="rId2"/>
    <p:sldLayoutId id="2147483882" r:id="rId3"/>
    <p:sldLayoutId id="2147483878" r:id="rId4"/>
    <p:sldLayoutId id="2147483879" r:id="rId5"/>
    <p:sldLayoutId id="2147483883" r:id="rId6"/>
    <p:sldLayoutId id="2147483884" r:id="rId7"/>
    <p:sldLayoutId id="2147483885" r:id="rId8"/>
    <p:sldLayoutId id="2147483886" r:id="rId9"/>
    <p:sldLayoutId id="2147483880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altLang="sk-SK" b="1" smtClean="0"/>
              <a:t>DIGITALIZÁCIA INFORMÁCIÍ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dirty="0"/>
              <a:t>p</a:t>
            </a:r>
            <a:r>
              <a:rPr lang="sk-SK" dirty="0" smtClean="0"/>
              <a:t>re 1. ročník gymnázia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6088" y="152400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sk-SK" b="1" smtClean="0"/>
              <a:t>Rastrové grafické formáty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"/>
          </p:nvPr>
        </p:nvSpPr>
        <p:spPr>
          <a:xfrm>
            <a:off x="468313" y="1484313"/>
            <a:ext cx="8229600" cy="2338387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Aft>
                <a:spcPts val="1800"/>
              </a:spcAft>
              <a:buFont typeface="Wingdings 3" pitchFamily="18" charset="2"/>
              <a:buNone/>
              <a:defRPr/>
            </a:pPr>
            <a:r>
              <a:rPr lang="sk-SK" altLang="sk-SK" sz="2000" dirty="0" smtClean="0"/>
              <a:t>Popisujú rôzne spôsoby ukladania rastrovej grafickej informácie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sk-SK" altLang="sk-SK" sz="2000" dirty="0" smtClean="0"/>
              <a:t>Formát </a:t>
            </a:r>
            <a:r>
              <a:rPr lang="sk-SK" altLang="sk-SK" sz="2000" b="1" dirty="0" smtClean="0">
                <a:solidFill>
                  <a:srgbClr val="FF0000"/>
                </a:solidFill>
              </a:rPr>
              <a:t>JPG</a:t>
            </a:r>
            <a:r>
              <a:rPr lang="sk-SK" altLang="sk-SK" sz="2000" b="1" dirty="0" smtClean="0"/>
              <a:t> </a:t>
            </a:r>
            <a:r>
              <a:rPr lang="sk-SK" altLang="sk-SK" sz="2000" dirty="0" smtClean="0"/>
              <a:t>- použitie </a:t>
            </a:r>
            <a:r>
              <a:rPr lang="sk-SK" altLang="sk-SK" sz="2000" i="1" dirty="0" smtClean="0"/>
              <a:t>stratovej</a:t>
            </a:r>
            <a:r>
              <a:rPr lang="sk-SK" altLang="sk-SK" sz="2000" dirty="0" smtClean="0"/>
              <a:t> kompresie na rastrový obrázok, pri ktorej sú pri digitalizácii vynechané niektoré body (farby sa zachovajú – </a:t>
            </a:r>
            <a:r>
              <a:rPr lang="sk-SK" altLang="sk-SK" sz="2000" b="1" dirty="0" smtClean="0"/>
              <a:t>24 bitová farebná hĺbka</a:t>
            </a:r>
            <a:r>
              <a:rPr lang="sk-SK" altLang="sk-SK" sz="2000" dirty="0" smtClean="0"/>
              <a:t>,  stráca sa ostrosť prechodov).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sk-SK" altLang="sk-SK" sz="2000" dirty="0" smtClean="0"/>
              <a:t>Formát </a:t>
            </a:r>
            <a:r>
              <a:rPr lang="sk-SK" altLang="sk-SK" sz="2000" b="1" dirty="0" smtClean="0">
                <a:solidFill>
                  <a:srgbClr val="FF0000"/>
                </a:solidFill>
              </a:rPr>
              <a:t>GIF </a:t>
            </a:r>
            <a:r>
              <a:rPr lang="sk-SK" altLang="sk-SK" sz="2000" dirty="0" smtClean="0"/>
              <a:t>- použitie </a:t>
            </a:r>
            <a:r>
              <a:rPr lang="sk-SK" altLang="sk-SK" sz="2000" i="1" dirty="0" smtClean="0"/>
              <a:t>bezstratovej</a:t>
            </a:r>
            <a:r>
              <a:rPr lang="sk-SK" altLang="sk-SK" sz="2000" dirty="0" smtClean="0"/>
              <a:t> kompresie na rastrový obrázok, pri ktorej sa farebná paleta zúži na 256 farieb (stratia sa farebné odtiene,  </a:t>
            </a:r>
            <a:br>
              <a:rPr lang="sk-SK" altLang="sk-SK" sz="2000" dirty="0" smtClean="0"/>
            </a:br>
            <a:r>
              <a:rPr lang="sk-SK" altLang="sk-SK" sz="2000" b="1" dirty="0" smtClean="0"/>
              <a:t>8 bitová farebná hĺbka</a:t>
            </a:r>
            <a:r>
              <a:rPr lang="sk-SK" altLang="sk-SK" sz="2000" dirty="0" smtClean="0"/>
              <a:t>, všetky body sa zachovajú), pribudne </a:t>
            </a:r>
            <a:r>
              <a:rPr lang="sk-SK" altLang="sk-SK" sz="2000" b="1" dirty="0" smtClean="0"/>
              <a:t>priehľadnosť</a:t>
            </a:r>
            <a:r>
              <a:rPr lang="sk-SK" altLang="sk-SK" sz="2000" dirty="0" smtClean="0"/>
              <a:t> a možnosť uložiť do jedného súboru sled obrázkov – </a:t>
            </a:r>
            <a:r>
              <a:rPr lang="sk-SK" altLang="sk-SK" sz="2000" b="1" dirty="0" smtClean="0"/>
              <a:t>animácia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sk-SK" altLang="sk-SK" sz="2000" dirty="0" smtClean="0"/>
              <a:t>Formát </a:t>
            </a:r>
            <a:r>
              <a:rPr lang="sk-SK" altLang="sk-SK" sz="2000" b="1" dirty="0" smtClean="0">
                <a:solidFill>
                  <a:srgbClr val="FF0000"/>
                </a:solidFill>
              </a:rPr>
              <a:t>PNG </a:t>
            </a:r>
            <a:r>
              <a:rPr lang="sk-SK" altLang="sk-SK" sz="2000" dirty="0" smtClean="0"/>
              <a:t>-</a:t>
            </a:r>
            <a:r>
              <a:rPr lang="sk-SK" altLang="sk-SK" sz="2000" b="1" dirty="0" smtClean="0"/>
              <a:t> </a:t>
            </a:r>
            <a:r>
              <a:rPr lang="sk-SK" altLang="sk-SK" sz="2000" dirty="0" smtClean="0"/>
              <a:t>použitie </a:t>
            </a:r>
            <a:r>
              <a:rPr lang="sk-SK" altLang="sk-SK" sz="2000" i="1" dirty="0" smtClean="0"/>
              <a:t>bezstratovej</a:t>
            </a:r>
            <a:r>
              <a:rPr lang="sk-SK" altLang="sk-SK" sz="2000" dirty="0" smtClean="0"/>
              <a:t> kompresie na rastrový obrázok (</a:t>
            </a:r>
            <a:r>
              <a:rPr lang="sk-SK" altLang="sk-SK" sz="2000" b="1" dirty="0" smtClean="0"/>
              <a:t>24 bitová farebná hĺbka</a:t>
            </a:r>
            <a:r>
              <a:rPr lang="sk-SK" altLang="sk-SK" sz="2000" dirty="0" smtClean="0"/>
              <a:t>, </a:t>
            </a:r>
            <a:r>
              <a:rPr lang="sk-SK" altLang="sk-SK" sz="2000" b="1" dirty="0" smtClean="0"/>
              <a:t>priehľadnosť</a:t>
            </a:r>
            <a:r>
              <a:rPr lang="sk-SK" altLang="sk-SK" sz="2000" dirty="0" smtClean="0"/>
              <a:t>)</a:t>
            </a:r>
          </a:p>
          <a:p>
            <a:pPr algn="just" eaLnBrk="1" hangingPunct="1">
              <a:lnSpc>
                <a:spcPct val="110000"/>
              </a:lnSpc>
              <a:defRPr/>
            </a:pPr>
            <a:r>
              <a:rPr lang="sk-SK" altLang="sk-SK" sz="2000" dirty="0" smtClean="0"/>
              <a:t>Formát</a:t>
            </a:r>
            <a:r>
              <a:rPr lang="sk-SK" altLang="sk-SK" sz="2000" b="1" dirty="0" smtClean="0"/>
              <a:t> </a:t>
            </a:r>
            <a:r>
              <a:rPr lang="sk-SK" altLang="sk-SK" sz="2000" b="1" dirty="0" smtClean="0">
                <a:solidFill>
                  <a:srgbClr val="FF0000"/>
                </a:solidFill>
              </a:rPr>
              <a:t>BMP </a:t>
            </a:r>
            <a:r>
              <a:rPr lang="sk-SK" altLang="sk-SK" sz="2000" dirty="0" smtClean="0"/>
              <a:t>– </a:t>
            </a:r>
            <a:r>
              <a:rPr lang="sk-SK" altLang="sk-SK" sz="2000" i="1" dirty="0" smtClean="0"/>
              <a:t>bez kompresie</a:t>
            </a:r>
            <a:r>
              <a:rPr lang="sk-SK" altLang="sk-SK" sz="2000" dirty="0" smtClean="0"/>
              <a:t>, </a:t>
            </a:r>
            <a:r>
              <a:rPr lang="sk-SK" altLang="sk-SK" sz="2000" b="1" dirty="0" smtClean="0"/>
              <a:t>24 </a:t>
            </a:r>
            <a:r>
              <a:rPr lang="sk-SK" altLang="sk-SK" sz="2000" b="1" dirty="0"/>
              <a:t>bitová farebná </a:t>
            </a:r>
            <a:r>
              <a:rPr lang="sk-SK" altLang="sk-SK" sz="2000" b="1" dirty="0" smtClean="0"/>
              <a:t>hĺbka.</a:t>
            </a:r>
            <a:endParaRPr lang="sk-SK" altLang="sk-SK" sz="20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  <a:defRPr/>
            </a:pP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6088" y="152400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sk-SK" b="1" smtClean="0"/>
              <a:t>Rastrové grafické formáty</a:t>
            </a:r>
          </a:p>
        </p:txBody>
      </p:sp>
      <p:graphicFrame>
        <p:nvGraphicFramePr>
          <p:cNvPr id="5" name="Zástupný symbol obsah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09696481"/>
              </p:ext>
            </p:extLst>
          </p:nvPr>
        </p:nvGraphicFramePr>
        <p:xfrm>
          <a:off x="467544" y="1916832"/>
          <a:ext cx="8229600" cy="280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28663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chemeClr val="bg1"/>
                          </a:solidFill>
                        </a:rPr>
                        <a:t>GIF</a:t>
                      </a:r>
                      <a:endParaRPr lang="sk-SK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chemeClr val="bg1"/>
                          </a:solidFill>
                        </a:rPr>
                        <a:t>PNG</a:t>
                      </a:r>
                      <a:endParaRPr lang="sk-SK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chemeClr val="bg1"/>
                          </a:solidFill>
                        </a:rPr>
                        <a:t>JPG</a:t>
                      </a:r>
                      <a:endParaRPr lang="sk-SK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chemeClr val="bg1"/>
                          </a:solidFill>
                        </a:rPr>
                        <a:t>BMP</a:t>
                      </a:r>
                      <a:endParaRPr lang="sk-SK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544834"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Farebná hĺbka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8 bit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24 bit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24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24 bit</a:t>
                      </a:r>
                    </a:p>
                  </a:txBody>
                  <a:tcPr anchor="ctr"/>
                </a:tc>
              </a:tr>
              <a:tr h="544834"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Kompresia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bezstratová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bezstratová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stratová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x</a:t>
                      </a:r>
                      <a:endParaRPr lang="sk-SK" sz="2000" dirty="0"/>
                    </a:p>
                  </a:txBody>
                  <a:tcPr anchor="ctr"/>
                </a:tc>
              </a:tr>
              <a:tr h="544834"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Priehľadnosť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áno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áno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smtClean="0"/>
                        <a:t>x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x</a:t>
                      </a:r>
                      <a:endParaRPr lang="sk-SK" sz="2000" dirty="0"/>
                    </a:p>
                  </a:txBody>
                  <a:tcPr anchor="ctr"/>
                </a:tc>
              </a:tr>
              <a:tr h="544834"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Animácia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áno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x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x</a:t>
                      </a:r>
                      <a:endParaRPr lang="sk-SK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x</a:t>
                      </a:r>
                      <a:endParaRPr lang="sk-SK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sk-SK" altLang="sk-SK" sz="2000" dirty="0" smtClean="0"/>
              <a:t>Pri </a:t>
            </a:r>
            <a:r>
              <a:rPr lang="sk-SK" altLang="sk-SK" sz="2000" b="1" dirty="0" smtClean="0"/>
              <a:t>vektorovom obrázku </a:t>
            </a:r>
            <a:r>
              <a:rPr lang="sk-SK" altLang="sk-SK" sz="2000" dirty="0" smtClean="0"/>
              <a:t>súbor obsahuje postupnosť inštrukcií – návod, ako obrázok zostrojiť (útvary uložené v PC ako matematická rovnica, útvary </a:t>
            </a:r>
            <a:r>
              <a:rPr lang="sk-SK" altLang="sk-SK" sz="2000" dirty="0" err="1" smtClean="0"/>
              <a:t>tvornené</a:t>
            </a:r>
            <a:r>
              <a:rPr lang="sk-SK" altLang="sk-SK" sz="2000" dirty="0" smtClean="0"/>
              <a:t> krivkami).  Zväčšovaním vektorového obrázka sa jeho kvalita nemení.</a:t>
            </a:r>
          </a:p>
          <a:p>
            <a:pPr marL="0" indent="0" eaLnBrk="1" hangingPunct="1">
              <a:lnSpc>
                <a:spcPct val="110000"/>
              </a:lnSpc>
              <a:buFont typeface="Wingdings 3" pitchFamily="18" charset="2"/>
              <a:buNone/>
              <a:defRPr/>
            </a:pPr>
            <a:endParaRPr lang="sk-SK" altLang="sk-SK" sz="2000" dirty="0" smtClean="0"/>
          </a:p>
          <a:p>
            <a:pPr marL="0" indent="0" eaLnBrk="1" hangingPunct="1">
              <a:lnSpc>
                <a:spcPct val="110000"/>
              </a:lnSpc>
              <a:buFont typeface="Wingdings 3" pitchFamily="18" charset="2"/>
              <a:buNone/>
              <a:defRPr/>
            </a:pPr>
            <a:endParaRPr lang="sk-SK" altLang="sk-SK" sz="2000" dirty="0"/>
          </a:p>
          <a:p>
            <a:pPr marL="0" indent="0" eaLnBrk="1" hangingPunct="1">
              <a:lnSpc>
                <a:spcPct val="110000"/>
              </a:lnSpc>
              <a:buFont typeface="Wingdings 3" pitchFamily="18" charset="2"/>
              <a:buNone/>
              <a:defRPr/>
            </a:pPr>
            <a:endParaRPr lang="sk-SK" altLang="sk-SK" sz="2000" dirty="0" smtClean="0"/>
          </a:p>
          <a:p>
            <a:pPr marL="0" indent="0" eaLnBrk="1" hangingPunct="1">
              <a:lnSpc>
                <a:spcPct val="110000"/>
              </a:lnSpc>
              <a:buFont typeface="Wingdings 3" pitchFamily="18" charset="2"/>
              <a:buNone/>
              <a:defRPr/>
            </a:pPr>
            <a:endParaRPr lang="sk-SK" altLang="sk-SK" sz="2000" dirty="0" smtClean="0"/>
          </a:p>
          <a:p>
            <a:pPr marL="0" indent="0" eaLnBrk="1" hangingPunct="1">
              <a:lnSpc>
                <a:spcPct val="110000"/>
              </a:lnSpc>
              <a:buFont typeface="Wingdings 3" pitchFamily="18" charset="2"/>
              <a:buNone/>
              <a:defRPr/>
            </a:pPr>
            <a:endParaRPr lang="sk-SK" altLang="sk-SK" sz="2000" dirty="0"/>
          </a:p>
          <a:p>
            <a:pPr marL="0" indent="0" eaLnBrk="1" hangingPunct="1">
              <a:lnSpc>
                <a:spcPct val="110000"/>
              </a:lnSpc>
              <a:buFont typeface="Wingdings 3" pitchFamily="18" charset="2"/>
              <a:buNone/>
              <a:defRPr/>
            </a:pPr>
            <a:endParaRPr lang="sk-SK" altLang="sk-SK" sz="2000" dirty="0" smtClean="0"/>
          </a:p>
          <a:p>
            <a:pPr marL="0" indent="0" algn="ctr" eaLnBrk="1" hangingPunct="1">
              <a:lnSpc>
                <a:spcPct val="110000"/>
              </a:lnSpc>
              <a:spcBef>
                <a:spcPts val="1800"/>
              </a:spcBef>
              <a:buFont typeface="Wingdings 3" pitchFamily="18" charset="2"/>
              <a:buNone/>
              <a:defRPr/>
            </a:pPr>
            <a:r>
              <a:rPr lang="sk-SK" altLang="sk-SK" sz="2000" dirty="0" smtClean="0"/>
              <a:t>Napr.  Žltý kruh s polomerom 40 a stredom v bode [200, 150] by mohol byť zapísaný v pamäti PC ako K40Ž200 150 </a:t>
            </a:r>
          </a:p>
          <a:p>
            <a:pPr eaLnBrk="1" hangingPunct="1">
              <a:lnSpc>
                <a:spcPct val="110000"/>
              </a:lnSpc>
              <a:defRPr/>
            </a:pPr>
            <a:endParaRPr lang="sk-SK" altLang="sk-SK" sz="2000" dirty="0" smtClean="0"/>
          </a:p>
          <a:p>
            <a:pPr eaLnBrk="1" hangingPunct="1">
              <a:defRPr/>
            </a:pPr>
            <a:endParaRPr lang="sk-SK" altLang="sk-SK" sz="1800" dirty="0" smtClean="0"/>
          </a:p>
          <a:p>
            <a:pPr eaLnBrk="1" hangingPunct="1">
              <a:defRPr/>
            </a:pPr>
            <a:endParaRPr lang="sk-SK" altLang="sk-SK" sz="1800" dirty="0" smtClean="0"/>
          </a:p>
          <a:p>
            <a:pPr eaLnBrk="1" hangingPunct="1">
              <a:defRPr/>
            </a:pPr>
            <a:endParaRPr lang="sk-SK" altLang="sk-SK" sz="1800" dirty="0" smtClean="0"/>
          </a:p>
          <a:p>
            <a:pPr eaLnBrk="1" hangingPunct="1">
              <a:defRPr/>
            </a:pPr>
            <a:endParaRPr lang="sk-SK" altLang="sk-SK" sz="1800" dirty="0" smtClean="0"/>
          </a:p>
          <a:p>
            <a:pPr eaLnBrk="1" hangingPunct="1">
              <a:defRPr/>
            </a:pPr>
            <a:endParaRPr lang="sk-SK" altLang="sk-SK" sz="1800" dirty="0" smtClean="0"/>
          </a:p>
          <a:p>
            <a:pPr eaLnBrk="1" hangingPunct="1">
              <a:defRPr/>
            </a:pPr>
            <a:endParaRPr lang="sk-SK" altLang="sk-SK" sz="1800" dirty="0" smtClean="0"/>
          </a:p>
          <a:p>
            <a:pPr eaLnBrk="1" hangingPunct="1">
              <a:defRPr/>
            </a:pPr>
            <a:endParaRPr lang="sk-SK" altLang="sk-SK" sz="1800" dirty="0" smtClean="0"/>
          </a:p>
        </p:txBody>
      </p:sp>
      <p:pic>
        <p:nvPicPr>
          <p:cNvPr id="15364" name="Picture 4" descr="http://gislearning.files.wordpress.com/2012/04/data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08275"/>
            <a:ext cx="43910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>
          <a:xfrm>
            <a:off x="446088" y="152400"/>
            <a:ext cx="8229600" cy="990600"/>
          </a:xfrm>
        </p:spPr>
        <p:txBody>
          <a:bodyPr/>
          <a:lstStyle/>
          <a:p>
            <a:endParaRPr lang="sk-SK" altLang="sk-SK" smtClean="0"/>
          </a:p>
        </p:txBody>
      </p:sp>
      <p:sp>
        <p:nvSpPr>
          <p:cNvPr id="19459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sk-SK" altLang="sk-SK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268413"/>
            <a:ext cx="5849938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507412" cy="43840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 3" pitchFamily="18" charset="2"/>
              <a:buNone/>
              <a:defRPr/>
            </a:pPr>
            <a:r>
              <a:rPr lang="sk-SK" altLang="sk-SK" sz="2000" dirty="0" smtClean="0"/>
              <a:t>Zvuk je mechanické vlnenie (kmitanie) častíc, ktoré charakterizuje:</a:t>
            </a:r>
            <a:endParaRPr lang="sk-SK" altLang="sk-SK" sz="800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sk-SK" altLang="sk-SK" sz="2000" b="1" dirty="0" smtClean="0">
                <a:solidFill>
                  <a:srgbClr val="FF0000"/>
                </a:solidFill>
              </a:rPr>
              <a:t>Frekvencia</a:t>
            </a:r>
            <a:r>
              <a:rPr lang="sk-SK" altLang="sk-SK" sz="2000" dirty="0" smtClean="0"/>
              <a:t> (Hz) – charakterizuje </a:t>
            </a:r>
            <a:r>
              <a:rPr lang="sk-SK" altLang="sk-SK" sz="2000" b="1" dirty="0" smtClean="0"/>
              <a:t>výšku </a:t>
            </a:r>
            <a:r>
              <a:rPr lang="sk-SK" altLang="sk-SK" sz="2000" b="1" dirty="0" smtClean="0"/>
              <a:t>tónu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tabLst>
                <a:tab pos="2597150" algn="l"/>
              </a:tabLst>
              <a:defRPr/>
            </a:pPr>
            <a:r>
              <a:rPr lang="sk-SK" altLang="sk-SK" sz="1700" b="1" dirty="0" smtClean="0"/>
              <a:t>&lt; 16 Hz 	=&gt; INFRAZVUK (zemetrasenie)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tabLst>
                <a:tab pos="2597150" algn="l"/>
              </a:tabLst>
              <a:defRPr/>
            </a:pPr>
            <a:r>
              <a:rPr lang="sk-SK" altLang="sk-SK" sz="1700" b="1" dirty="0" smtClean="0"/>
              <a:t>16 Hz – 16000 Hz	=&gt; počuteľný zvuk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tabLst>
                <a:tab pos="2597150" algn="l"/>
              </a:tabLst>
              <a:defRPr/>
            </a:pPr>
            <a:r>
              <a:rPr lang="sk-SK" altLang="sk-SK" sz="1700" b="1" dirty="0" smtClean="0"/>
              <a:t>&gt; 16000 Hz	=&gt; ULTRAZVUK (netopiere, RADAR, ultrasonografia)</a:t>
            </a:r>
            <a:endParaRPr lang="sk-SK" altLang="sk-SK" sz="1700" b="1" dirty="0" smtClea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sk-SK" altLang="sk-SK" sz="2000" b="1" dirty="0" smtClean="0">
                <a:solidFill>
                  <a:srgbClr val="FF0000"/>
                </a:solidFill>
              </a:rPr>
              <a:t>Amplitúda</a:t>
            </a:r>
            <a:r>
              <a:rPr lang="sk-SK" altLang="sk-SK" sz="2000" dirty="0" smtClean="0"/>
              <a:t> (výška vlny) – </a:t>
            </a:r>
            <a:r>
              <a:rPr lang="sk-SK" altLang="sk-SK" sz="2000" b="1" dirty="0" smtClean="0"/>
              <a:t>hlasitosť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tabLst>
                <a:tab pos="1795463" algn="l"/>
              </a:tabLst>
              <a:defRPr/>
            </a:pPr>
            <a:r>
              <a:rPr lang="sk-SK" altLang="sk-SK" sz="2000" b="1" dirty="0" smtClean="0">
                <a:solidFill>
                  <a:srgbClr val="FF0000"/>
                </a:solidFill>
              </a:rPr>
              <a:t>Zafarbenie</a:t>
            </a:r>
            <a:r>
              <a:rPr lang="sk-SK" altLang="sk-SK" sz="2000" dirty="0" smtClean="0">
                <a:solidFill>
                  <a:srgbClr val="FF0000"/>
                </a:solidFill>
              </a:rPr>
              <a:t> </a:t>
            </a:r>
            <a:r>
              <a:rPr lang="sk-SK" altLang="sk-SK" sz="2000" dirty="0" smtClean="0"/>
              <a:t>– obsah vyšších harmonických </a:t>
            </a:r>
            <a:r>
              <a:rPr lang="sk-SK" altLang="sk-SK" sz="2000" dirty="0" smtClean="0"/>
              <a:t>tónov (harmonické,  	disharmonické zvuky)</a:t>
            </a:r>
            <a:endParaRPr lang="sk-SK" altLang="sk-SK" sz="2000" b="1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sk-SK" b="1" smtClean="0"/>
              <a:t>Digitalizácia zvuku</a:t>
            </a:r>
          </a:p>
        </p:txBody>
      </p:sp>
      <p:pic>
        <p:nvPicPr>
          <p:cNvPr id="2050" name="Picture 2" descr="https://sites.google.com/site/rosicova/_/rsrc/1270659670970/studijne-materialy/multimedia/zvuk/zvuk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85184"/>
            <a:ext cx="3096344" cy="12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ites.google.com/site/rosicova/_/rsrc/1270660310021/studijne-materialy/multimedia/zvuk/fyzikalna-podstata-zvuku/zvuk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04549"/>
            <a:ext cx="2664296" cy="20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507412" cy="438408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sk-SK" altLang="sk-SK" sz="2000" b="1" dirty="0" smtClean="0">
                <a:solidFill>
                  <a:srgbClr val="FF0000"/>
                </a:solidFill>
              </a:rPr>
              <a:t>Vzorkovacia </a:t>
            </a:r>
            <a:r>
              <a:rPr lang="sk-SK" altLang="sk-SK" sz="2000" b="1" dirty="0">
                <a:solidFill>
                  <a:srgbClr val="FF0000"/>
                </a:solidFill>
              </a:rPr>
              <a:t>frekvencia </a:t>
            </a:r>
            <a:r>
              <a:rPr lang="sk-SK" altLang="sk-SK" sz="2000" b="1" dirty="0" smtClean="0">
                <a:solidFill>
                  <a:srgbClr val="FF0000"/>
                </a:solidFill>
              </a:rPr>
              <a:t>-</a:t>
            </a:r>
            <a:r>
              <a:rPr lang="sk-SK" altLang="sk-SK" sz="2000" dirty="0" smtClean="0"/>
              <a:t> </a:t>
            </a:r>
            <a:r>
              <a:rPr lang="sk-SK" altLang="sk-SK" sz="2000" dirty="0"/>
              <a:t>číslo udávajúce, koľkokrát za sekundu sa zosníma výška analógovej vlny </a:t>
            </a:r>
            <a:r>
              <a:rPr lang="pl-PL" altLang="sk-SK" sz="2000" dirty="0" smtClean="0"/>
              <a:t>(v smere osi x, bežne </a:t>
            </a:r>
            <a:r>
              <a:rPr lang="pl-PL" altLang="sk-SK" sz="2000" dirty="0"/>
              <a:t>od 8 000 Hz do 48 000 Hz</a:t>
            </a:r>
            <a:r>
              <a:rPr lang="pl-PL" altLang="sk-SK" sz="2000" dirty="0" smtClean="0"/>
              <a:t>):</a:t>
            </a:r>
          </a:p>
          <a:p>
            <a:pPr marL="1247775" lvl="1" eaLnBrk="1" hangingPunct="1">
              <a:lnSpc>
                <a:spcPct val="120000"/>
              </a:lnSpc>
              <a:spcBef>
                <a:spcPct val="0"/>
              </a:spcBef>
              <a:tabLst>
                <a:tab pos="2597150" algn="l"/>
                <a:tab pos="3228975" algn="l"/>
              </a:tabLst>
              <a:defRPr/>
            </a:pPr>
            <a:r>
              <a:rPr lang="pl-PL" altLang="sk-SK" sz="1700" dirty="0" smtClean="0"/>
              <a:t>11025 Hz 	...	Telefónna kvalita</a:t>
            </a:r>
          </a:p>
          <a:p>
            <a:pPr marL="1247775" lvl="1" eaLnBrk="1" hangingPunct="1">
              <a:lnSpc>
                <a:spcPct val="120000"/>
              </a:lnSpc>
              <a:spcBef>
                <a:spcPct val="0"/>
              </a:spcBef>
              <a:tabLst>
                <a:tab pos="2597150" algn="l"/>
                <a:tab pos="3228975" algn="l"/>
              </a:tabLst>
              <a:defRPr/>
            </a:pPr>
            <a:r>
              <a:rPr lang="pl-PL" altLang="sk-SK" sz="1700" dirty="0" smtClean="0"/>
              <a:t>22050 Hz	...	Rádiová kvalita</a:t>
            </a:r>
          </a:p>
          <a:p>
            <a:pPr marL="1247775" lvl="1" eaLnBrk="1" hangingPunct="1">
              <a:lnSpc>
                <a:spcPct val="120000"/>
              </a:lnSpc>
              <a:spcBef>
                <a:spcPct val="0"/>
              </a:spcBef>
              <a:tabLst>
                <a:tab pos="2597150" algn="l"/>
                <a:tab pos="3228975" algn="l"/>
              </a:tabLst>
              <a:defRPr/>
            </a:pPr>
            <a:r>
              <a:rPr lang="pl-PL" altLang="sk-SK" sz="1700" dirty="0" smtClean="0"/>
              <a:t>44100 Hz	...	CD kvalita</a:t>
            </a:r>
          </a:p>
          <a:p>
            <a:pPr marL="1247775" lvl="1" eaLnBrk="1" hangingPunct="1">
              <a:lnSpc>
                <a:spcPct val="120000"/>
              </a:lnSpc>
              <a:spcBef>
                <a:spcPct val="0"/>
              </a:spcBef>
              <a:tabLst>
                <a:tab pos="2597150" algn="l"/>
                <a:tab pos="3228975" algn="l"/>
              </a:tabLst>
              <a:defRPr/>
            </a:pPr>
            <a:r>
              <a:rPr lang="pl-PL" altLang="sk-SK" sz="1700" dirty="0" smtClean="0"/>
              <a:t>192000 Hz	...	HQ, DVD kvalita</a:t>
            </a:r>
            <a:endParaRPr lang="pl-PL" altLang="sk-SK" sz="17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sk-SK" altLang="sk-SK" sz="2000" b="1" dirty="0">
                <a:solidFill>
                  <a:srgbClr val="FF0000"/>
                </a:solidFill>
              </a:rPr>
              <a:t>Veľkosť vzorky </a:t>
            </a:r>
            <a:r>
              <a:rPr lang="sk-SK" altLang="sk-SK" sz="2000" dirty="0"/>
              <a:t>- počet bitov potrebných na uloženie jednej zosnímanej vzorky </a:t>
            </a:r>
            <a:r>
              <a:rPr lang="sk-SK" altLang="sk-SK" sz="2000" dirty="0" smtClean="0"/>
              <a:t>(</a:t>
            </a:r>
            <a:r>
              <a:rPr lang="sk-SK" altLang="sk-SK" sz="2000" dirty="0"/>
              <a:t>v smere osi </a:t>
            </a:r>
            <a:r>
              <a:rPr lang="sk-SK" altLang="sk-SK" sz="2000" dirty="0" smtClean="0"/>
              <a:t>y, číslo </a:t>
            </a:r>
            <a:r>
              <a:rPr lang="sk-SK" altLang="sk-SK" sz="2000" dirty="0"/>
              <a:t>vyjadrujúce bohatosť zvuku); </a:t>
            </a:r>
            <a:endParaRPr lang="sk-SK" altLang="sk-SK" sz="2000" dirty="0" smtClean="0"/>
          </a:p>
          <a:p>
            <a:pPr marL="1247775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sk-SK" altLang="sk-SK" sz="1700" dirty="0" smtClean="0"/>
              <a:t>8 </a:t>
            </a:r>
            <a:r>
              <a:rPr lang="sk-SK" altLang="sk-SK" sz="1700" dirty="0"/>
              <a:t>bitov znamená </a:t>
            </a:r>
            <a:r>
              <a:rPr lang="sk-SK" altLang="sk-SK" sz="1700" dirty="0" smtClean="0"/>
              <a:t>(256 </a:t>
            </a:r>
            <a:r>
              <a:rPr lang="sk-SK" altLang="sk-SK" sz="1700" dirty="0"/>
              <a:t>rôznych </a:t>
            </a:r>
            <a:r>
              <a:rPr lang="sk-SK" altLang="sk-SK" sz="1700" dirty="0" smtClean="0"/>
              <a:t>úrovní, postačuje pre telefónnu a rádiovú kvalitu),</a:t>
            </a:r>
          </a:p>
          <a:p>
            <a:pPr marL="1247775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sk-SK" altLang="sk-SK" sz="1700" dirty="0"/>
              <a:t>1</a:t>
            </a:r>
            <a:r>
              <a:rPr lang="sk-SK" altLang="sk-SK" sz="1700" dirty="0" smtClean="0"/>
              <a:t>6 </a:t>
            </a:r>
            <a:r>
              <a:rPr lang="sk-SK" altLang="sk-SK" sz="1700" dirty="0"/>
              <a:t>bitov </a:t>
            </a:r>
            <a:r>
              <a:rPr lang="sk-SK" altLang="sk-SK" sz="1700" dirty="0" smtClean="0"/>
              <a:t>(65 </a:t>
            </a:r>
            <a:r>
              <a:rPr lang="sk-SK" altLang="sk-SK" sz="1700" dirty="0"/>
              <a:t>536 </a:t>
            </a:r>
            <a:r>
              <a:rPr lang="sk-SK" altLang="sk-SK" sz="1700" dirty="0" smtClean="0"/>
              <a:t>úrovní, pre CD, príp. HQ – aj 32 bitová vzorka)</a:t>
            </a:r>
            <a:endParaRPr lang="sk-SK" altLang="sk-SK" sz="17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sk-SK" altLang="sk-SK" sz="2000" b="1" dirty="0">
                <a:solidFill>
                  <a:srgbClr val="FF0000"/>
                </a:solidFill>
              </a:rPr>
              <a:t>Kvalita</a:t>
            </a:r>
            <a:r>
              <a:rPr lang="sk-SK" altLang="sk-SK" sz="2000" dirty="0"/>
              <a:t> </a:t>
            </a:r>
            <a:r>
              <a:rPr lang="sk-SK" altLang="sk-SK" sz="2000" dirty="0" smtClean="0"/>
              <a:t>závisí aj od </a:t>
            </a:r>
            <a:r>
              <a:rPr lang="sk-SK" altLang="sk-SK" sz="2000" b="1" dirty="0" err="1" smtClean="0"/>
              <a:t>početu</a:t>
            </a:r>
            <a:r>
              <a:rPr lang="sk-SK" altLang="sk-SK" sz="2000" b="1" dirty="0" smtClean="0"/>
              <a:t> kanálov</a:t>
            </a:r>
          </a:p>
          <a:p>
            <a:pPr marL="1247775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sk-SK" altLang="sk-SK" sz="1700" dirty="0" err="1" smtClean="0"/>
              <a:t>mono</a:t>
            </a:r>
            <a:r>
              <a:rPr lang="sk-SK" altLang="sk-SK" sz="1700" dirty="0" smtClean="0"/>
              <a:t> </a:t>
            </a:r>
            <a:r>
              <a:rPr lang="sk-SK" altLang="sk-SK" sz="1700" dirty="0"/>
              <a:t>- jeden </a:t>
            </a:r>
            <a:r>
              <a:rPr lang="sk-SK" altLang="sk-SK" sz="1700" dirty="0" smtClean="0"/>
              <a:t>kanál (x1),  </a:t>
            </a:r>
          </a:p>
          <a:p>
            <a:pPr marL="1247775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sk-SK" altLang="sk-SK" sz="1700" dirty="0" smtClean="0"/>
              <a:t>stereo – dva kanály (x2)</a:t>
            </a:r>
          </a:p>
          <a:p>
            <a:pPr marL="1247775"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sk-SK" altLang="sk-SK" sz="1700" dirty="0" smtClean="0"/>
              <a:t>5+1, 7+1...</a:t>
            </a:r>
            <a:endParaRPr lang="sk-SK" altLang="sk-SK" sz="17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sk-SK" altLang="sk-SK" sz="2000" b="1" dirty="0">
                <a:solidFill>
                  <a:srgbClr val="FF0000"/>
                </a:solidFill>
              </a:rPr>
              <a:t>Čas v sekundách </a:t>
            </a:r>
            <a:r>
              <a:rPr lang="sk-SK" altLang="sk-SK" sz="2000" dirty="0"/>
              <a:t>– dĺžka trvania zvukovej nahrávky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sk-SK" b="1" dirty="0" smtClean="0"/>
              <a:t>Digitalizácia </a:t>
            </a:r>
            <a:r>
              <a:rPr lang="sk-SK" altLang="sk-SK" b="1" dirty="0" smtClean="0"/>
              <a:t>zvuku - parametre</a:t>
            </a:r>
            <a:endParaRPr lang="sk-SK" altLang="sk-SK" b="1" dirty="0" smtClean="0"/>
          </a:p>
        </p:txBody>
      </p:sp>
    </p:spTree>
    <p:extLst>
      <p:ext uri="{BB962C8B-B14F-4D97-AF65-F5344CB8AC3E}">
        <p14:creationId xmlns:p14="http://schemas.microsoft.com/office/powerpoint/2010/main" val="27918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23988"/>
          </a:xfrm>
        </p:spPr>
        <p:txBody>
          <a:bodyPr/>
          <a:lstStyle/>
          <a:p>
            <a:pPr eaLnBrk="1" hangingPunct="1"/>
            <a:r>
              <a:rPr lang="sk-SK" altLang="sk-SK" sz="1800" smtClean="0"/>
              <a:t>V obrázku je zakreslená analógová zvuková informácia, ktorá sa s hustotou vzorkovacej frekvencie digitalizuje odčítaním výšky zvukovej vlny, napr. posledný bod má kód 63</a:t>
            </a:r>
            <a:r>
              <a:rPr lang="sk-SK" altLang="sk-SK" sz="1800" baseline="-25000" smtClean="0"/>
              <a:t>10</a:t>
            </a:r>
            <a:r>
              <a:rPr lang="sk-SK" altLang="sk-SK" sz="1800" smtClean="0"/>
              <a:t> = 00111111</a:t>
            </a:r>
            <a:r>
              <a:rPr lang="sk-SK" altLang="sk-SK" sz="1800" baseline="-25000" smtClean="0"/>
              <a:t>2 </a:t>
            </a:r>
            <a:r>
              <a:rPr lang="sk-SK" altLang="sk-SK" sz="1800" smtClean="0"/>
              <a:t>(v obrázku je zakreslené len každé tisíce odčítanie výšky zvukovej vlny z 8000 odčítaní za sekundu)</a:t>
            </a:r>
          </a:p>
          <a:p>
            <a:pPr eaLnBrk="1" hangingPunct="1"/>
            <a:endParaRPr lang="sk-SK" altLang="sk-SK" sz="18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500313"/>
            <a:ext cx="718661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ĺžnik 4"/>
          <p:cNvSpPr/>
          <p:nvPr/>
        </p:nvSpPr>
        <p:spPr>
          <a:xfrm>
            <a:off x="571500" y="5357813"/>
            <a:ext cx="8072438" cy="923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veľkosť nekomprimovaného zvukového súboru =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v-SE" b="1" dirty="0"/>
              <a:t>= vzorkovacia frekvencia x počet bitov na vzorku x kvalita x dĺžka v sekundách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856984" cy="4384080"/>
          </a:xfrm>
        </p:spPr>
        <p:txBody>
          <a:bodyPr/>
          <a:lstStyle/>
          <a:p>
            <a:r>
              <a:rPr lang="sk-SK" sz="2000" b="1" dirty="0">
                <a:solidFill>
                  <a:srgbClr val="FF0000"/>
                </a:solidFill>
              </a:rPr>
              <a:t>Bezstratová kompresia </a:t>
            </a:r>
            <a:r>
              <a:rPr lang="sk-SK" sz="2000" b="1" dirty="0" smtClean="0">
                <a:solidFill>
                  <a:srgbClr val="FF0000"/>
                </a:solidFill>
              </a:rPr>
              <a:t>zvuku</a:t>
            </a:r>
          </a:p>
          <a:p>
            <a:pPr lvl="1"/>
            <a:r>
              <a:rPr lang="sk-SK" sz="1700" b="1" dirty="0" err="1" smtClean="0"/>
              <a:t>flac</a:t>
            </a:r>
            <a:r>
              <a:rPr lang="sk-SK" sz="1700" b="1" dirty="0" smtClean="0"/>
              <a:t> </a:t>
            </a:r>
            <a:r>
              <a:rPr lang="sk-SK" sz="1700" dirty="0"/>
              <a:t>- najbežnejší formát, malý kompresný pomer, veľmi nenáročný na dekódovanie; z bezstratových </a:t>
            </a:r>
            <a:r>
              <a:rPr lang="sk-SK" sz="1700" dirty="0" err="1"/>
              <a:t>kodekov</a:t>
            </a:r>
            <a:r>
              <a:rPr lang="sk-SK" sz="1700" dirty="0"/>
              <a:t> najlepšia podpora v počítačových i prenosných </a:t>
            </a:r>
            <a:r>
              <a:rPr lang="sk-SK" sz="1700" dirty="0" smtClean="0"/>
              <a:t>prehrávačoch;</a:t>
            </a:r>
          </a:p>
          <a:p>
            <a:pPr lvl="1"/>
            <a:r>
              <a:rPr lang="sk-SK" sz="1700" b="1" dirty="0" err="1" smtClean="0"/>
              <a:t>wav</a:t>
            </a:r>
            <a:r>
              <a:rPr lang="sk-SK" sz="1700" b="1" dirty="0" smtClean="0"/>
              <a:t> </a:t>
            </a:r>
            <a:r>
              <a:rPr lang="sk-SK" sz="1700" dirty="0"/>
              <a:t>- (</a:t>
            </a:r>
            <a:r>
              <a:rPr lang="sk-SK" sz="1700" dirty="0" err="1"/>
              <a:t>waveform</a:t>
            </a:r>
            <a:r>
              <a:rPr lang="sk-SK" sz="1700" dirty="0"/>
              <a:t> – audio formát); veľmi veľké súbory </a:t>
            </a:r>
            <a:endParaRPr lang="sk-SK" sz="1700" dirty="0" smtClean="0"/>
          </a:p>
          <a:p>
            <a:pPr lvl="1"/>
            <a:r>
              <a:rPr lang="sk-SK" sz="1700" b="1" dirty="0"/>
              <a:t>APE </a:t>
            </a:r>
            <a:r>
              <a:rPr lang="sk-SK" sz="1700" dirty="0"/>
              <a:t>- nazývaný </a:t>
            </a:r>
            <a:r>
              <a:rPr lang="sk-SK" sz="1700" dirty="0" err="1"/>
              <a:t>Monkey's</a:t>
            </a:r>
            <a:r>
              <a:rPr lang="sk-SK" sz="1700" dirty="0"/>
              <a:t> Audio, výbornú kompresia, nemá dobrú rýchlosť </a:t>
            </a:r>
            <a:r>
              <a:rPr lang="sk-SK" sz="1700" dirty="0" smtClean="0"/>
              <a:t>dekódovania</a:t>
            </a:r>
          </a:p>
          <a:p>
            <a:pPr lvl="1"/>
            <a:r>
              <a:rPr lang="sk-SK" sz="1700" b="1" dirty="0" smtClean="0"/>
              <a:t>TAK </a:t>
            </a:r>
            <a:r>
              <a:rPr lang="sk-SK" sz="1700" dirty="0"/>
              <a:t>- nový formát, uverejnený v roku 2007; výborná kompresia APE, nenáročnosť dekódovania formátu </a:t>
            </a:r>
            <a:r>
              <a:rPr lang="sk-SK" sz="1700" dirty="0" err="1"/>
              <a:t>flac</a:t>
            </a:r>
            <a:r>
              <a:rPr lang="sk-SK" sz="1700" dirty="0"/>
              <a:t>. </a:t>
            </a:r>
          </a:p>
          <a:p>
            <a:pPr lvl="1"/>
            <a:r>
              <a:rPr lang="sk-SK" sz="1700" b="1" dirty="0" err="1" smtClean="0"/>
              <a:t>Lossless</a:t>
            </a:r>
            <a:r>
              <a:rPr lang="sk-SK" sz="1700" b="1" dirty="0" smtClean="0"/>
              <a:t> </a:t>
            </a:r>
            <a:r>
              <a:rPr lang="sk-SK" sz="1700" b="1" dirty="0"/>
              <a:t>Audio (LA</a:t>
            </a:r>
            <a:r>
              <a:rPr lang="sk-SK" sz="1700" b="1" dirty="0" smtClean="0"/>
              <a:t>), </a:t>
            </a:r>
            <a:r>
              <a:rPr lang="sk-SK" sz="1700" b="1" dirty="0" err="1" smtClean="0"/>
              <a:t>True</a:t>
            </a:r>
            <a:r>
              <a:rPr lang="sk-SK" sz="1700" b="1" dirty="0" smtClean="0"/>
              <a:t> </a:t>
            </a:r>
            <a:r>
              <a:rPr lang="sk-SK" sz="1700" b="1" dirty="0"/>
              <a:t>Audio (TTA</a:t>
            </a:r>
            <a:r>
              <a:rPr lang="sk-SK" sz="1700" b="1" dirty="0" smtClean="0"/>
              <a:t>), </a:t>
            </a:r>
            <a:r>
              <a:rPr lang="sk-SK" sz="1700" b="1" dirty="0" err="1" smtClean="0"/>
              <a:t>OptimFROG</a:t>
            </a:r>
            <a:endParaRPr lang="sk-SK" sz="1700" b="1" dirty="0"/>
          </a:p>
          <a:p>
            <a:pPr lvl="1"/>
            <a:r>
              <a:rPr lang="sk-SK" sz="2000" b="1" dirty="0">
                <a:solidFill>
                  <a:srgbClr val="FF0000"/>
                </a:solidFill>
              </a:rPr>
              <a:t>Stratová kompresia zvuku</a:t>
            </a:r>
            <a:br>
              <a:rPr lang="sk-SK" sz="2000" b="1" dirty="0">
                <a:solidFill>
                  <a:srgbClr val="FF0000"/>
                </a:solidFill>
              </a:rPr>
            </a:br>
            <a:r>
              <a:rPr lang="sk-SK" sz="1700" b="1" dirty="0"/>
              <a:t>MP3 </a:t>
            </a:r>
            <a:r>
              <a:rPr lang="sk-SK" sz="1700" dirty="0"/>
              <a:t>- kompresný algoritmus je odvodený z algoritmu MPEG pre kompresiu videa; </a:t>
            </a:r>
            <a:r>
              <a:rPr lang="sk-SK" sz="1700" dirty="0" smtClean="0"/>
              <a:t>vďaka </a:t>
            </a:r>
            <a:r>
              <a:rPr lang="sk-SK" sz="1700" dirty="0" err="1"/>
              <a:t>kodeku</a:t>
            </a:r>
            <a:r>
              <a:rPr lang="sk-SK" sz="1700" dirty="0"/>
              <a:t> LAME pri správnom nastavení dosahuje výbornú kvalitu zvuku, vhodný pre bit rate 128-256 </a:t>
            </a:r>
            <a:r>
              <a:rPr lang="sk-SK" sz="1700" dirty="0" err="1"/>
              <a:t>kbps</a:t>
            </a:r>
            <a:r>
              <a:rPr lang="sk-SK" sz="1700" dirty="0"/>
              <a:t>; </a:t>
            </a:r>
            <a:r>
              <a:rPr lang="sk-SK" sz="1700" dirty="0" smtClean="0"/>
              <a:t>kompresný </a:t>
            </a:r>
            <a:r>
              <a:rPr lang="sk-SK" sz="1700" dirty="0"/>
              <a:t>pomer 12:1 </a:t>
            </a:r>
          </a:p>
          <a:p>
            <a:pPr lvl="1"/>
            <a:r>
              <a:rPr lang="sk-SK" sz="1700" b="1" dirty="0"/>
              <a:t>VQF </a:t>
            </a:r>
            <a:r>
              <a:rPr lang="sk-SK" sz="1700" dirty="0"/>
              <a:t>- vyvinuté v Japonsku; dosahuje lepších kompresné pomery </a:t>
            </a:r>
            <a:r>
              <a:rPr lang="sk-SK" sz="1700" dirty="0" smtClean="0"/>
              <a:t>ako</a:t>
            </a:r>
            <a:r>
              <a:rPr lang="sk-SK" sz="1700" b="1" dirty="0" smtClean="0"/>
              <a:t>.</a:t>
            </a:r>
            <a:endParaRPr lang="sk-SK" sz="1700" b="1" dirty="0"/>
          </a:p>
          <a:p>
            <a:pPr lvl="1"/>
            <a:r>
              <a:rPr lang="sk-SK" sz="1700" b="1" dirty="0"/>
              <a:t>WMA </a:t>
            </a:r>
            <a:r>
              <a:rPr lang="sk-SK" sz="1700" dirty="0"/>
              <a:t>- formát Microsoftu;  veľmi nízka kvalita v porovnaní s vyššie </a:t>
            </a:r>
            <a:r>
              <a:rPr lang="sk-SK" sz="1700" dirty="0" smtClean="0"/>
              <a:t>uvedenými</a:t>
            </a:r>
            <a:endParaRPr lang="sk-SK" sz="1700" dirty="0"/>
          </a:p>
          <a:p>
            <a:pPr lvl="1"/>
            <a:r>
              <a:rPr lang="sk-SK" sz="1700" b="1" dirty="0" err="1"/>
              <a:t>Ogg</a:t>
            </a:r>
            <a:r>
              <a:rPr lang="sk-SK" sz="1700" b="1" dirty="0"/>
              <a:t> </a:t>
            </a:r>
            <a:r>
              <a:rPr lang="sk-SK" sz="1700" b="1" dirty="0" err="1"/>
              <a:t>Vorbis</a:t>
            </a:r>
            <a:r>
              <a:rPr lang="sk-SK" sz="1700" b="1" dirty="0"/>
              <a:t> </a:t>
            </a:r>
            <a:r>
              <a:rPr lang="sk-SK" sz="1700" dirty="0"/>
              <a:t>- </a:t>
            </a:r>
            <a:r>
              <a:rPr lang="sk-SK" sz="1700" dirty="0" smtClean="0"/>
              <a:t>je </a:t>
            </a:r>
            <a:r>
              <a:rPr lang="sk-SK" sz="1700" dirty="0"/>
              <a:t>zdarma; špičková kvalita zvuku, široká podpora v prehrávačoch, </a:t>
            </a:r>
            <a:r>
              <a:rPr lang="sk-SK" sz="1700" b="1" dirty="0" smtClean="0"/>
              <a:t>WMA AAC </a:t>
            </a:r>
            <a:r>
              <a:rPr lang="sk-SK" sz="1700" dirty="0"/>
              <a:t>- </a:t>
            </a:r>
            <a:r>
              <a:rPr lang="sk-SK" sz="1700" dirty="0" smtClean="0"/>
              <a:t>MPEG-4 </a:t>
            </a:r>
            <a:r>
              <a:rPr lang="sk-SK" sz="1700" dirty="0"/>
              <a:t>AAC; pôvodná verzia Atrac3; </a:t>
            </a:r>
            <a:r>
              <a:rPr lang="sk-SK" sz="1700" dirty="0" err="1"/>
              <a:t>vzork</a:t>
            </a:r>
            <a:r>
              <a:rPr lang="sk-SK" sz="1700" dirty="0"/>
              <a:t>. frekvencia 8 Hz - 192 kHz</a:t>
            </a:r>
          </a:p>
          <a:p>
            <a:pPr lvl="1"/>
            <a:r>
              <a:rPr lang="sk-SK" sz="1700" b="1" dirty="0" smtClean="0"/>
              <a:t>AC3 </a:t>
            </a:r>
            <a:r>
              <a:rPr lang="sk-SK" sz="1700" dirty="0"/>
              <a:t>- alebo </a:t>
            </a:r>
            <a:r>
              <a:rPr lang="sk-SK" sz="1700" dirty="0" err="1"/>
              <a:t>Dolby</a:t>
            </a:r>
            <a:r>
              <a:rPr lang="sk-SK" sz="1700" dirty="0"/>
              <a:t> </a:t>
            </a:r>
            <a:r>
              <a:rPr lang="sk-SK" sz="1700" dirty="0" err="1"/>
              <a:t>Digital</a:t>
            </a:r>
            <a:r>
              <a:rPr lang="sk-SK" sz="1700" dirty="0"/>
              <a:t>; používanie výhradne na DVD, slabá kvalita pri nižšom bit rate, </a:t>
            </a:r>
            <a:endParaRPr lang="sk-SK" sz="2000" dirty="0"/>
          </a:p>
        </p:txBody>
      </p:sp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sk-SK" b="1" dirty="0" smtClean="0"/>
              <a:t>Formáty zvuku</a:t>
            </a:r>
            <a:endParaRPr lang="sk-SK" altLang="sk-SK" b="1" dirty="0" smtClean="0"/>
          </a:p>
        </p:txBody>
      </p:sp>
    </p:spTree>
    <p:extLst>
      <p:ext uri="{BB962C8B-B14F-4D97-AF65-F5344CB8AC3E}">
        <p14:creationId xmlns:p14="http://schemas.microsoft.com/office/powerpoint/2010/main" val="3009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>
          <a:xfrm>
            <a:off x="446088" y="152400"/>
            <a:ext cx="8229600" cy="990600"/>
          </a:xfrm>
        </p:spPr>
        <p:txBody>
          <a:bodyPr/>
          <a:lstStyle/>
          <a:p>
            <a:pPr eaLnBrk="1" hangingPunct="1"/>
            <a:endParaRPr lang="cs-CZ" altLang="sk-SK" smtClean="0"/>
          </a:p>
        </p:txBody>
      </p:sp>
      <p:sp>
        <p:nvSpPr>
          <p:cNvPr id="22531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5013325"/>
            <a:ext cx="8229600" cy="1143000"/>
          </a:xfrm>
        </p:spPr>
        <p:txBody>
          <a:bodyPr/>
          <a:lstStyle/>
          <a:p>
            <a:pPr algn="r" eaLnBrk="1" hangingPunct="1"/>
            <a:r>
              <a:rPr lang="sk-SK" altLang="sk-SK" smtClean="0"/>
              <a:t>Mgr. Martina Rosičová</a:t>
            </a:r>
          </a:p>
          <a:p>
            <a:pPr algn="r" eaLnBrk="1" hangingPunct="1"/>
            <a:r>
              <a:rPr lang="sk-SK" altLang="sk-SK" smtClean="0"/>
              <a:t>Gymnázium Snina</a:t>
            </a:r>
          </a:p>
        </p:txBody>
      </p:sp>
      <p:sp>
        <p:nvSpPr>
          <p:cNvPr id="2" name="Obdĺžnik 1"/>
          <p:cNvSpPr/>
          <p:nvPr/>
        </p:nvSpPr>
        <p:spPr>
          <a:xfrm>
            <a:off x="395536" y="1412776"/>
            <a:ext cx="828092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sk-SK" sz="2000" b="1" dirty="0">
                <a:solidFill>
                  <a:srgbClr val="FF0000"/>
                </a:solidFill>
                <a:latin typeface="+mn-lt"/>
                <a:cs typeface="+mn-cs"/>
              </a:rPr>
              <a:t>Špeciálny </a:t>
            </a:r>
            <a:r>
              <a:rPr lang="sk-SK" sz="2000" b="1">
                <a:solidFill>
                  <a:srgbClr val="FF0000"/>
                </a:solidFill>
                <a:latin typeface="+mn-lt"/>
                <a:cs typeface="+mn-cs"/>
              </a:rPr>
              <a:t>prípad </a:t>
            </a:r>
            <a:r>
              <a:rPr lang="sk-SK" sz="2000" b="1" smtClean="0">
                <a:solidFill>
                  <a:srgbClr val="FF0000"/>
                </a:solidFill>
                <a:latin typeface="+mn-lt"/>
                <a:cs typeface="+mn-cs"/>
              </a:rPr>
              <a:t>– MIDI</a:t>
            </a:r>
          </a:p>
          <a:p>
            <a:pPr marL="730250" lvl="1" indent="-27305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</a:pPr>
            <a:r>
              <a:rPr lang="sk-SK" sz="2000" smtClean="0">
                <a:latin typeface="+mn-lt"/>
                <a:cs typeface="+mn-cs"/>
              </a:rPr>
              <a:t>komunikácia </a:t>
            </a:r>
            <a:r>
              <a:rPr lang="sk-SK" sz="2000" dirty="0">
                <a:latin typeface="+mn-lt"/>
                <a:cs typeface="+mn-cs"/>
              </a:rPr>
              <a:t>prebieha pomocou digitálnych správ na 1 až 16 kanáloch; vlastnosti </a:t>
            </a:r>
            <a:r>
              <a:rPr lang="sk-SK" sz="2000" dirty="0" err="1">
                <a:latin typeface="+mn-lt"/>
                <a:cs typeface="+mn-cs"/>
              </a:rPr>
              <a:t>midi</a:t>
            </a:r>
            <a:r>
              <a:rPr lang="sk-SK" sz="2000" dirty="0">
                <a:latin typeface="+mn-lt"/>
                <a:cs typeface="+mn-cs"/>
              </a:rPr>
              <a:t> stôp sú zapísané v textovej podobe; súbory majú malinkú veľkosť (rádovo desiatky </a:t>
            </a:r>
            <a:r>
              <a:rPr lang="sk-SK" sz="2000" dirty="0" err="1">
                <a:latin typeface="+mn-lt"/>
                <a:cs typeface="+mn-cs"/>
              </a:rPr>
              <a:t>kB</a:t>
            </a:r>
            <a:r>
              <a:rPr lang="sk-SK" sz="2000" dirty="0">
                <a:latin typeface="+mn-lt"/>
                <a:cs typeface="+mn-cs"/>
              </a:rPr>
              <a:t>; sú  vhodné pre web, prezentáciu a pod. Zvuková karta je kľúčové miesto celého reťazca, lebo tá určuje výstupnú kvalitu MIDI súboru (mala by mat GM).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3413"/>
          </a:xfrm>
        </p:spPr>
        <p:txBody>
          <a:bodyPr/>
          <a:lstStyle/>
          <a:p>
            <a:pPr eaLnBrk="1" hangingPunct="1"/>
            <a:r>
              <a:rPr lang="sk-SK" altLang="sk-SK" b="1" smtClean="0"/>
              <a:t>Kódovanie v praxi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57188" y="785813"/>
            <a:ext cx="8501062" cy="5299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sk-SK" altLang="sk-SK" sz="1800" smtClean="0"/>
              <a:t>hovorené slovo </a:t>
            </a:r>
            <a:r>
              <a:rPr lang="sk-SK" altLang="sk-SK" sz="1800" smtClean="0">
                <a:sym typeface="Wingdings" pitchFamily="2" charset="2"/>
              </a:rPr>
              <a:t> písaný text (v rodnej reči)</a:t>
            </a:r>
          </a:p>
          <a:p>
            <a:pPr eaLnBrk="1" hangingPunct="1">
              <a:spcBef>
                <a:spcPct val="0"/>
              </a:spcBef>
            </a:pPr>
            <a:r>
              <a:rPr lang="sk-SK" altLang="sk-SK" sz="1800" smtClean="0">
                <a:sym typeface="Wingdings" pitchFamily="2" charset="2"/>
              </a:rPr>
              <a:t>písaný text v rodnej reči  písaný text v cudzom jazyku</a:t>
            </a:r>
          </a:p>
          <a:p>
            <a:pPr eaLnBrk="1" hangingPunct="1">
              <a:spcBef>
                <a:spcPct val="0"/>
              </a:spcBef>
            </a:pPr>
            <a:r>
              <a:rPr lang="sk-SK" altLang="sk-SK" sz="1800" b="1" smtClean="0"/>
              <a:t>piktogramy</a:t>
            </a:r>
            <a:r>
              <a:rPr lang="sk-SK" altLang="sk-SK" sz="1800" smtClean="0"/>
              <a:t> </a:t>
            </a:r>
            <a:r>
              <a:rPr lang="sk-SK" altLang="sk-SK" sz="1800" smtClean="0">
                <a:sym typeface="Wingdings" pitchFamily="2" charset="2"/>
              </a:rPr>
              <a:t></a:t>
            </a:r>
            <a:r>
              <a:rPr lang="sk-SK" altLang="sk-SK" sz="1800" smtClean="0"/>
              <a:t> grafické znaky, ktoré znázorňujú informáciu obrazom, ktorého podoba a čítanie nie sú pevne stanovené a neviažu sa na určitý jazyk.</a:t>
            </a:r>
          </a:p>
          <a:p>
            <a:pPr eaLnBrk="1" hangingPunct="1">
              <a:spcBef>
                <a:spcPct val="0"/>
              </a:spcBef>
            </a:pPr>
            <a:endParaRPr lang="sk-SK" altLang="sk-SK" sz="1800" smtClean="0"/>
          </a:p>
          <a:p>
            <a:pPr eaLnBrk="1" hangingPunct="1">
              <a:spcBef>
                <a:spcPct val="0"/>
              </a:spcBef>
            </a:pPr>
            <a:endParaRPr lang="sk-SK" altLang="sk-SK" sz="1800" smtClean="0"/>
          </a:p>
          <a:p>
            <a:pPr eaLnBrk="1" hangingPunct="1">
              <a:spcBef>
                <a:spcPct val="0"/>
              </a:spcBef>
            </a:pPr>
            <a:endParaRPr lang="sk-SK" altLang="sk-SK" sz="1800" smtClean="0"/>
          </a:p>
          <a:p>
            <a:pPr eaLnBrk="1" hangingPunct="1">
              <a:spcBef>
                <a:spcPct val="0"/>
              </a:spcBef>
            </a:pPr>
            <a:endParaRPr lang="sk-SK" altLang="sk-SK" sz="1800" smtClean="0"/>
          </a:p>
          <a:p>
            <a:pPr eaLnBrk="1" hangingPunct="1"/>
            <a:r>
              <a:rPr lang="sk-SK" altLang="sk-SK" sz="1800" b="1" smtClean="0"/>
              <a:t>hieroglyfy</a:t>
            </a:r>
            <a:r>
              <a:rPr lang="sk-SK" altLang="sk-SK" sz="1800" smtClean="0"/>
              <a:t> predstavujú fonetické písmo, teda jednotlivé znaky predstavujú zvuky a nie pojem súvisiaci s vyobrazením (piktogramy) – základ </a:t>
            </a:r>
            <a:r>
              <a:rPr lang="sk-SK" altLang="sk-SK" sz="1800" i="1" smtClean="0"/>
              <a:t>substitučnej metódy</a:t>
            </a:r>
            <a:r>
              <a:rPr lang="sk-SK" altLang="sk-SK" sz="1800" b="1" smtClean="0"/>
              <a:t> </a:t>
            </a:r>
            <a:r>
              <a:rPr lang="sk-SK" altLang="sk-SK" sz="1800" smtClean="0"/>
              <a:t>(nahrádzanie)</a:t>
            </a:r>
          </a:p>
          <a:p>
            <a:pPr eaLnBrk="1" hangingPunct="1">
              <a:spcBef>
                <a:spcPct val="0"/>
              </a:spcBef>
            </a:pPr>
            <a:r>
              <a:rPr lang="sk-SK" altLang="sk-SK" sz="1800" b="1" smtClean="0"/>
              <a:t>Morseova abeceda </a:t>
            </a:r>
            <a:r>
              <a:rPr lang="sk-SK" altLang="sk-SK" sz="1800" smtClean="0"/>
              <a:t>– substitučná </a:t>
            </a:r>
            <a:br>
              <a:rPr lang="sk-SK" altLang="sk-SK" sz="1800" smtClean="0"/>
            </a:br>
            <a:r>
              <a:rPr lang="sk-SK" altLang="sk-SK" sz="1800" smtClean="0"/>
              <a:t>metóda založená na frekvenčnej</a:t>
            </a:r>
            <a:br>
              <a:rPr lang="sk-SK" altLang="sk-SK" sz="1800" smtClean="0"/>
            </a:br>
            <a:r>
              <a:rPr lang="sk-SK" altLang="sk-SK" sz="1800" smtClean="0"/>
              <a:t>analýze výskytu znakov (najčastejšie</a:t>
            </a:r>
            <a:br>
              <a:rPr lang="sk-SK" altLang="sk-SK" sz="1800" smtClean="0"/>
            </a:br>
            <a:r>
              <a:rPr lang="sk-SK" altLang="sk-SK" sz="1800" smtClean="0"/>
              <a:t>sa vyskytujúcim znakom priradené </a:t>
            </a:r>
            <a:br>
              <a:rPr lang="sk-SK" altLang="sk-SK" sz="1800" smtClean="0"/>
            </a:br>
            <a:r>
              <a:rPr lang="sk-SK" altLang="sk-SK" sz="1800" smtClean="0"/>
              <a:t>najjednoduchšie zoskupenie krátkych</a:t>
            </a:r>
            <a:br>
              <a:rPr lang="sk-SK" altLang="sk-SK" sz="1800" smtClean="0"/>
            </a:br>
            <a:r>
              <a:rPr lang="sk-SK" altLang="sk-SK" sz="1800" smtClean="0"/>
              <a:t>a dlhých impulzov/tónov)</a:t>
            </a:r>
          </a:p>
          <a:p>
            <a:pPr eaLnBrk="1" hangingPunct="1">
              <a:spcBef>
                <a:spcPct val="0"/>
              </a:spcBef>
            </a:pPr>
            <a:r>
              <a:rPr lang="sk-SK" altLang="sk-SK" sz="1800" b="1" smtClean="0"/>
              <a:t>Braillovo písmo </a:t>
            </a:r>
            <a:r>
              <a:rPr lang="sk-SK" altLang="sk-SK" sz="1800" smtClean="0"/>
              <a:t>- písmo určené </a:t>
            </a:r>
            <a:br>
              <a:rPr lang="sk-SK" altLang="sk-SK" sz="1800" smtClean="0"/>
            </a:br>
            <a:r>
              <a:rPr lang="sk-SK" altLang="sk-SK" sz="1800" smtClean="0"/>
              <a:t>pre nevidiacich a slabozrakých ľudí. Jeho základom je transformácia písmen, číslic a znakov do bodov, ktoré sú vyrazené do papiera alebo iného média a čitateľ ich identifikuje hmatom.</a:t>
            </a:r>
          </a:p>
          <a:p>
            <a:pPr eaLnBrk="1" hangingPunct="1"/>
            <a:endParaRPr lang="sk-SK" altLang="sk-SK" sz="1800" b="1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000250"/>
            <a:ext cx="1038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000250"/>
            <a:ext cx="150018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000250"/>
            <a:ext cx="365125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748088"/>
            <a:ext cx="42957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14338" y="1214438"/>
            <a:ext cx="8229600" cy="5286375"/>
          </a:xfrm>
        </p:spPr>
        <p:txBody>
          <a:bodyPr/>
          <a:lstStyle/>
          <a:p>
            <a:pPr eaLnBrk="1" hangingPunct="1"/>
            <a:r>
              <a:rPr lang="sk-SK" altLang="sk-SK" sz="1800" b="1" smtClean="0"/>
              <a:t>Kódovanie</a:t>
            </a:r>
            <a:r>
              <a:rPr lang="sk-SK" altLang="sk-SK" sz="1800" smtClean="0"/>
              <a:t> je transformácia informácie z jednej formy na druhú  použitím určitého algoritmu (postupu), ktorý je verejne známy. Ak je postup utajený, hovoríme o šifrovaní.</a:t>
            </a:r>
          </a:p>
          <a:p>
            <a:pPr eaLnBrk="1" hangingPunct="1"/>
            <a:r>
              <a:rPr lang="sk-SK" altLang="sk-SK" sz="1800" u="sng" smtClean="0"/>
              <a:t>Cieľ kódovania</a:t>
            </a:r>
            <a:r>
              <a:rPr lang="sk-SK" altLang="sk-SK" sz="1800" smtClean="0"/>
              <a:t>: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sk-SK" altLang="sk-SK" sz="1800" smtClean="0"/>
              <a:t>prispôsobenie vyjadrenia informácie možnostiam technického zariadenia (napr. Morseova abeceda pre telegraf) alebo možnostiam ľudí (Braillovo písmo pre nevidiacich).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sk-SK" altLang="sk-SK" sz="1800" smtClean="0"/>
              <a:t>sprehľadnenie zápisu,</a:t>
            </a:r>
          </a:p>
          <a:p>
            <a:pPr lvl="1" eaLnBrk="1" hangingPunct="1">
              <a:spcBef>
                <a:spcPct val="0"/>
              </a:spcBef>
              <a:buFontTx/>
              <a:buChar char="-"/>
            </a:pPr>
            <a:r>
              <a:rPr lang="sk-SK" altLang="sk-SK" sz="1800" smtClean="0"/>
              <a:t>zabezpečiť prenos informácií bez poškodenia</a:t>
            </a:r>
          </a:p>
          <a:p>
            <a:pPr eaLnBrk="1" hangingPunct="1"/>
            <a:endParaRPr lang="sk-SK" altLang="sk-SK" sz="180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929063"/>
            <a:ext cx="52451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3929063" y="6172200"/>
            <a:ext cx="142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-18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-18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-18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-18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-18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-18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-18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-18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-1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000" b="1">
                <a:latin typeface="Arial" charset="0"/>
              </a:rPr>
              <a:t>Šumy, poruchy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000" b="1">
                <a:latin typeface="Arial" charset="0"/>
              </a:rPr>
              <a:t>Prenosový kanál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6088" y="152400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sk-SK" b="1" smtClean="0"/>
              <a:t>Binárny kód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571500" y="2500313"/>
            <a:ext cx="8229600" cy="3857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1800" dirty="0" smtClean="0"/>
              <a:t>Pre počítače, z konštrukčného hľadiska, je najvhodnejší zápis informácií v binárnom kóde, pre svoju jednoduchosť a spoľahlivosť (počítač nemá desať prstov ako my, a tak nemôže používať desať číslic na počítanie).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pl-PL" sz="1800" b="1" dirty="0" smtClean="0"/>
              <a:t>Binárny kód používa len dva znaky, znak </a:t>
            </a:r>
            <a:r>
              <a:rPr lang="pl-PL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l-PL" sz="1800" b="1" dirty="0" smtClean="0"/>
              <a:t> a znak </a:t>
            </a:r>
            <a:r>
              <a:rPr lang="pl-PL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sz="1800" b="1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1800" dirty="0" smtClean="0"/>
              <a:t>Informácie zapísané v binárnom kóde nazývame </a:t>
            </a:r>
            <a:r>
              <a:rPr lang="sk-SK" sz="1800" b="1" u="sng" dirty="0" smtClean="0"/>
              <a:t>digitálne informácie</a:t>
            </a:r>
            <a:r>
              <a:rPr lang="sk-SK" sz="1800" b="1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1800" dirty="0" smtClean="0"/>
              <a:t>Informácie z reálneho sveta (blízke človeku) treba pred spracovaním v počítači </a:t>
            </a:r>
            <a:r>
              <a:rPr lang="sk-SK" sz="1800" b="1" dirty="0" smtClean="0"/>
              <a:t>digitalizovať – </a:t>
            </a:r>
            <a:r>
              <a:rPr lang="sk-SK" sz="1800" dirty="0" smtClean="0"/>
              <a:t>podľa dohodnutých pravidiel zapísať v binárnom kóde</a:t>
            </a:r>
            <a:r>
              <a:rPr lang="sk-SK" sz="1800" b="1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sk-SK" sz="1800" dirty="0" smtClean="0"/>
              <a:t>Fázy digitalizácie:</a:t>
            </a:r>
            <a:endParaRPr lang="sk-SK" sz="1800" dirty="0"/>
          </a:p>
          <a:p>
            <a:pPr marL="722313" indent="-4508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pl-PL" sz="1800" dirty="0" smtClean="0"/>
              <a:t>rozdelenie informácie na čo najmenšie časti – </a:t>
            </a:r>
            <a:r>
              <a:rPr lang="pl-PL" sz="1800" b="1" dirty="0" smtClean="0"/>
              <a:t>vzorkovanie </a:t>
            </a:r>
            <a:r>
              <a:rPr lang="pl-PL" sz="1800" dirty="0" smtClean="0"/>
              <a:t>(samplovanie)</a:t>
            </a:r>
          </a:p>
          <a:p>
            <a:pPr marL="722313" indent="-4508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sk-SK" sz="1800" dirty="0" smtClean="0"/>
              <a:t>očíslovanie všetkých možností (</a:t>
            </a:r>
            <a:r>
              <a:rPr lang="sk-SK" sz="1800" b="1" dirty="0" err="1" smtClean="0"/>
              <a:t>kvantovanie</a:t>
            </a:r>
            <a:r>
              <a:rPr lang="sk-SK" sz="1800" dirty="0" smtClean="0"/>
              <a:t>) s využitím tvrdenia:</a:t>
            </a:r>
          </a:p>
          <a:p>
            <a:pPr marL="274320" indent="-274320"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bitov umožňuje zakódovať 2</a:t>
            </a:r>
            <a:r>
              <a:rPr lang="sk-SK" sz="2400" b="1" baseline="30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rôznych hodnôt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sk-SK" sz="1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sk-SK" sz="18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sk-SK" sz="1800" dirty="0"/>
          </a:p>
        </p:txBody>
      </p:sp>
      <p:pic>
        <p:nvPicPr>
          <p:cNvPr id="1026" name="Picture 2" descr="binar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28625"/>
            <a:ext cx="46577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1813"/>
            <a:ext cx="8229600" cy="593725"/>
          </a:xfrm>
        </p:spPr>
        <p:txBody>
          <a:bodyPr/>
          <a:lstStyle/>
          <a:p>
            <a:pPr eaLnBrk="1" hangingPunct="1"/>
            <a:r>
              <a:rPr lang="sk-SK" altLang="sk-SK" b="1" smtClean="0"/>
              <a:t>Digitalizácia textovej informácie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95288" y="1268413"/>
            <a:ext cx="8569325" cy="463550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Font typeface="Wingdings 3" pitchFamily="18" charset="2"/>
              <a:buNone/>
              <a:tabLst>
                <a:tab pos="987425" algn="l"/>
              </a:tabLst>
              <a:defRPr/>
            </a:pPr>
            <a:r>
              <a:rPr lang="pl-PL" altLang="sk-SK" sz="2000" dirty="0" smtClean="0"/>
              <a:t>1. fáza – 	rozdelenia textu na znaky</a:t>
            </a:r>
          </a:p>
          <a:p>
            <a:pPr marL="982663" indent="-982663" eaLnBrk="1" hangingPunct="1">
              <a:lnSpc>
                <a:spcPct val="114000"/>
              </a:lnSpc>
              <a:buFont typeface="Wingdings 3" pitchFamily="18" charset="2"/>
              <a:buNone/>
              <a:tabLst>
                <a:tab pos="987425" algn="l"/>
              </a:tabLst>
              <a:defRPr/>
            </a:pPr>
            <a:r>
              <a:rPr lang="sk-SK" altLang="sk-SK" sz="2000" dirty="0" smtClean="0"/>
              <a:t>2. fáza </a:t>
            </a:r>
            <a:r>
              <a:rPr lang="pl-PL" altLang="sk-SK" sz="2000" dirty="0" smtClean="0"/>
              <a:t>– 	pridelenie číselného kódu (decimálneho, resp. binárneho) danému znaku </a:t>
            </a:r>
            <a:br>
              <a:rPr lang="pl-PL" altLang="sk-SK" sz="2000" dirty="0" smtClean="0"/>
            </a:br>
            <a:r>
              <a:rPr lang="pl-PL" altLang="sk-SK" sz="2000" dirty="0" smtClean="0"/>
              <a:t>z medzinárodne platnej kódovacej </a:t>
            </a:r>
            <a:r>
              <a:rPr lang="sk-SK" altLang="sk-SK" sz="2000" dirty="0" smtClean="0"/>
              <a:t>tabuľky,  napr. </a:t>
            </a:r>
            <a:r>
              <a:rPr lang="sk-SK" altLang="sk-SK" sz="2000" dirty="0" err="1" smtClean="0"/>
              <a:t>ord</a:t>
            </a:r>
            <a:r>
              <a:rPr lang="sk-SK" altLang="sk-SK" sz="2000" dirty="0" smtClean="0"/>
              <a:t>('A') = 65</a:t>
            </a:r>
          </a:p>
          <a:p>
            <a:pPr eaLnBrk="1" hangingPunct="1">
              <a:lnSpc>
                <a:spcPct val="114000"/>
              </a:lnSpc>
              <a:buFont typeface="Wingdings 3" pitchFamily="18" charset="2"/>
              <a:buNone/>
              <a:tabLst>
                <a:tab pos="987425" algn="l"/>
              </a:tabLst>
              <a:defRPr/>
            </a:pPr>
            <a:r>
              <a:rPr lang="sk-SK" altLang="sk-SK" sz="2000" b="1" dirty="0" smtClean="0"/>
              <a:t>ASCII tabuľka </a:t>
            </a:r>
            <a:r>
              <a:rPr lang="sk-SK" altLang="sk-SK" sz="2000" dirty="0" smtClean="0"/>
              <a:t>-128 rôznych znakov</a:t>
            </a:r>
            <a:endParaRPr lang="sk-SK" altLang="sk-SK" sz="2000" b="1" dirty="0" smtClean="0"/>
          </a:p>
          <a:p>
            <a:pPr eaLnBrk="1" hangingPunct="1">
              <a:lnSpc>
                <a:spcPct val="114000"/>
              </a:lnSpc>
              <a:tabLst>
                <a:tab pos="801688" algn="l"/>
                <a:tab pos="1252538" algn="l"/>
                <a:tab pos="1795463" algn="l"/>
                <a:tab pos="2867025" algn="l"/>
                <a:tab pos="3860800" algn="l"/>
                <a:tab pos="4843463" algn="l"/>
                <a:tab pos="5824538" algn="l"/>
              </a:tabLst>
              <a:defRPr/>
            </a:pPr>
            <a:r>
              <a:rPr lang="sk-SK" altLang="sk-SK" sz="2000" dirty="0" smtClean="0"/>
              <a:t>2</a:t>
            </a:r>
            <a:r>
              <a:rPr lang="sk-SK" altLang="sk-SK" sz="2000" baseline="30000" dirty="0" smtClean="0"/>
              <a:t>7</a:t>
            </a:r>
            <a:r>
              <a:rPr lang="sk-SK" altLang="sk-SK" sz="2000" dirty="0" smtClean="0"/>
              <a:t> = 128, preto je 7 bitov, potrebných na zakódovanie jedného znaku, napr.</a:t>
            </a:r>
            <a:br>
              <a:rPr lang="sk-SK" altLang="sk-SK" sz="2000" dirty="0" smtClean="0"/>
            </a:br>
            <a:r>
              <a:rPr lang="sk-SK" altLang="sk-SK" sz="2000" dirty="0" smtClean="0"/>
              <a:t> </a:t>
            </a:r>
            <a:r>
              <a:rPr lang="sk-SK" altLang="sk-SK" sz="2000" b="1" dirty="0" smtClean="0">
                <a:solidFill>
                  <a:schemeClr val="accent1">
                    <a:lumMod val="75000"/>
                  </a:schemeClr>
                </a:solidFill>
              </a:rPr>
              <a:t>'A	h	o	j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'  	7 b	</a:t>
            </a:r>
            <a:r>
              <a:rPr lang="sk-SK" altLang="sk-SK" sz="2000" dirty="0">
                <a:solidFill>
                  <a:schemeClr val="accent1">
                    <a:lumMod val="75000"/>
                  </a:schemeClr>
                </a:solidFill>
              </a:rPr>
              <a:t> 7 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b	</a:t>
            </a:r>
            <a:r>
              <a:rPr lang="sk-SK" altLang="sk-SK" sz="2000" dirty="0">
                <a:solidFill>
                  <a:schemeClr val="accent1">
                    <a:lumMod val="75000"/>
                  </a:schemeClr>
                </a:solidFill>
              </a:rPr>
              <a:t> 7 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b	7 </a:t>
            </a:r>
            <a:r>
              <a:rPr lang="sk-SK" altLang="sk-SK" sz="2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(65 104 111 106)</a:t>
            </a:r>
            <a:r>
              <a:rPr lang="sk-SK" altLang="sk-SK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 = (1000001 1101000 1101111 1101010)</a:t>
            </a:r>
            <a:r>
              <a:rPr lang="sk-SK" altLang="sk-SK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2 ...  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28 bitov</a:t>
            </a:r>
          </a:p>
          <a:p>
            <a:pPr eaLnBrk="1" hangingPunct="1">
              <a:lnSpc>
                <a:spcPct val="114000"/>
              </a:lnSpc>
              <a:tabLst>
                <a:tab pos="987425" algn="l"/>
              </a:tabLst>
              <a:defRPr/>
            </a:pPr>
            <a:r>
              <a:rPr lang="sk-SK" altLang="sk-SK" sz="2000" dirty="0" smtClean="0"/>
              <a:t>Rozšírenie ASCII </a:t>
            </a:r>
            <a:r>
              <a:rPr lang="sk-SK" altLang="sk-SK" sz="2000" b="1" dirty="0"/>
              <a:t>(</a:t>
            </a:r>
            <a:r>
              <a:rPr lang="sk-SK" sz="2000" b="1" dirty="0"/>
              <a:t>Windows-1250</a:t>
            </a:r>
            <a:r>
              <a:rPr lang="sk-SK" sz="2000" b="1" dirty="0" smtClean="0"/>
              <a:t>,</a:t>
            </a:r>
            <a:r>
              <a:rPr lang="sk-SK" altLang="sk-SK" sz="2000" b="1" dirty="0" smtClean="0"/>
              <a:t> </a:t>
            </a:r>
            <a:r>
              <a:rPr lang="sk-SK" sz="2000" b="1" dirty="0"/>
              <a:t>ISO </a:t>
            </a:r>
            <a:r>
              <a:rPr lang="sk-SK" sz="2000" b="1" dirty="0" smtClean="0"/>
              <a:t>8859-2, </a:t>
            </a:r>
            <a:r>
              <a:rPr lang="sk-SK" altLang="sk-SK" sz="2000" b="1" dirty="0"/>
              <a:t>KOI8</a:t>
            </a:r>
            <a:r>
              <a:rPr lang="sk-SK" altLang="sk-SK" sz="2000" b="1" dirty="0" smtClean="0"/>
              <a:t>) </a:t>
            </a:r>
            <a:r>
              <a:rPr lang="sk-SK" altLang="sk-SK" sz="2000" dirty="0" smtClean="0"/>
              <a:t>– 256 znakov</a:t>
            </a:r>
            <a:br>
              <a:rPr lang="sk-SK" altLang="sk-SK" sz="2000" dirty="0" smtClean="0"/>
            </a:br>
            <a:r>
              <a:rPr lang="sk-SK" altLang="sk-SK" sz="2000" dirty="0" smtClean="0"/>
              <a:t>prvých 128 znakov je pevne daných ASCII, zvyšných 128 znakov sa mení podľa zvolenej kódovacej tabuľky</a:t>
            </a:r>
            <a:br>
              <a:rPr lang="sk-SK" altLang="sk-SK" sz="2000" dirty="0" smtClean="0"/>
            </a:b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sk-SK" altLang="sk-SK" sz="2000" b="1" dirty="0" smtClean="0">
                <a:solidFill>
                  <a:schemeClr val="accent1">
                    <a:lumMod val="75000"/>
                  </a:schemeClr>
                </a:solidFill>
              </a:rPr>
              <a:t>Čau </a:t>
            </a:r>
            <a:r>
              <a:rPr lang="sk-SK" altLang="sk-SK" sz="20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:)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' = (200 97 117 32 59 41)</a:t>
            </a:r>
            <a:r>
              <a:rPr lang="sk-SK" altLang="sk-SK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b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= (11001000 </a:t>
            </a:r>
            <a:r>
              <a:rPr lang="sk-SK" altLang="sk-SK" sz="2000" dirty="0" smtClean="0">
                <a:solidFill>
                  <a:srgbClr val="FF0000"/>
                </a:solidFill>
              </a:rPr>
              <a:t>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1100001 </a:t>
            </a:r>
            <a:r>
              <a:rPr lang="sk-SK" altLang="sk-SK" sz="2000" dirty="0" smtClean="0">
                <a:solidFill>
                  <a:srgbClr val="FF0000"/>
                </a:solidFill>
              </a:rPr>
              <a:t>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1110101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100000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111011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101001)</a:t>
            </a:r>
            <a:r>
              <a:rPr lang="sk-SK" altLang="sk-SK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... </a:t>
            </a:r>
            <a:r>
              <a:rPr lang="sk-SK" altLang="sk-SK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48 bitov</a:t>
            </a:r>
            <a:endParaRPr lang="sk-SK" altLang="sk-SK" sz="2000" dirty="0" smtClean="0"/>
          </a:p>
        </p:txBody>
      </p:sp>
      <p:sp>
        <p:nvSpPr>
          <p:cNvPr id="4" name="Obdĺžnik 3"/>
          <p:cNvSpPr/>
          <p:nvPr/>
        </p:nvSpPr>
        <p:spPr>
          <a:xfrm>
            <a:off x="577850" y="6237288"/>
            <a:ext cx="7929563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veľkosť súboru = počet znakov x počet bitov použitého kódu na znak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31813"/>
            <a:ext cx="8229600" cy="593725"/>
          </a:xfrm>
        </p:spPr>
        <p:txBody>
          <a:bodyPr/>
          <a:lstStyle/>
          <a:p>
            <a:pPr eaLnBrk="1" hangingPunct="1"/>
            <a:r>
              <a:rPr lang="sk-SK" altLang="sk-SK" b="1" smtClean="0"/>
              <a:t>Digitalizácia textovej informácie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341438"/>
            <a:ext cx="8229600" cy="4562475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Font typeface="Wingdings 3" pitchFamily="18" charset="2"/>
              <a:buNone/>
              <a:tabLst>
                <a:tab pos="987425" algn="l"/>
              </a:tabLst>
              <a:defRPr/>
            </a:pPr>
            <a:r>
              <a:rPr lang="sk-SK" altLang="sk-SK" sz="2000" b="1" dirty="0" err="1" smtClean="0"/>
              <a:t>Unicode</a:t>
            </a:r>
            <a:r>
              <a:rPr lang="sk-SK" altLang="sk-SK" sz="2000" b="1" dirty="0" smtClean="0"/>
              <a:t>,  UTF-8:</a:t>
            </a:r>
          </a:p>
          <a:p>
            <a:pPr eaLnBrk="1" hangingPunct="1">
              <a:lnSpc>
                <a:spcPct val="114000"/>
              </a:lnSpc>
              <a:tabLst>
                <a:tab pos="987425" algn="l"/>
              </a:tabLst>
              <a:defRPr/>
            </a:pPr>
            <a:r>
              <a:rPr lang="sk-SK" altLang="sk-SK" sz="2000" dirty="0" smtClean="0"/>
              <a:t>16 bitový kód, t.j. 1 znak je zakódovaný v 2 bajtoch; 16 bitov umožňuje zakódovať 2</a:t>
            </a:r>
            <a:r>
              <a:rPr lang="sk-SK" altLang="sk-SK" sz="2000" baseline="30000" dirty="0" smtClean="0"/>
              <a:t>16</a:t>
            </a:r>
            <a:r>
              <a:rPr lang="sk-SK" altLang="sk-SK" sz="2000" dirty="0" smtClean="0"/>
              <a:t> = 65 536 rôznych znakov;  kódy znakov sú v PC zapisované v HEX číselnej sústave</a:t>
            </a:r>
            <a:br>
              <a:rPr lang="sk-SK" altLang="sk-SK" sz="2000" dirty="0" smtClean="0"/>
            </a:br>
            <a:r>
              <a:rPr lang="sk-SK" altLang="sk-SK" sz="2000" dirty="0" smtClean="0"/>
              <a:t>	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sk-SK" altLang="sk-SK" sz="2000" b="1" dirty="0" smtClean="0">
                <a:solidFill>
                  <a:schemeClr val="accent1">
                    <a:lumMod val="75000"/>
                  </a:schemeClr>
                </a:solidFill>
              </a:rPr>
              <a:t>Čo je to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?' </a:t>
            </a:r>
            <a:r>
              <a:rPr lang="sk-SK" altLang="sk-SK" sz="2000" dirty="0">
                <a:solidFill>
                  <a:schemeClr val="accent1">
                    <a:lumMod val="75000"/>
                  </a:schemeClr>
                </a:solidFill>
              </a:rPr>
              <a:t>= (268 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111 32  </a:t>
            </a:r>
            <a:r>
              <a:rPr lang="sk-SK" altLang="sk-SK" sz="2000" dirty="0">
                <a:solidFill>
                  <a:schemeClr val="accent1">
                    <a:lumMod val="75000"/>
                  </a:schemeClr>
                </a:solidFill>
              </a:rPr>
              <a:t>106 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101  32  </a:t>
            </a:r>
            <a:r>
              <a:rPr lang="sk-SK" altLang="sk-SK" sz="2000" dirty="0">
                <a:solidFill>
                  <a:schemeClr val="accent1">
                    <a:lumMod val="75000"/>
                  </a:schemeClr>
                </a:solidFill>
              </a:rPr>
              <a:t>116   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111   63)</a:t>
            </a:r>
            <a:r>
              <a:rPr lang="sk-SK" altLang="sk-SK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k-SK" altLang="sk-SK" sz="20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br>
              <a:rPr lang="sk-SK" altLang="sk-SK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	= (</a:t>
            </a:r>
            <a:r>
              <a:rPr lang="sk-SK" altLang="sk-SK" sz="2000" dirty="0" smtClean="0">
                <a:solidFill>
                  <a:srgbClr val="FF0000"/>
                </a:solidFill>
              </a:rPr>
              <a:t>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10C  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6F  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20  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6A  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65  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20  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74  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6F   </a:t>
            </a:r>
            <a:r>
              <a:rPr lang="sk-SK" altLang="sk-SK" sz="2000" dirty="0" smtClean="0">
                <a:solidFill>
                  <a:srgbClr val="FF0000"/>
                </a:solidFill>
              </a:rPr>
              <a:t>00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3F )</a:t>
            </a:r>
            <a:r>
              <a:rPr lang="sk-SK" altLang="sk-SK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br>
              <a:rPr lang="sk-SK" altLang="sk-SK" sz="2000" baseline="-25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sk-SK" altLang="sk-SK" sz="2000" baseline="-25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sk-SK" altLang="sk-SK" sz="2000" dirty="0" smtClean="0">
                <a:solidFill>
                  <a:schemeClr val="accent1">
                    <a:lumMod val="75000"/>
                  </a:schemeClr>
                </a:solidFill>
              </a:rPr>
              <a:t>9 znakov v UNICODE = 9.16 bitov = 144 bitov</a:t>
            </a:r>
            <a:endParaRPr lang="sk-SK" altLang="sk-SK" sz="2000" i="1" dirty="0" smtClean="0"/>
          </a:p>
          <a:p>
            <a:pPr eaLnBrk="1" hangingPunct="1">
              <a:lnSpc>
                <a:spcPct val="114000"/>
              </a:lnSpc>
              <a:tabLst>
                <a:tab pos="987425" algn="l"/>
              </a:tabLst>
              <a:defRPr/>
            </a:pPr>
            <a:r>
              <a:rPr lang="sk-SK" altLang="sk-SK" sz="2000" dirty="0" smtClean="0"/>
              <a:t>UTF-8 – vylepšený </a:t>
            </a:r>
            <a:r>
              <a:rPr lang="sk-SK" altLang="sk-SK" sz="2000" dirty="0" err="1" smtClean="0"/>
              <a:t>Unicode</a:t>
            </a:r>
            <a:r>
              <a:rPr lang="sk-SK" altLang="sk-SK" sz="2000" dirty="0" smtClean="0"/>
              <a:t> - prvých 128 znakov tabuľky ASCII (tieto sú pre všetky krajiny rovnaké) zakódovaných pomocou 8 bitov a zvyšné znaky sú zakódované 16, 24, 32, 40 až 48 bitmi. (výhodné pre americky/anglicky hovoriace krajiny</a:t>
            </a:r>
            <a:endParaRPr lang="sk-SK" altLang="sk-SK" sz="2000" i="1" dirty="0" smtClean="0"/>
          </a:p>
        </p:txBody>
      </p:sp>
      <p:sp>
        <p:nvSpPr>
          <p:cNvPr id="4" name="Obdĺžnik 3"/>
          <p:cNvSpPr/>
          <p:nvPr/>
        </p:nvSpPr>
        <p:spPr>
          <a:xfrm>
            <a:off x="606425" y="5589588"/>
            <a:ext cx="7929563" cy="36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veľkosť súboru = počet znakov x počet bitov použitého kódu na znak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6088" y="152400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sk-SK" b="1" smtClean="0"/>
              <a:t>Digitalizácia obrázka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29613" cy="5018088"/>
          </a:xfrm>
        </p:spPr>
        <p:txBody>
          <a:bodyPr>
            <a:normAutofit/>
          </a:bodyPr>
          <a:lstStyle/>
          <a:p>
            <a:pPr marL="354013" indent="-354013" eaLnBrk="1" fontAlgn="auto" hangingPunct="1">
              <a:spcAft>
                <a:spcPts val="0"/>
              </a:spcAft>
              <a:buFont typeface="Wingdings 3"/>
              <a:buChar char=""/>
              <a:tabLst>
                <a:tab pos="1341438" algn="l"/>
              </a:tabLst>
              <a:defRPr/>
            </a:pPr>
            <a:r>
              <a:rPr lang="pl-PL" sz="1800" dirty="0" smtClean="0"/>
              <a:t>1. fáza – 	rozdelenie obrázka na body, preloženie mriežky (rastra) cez </a:t>
            </a:r>
            <a:br>
              <a:rPr lang="pl-PL" sz="1800" dirty="0" smtClean="0"/>
            </a:br>
            <a:r>
              <a:rPr lang="pl-PL" sz="1800" dirty="0" smtClean="0"/>
              <a:t> 	obrázok,</a:t>
            </a:r>
          </a:p>
          <a:p>
            <a:pPr marL="354013" indent="-354013" eaLnBrk="1" fontAlgn="auto" hangingPunct="1">
              <a:spcAft>
                <a:spcPts val="0"/>
              </a:spcAft>
              <a:buFont typeface="Wingdings 3"/>
              <a:buChar char=""/>
              <a:tabLst>
                <a:tab pos="1341438" algn="l"/>
              </a:tabLst>
              <a:defRPr/>
            </a:pPr>
            <a:r>
              <a:rPr lang="sk-SK" sz="1800" dirty="0" smtClean="0"/>
              <a:t>2. fáza – 	očíslovanie všetkých možností, u obrázka to najčastejšie </a:t>
            </a:r>
            <a:br>
              <a:rPr lang="sk-SK" sz="1800" dirty="0" smtClean="0"/>
            </a:br>
            <a:r>
              <a:rPr lang="sk-SK" sz="1800" dirty="0" smtClean="0"/>
              <a:t> 	znamená očíslovanie všetkých použitých farieb. </a:t>
            </a:r>
            <a:br>
              <a:rPr lang="sk-SK" sz="1800" dirty="0" smtClean="0"/>
            </a:br>
            <a:r>
              <a:rPr lang="sk-SK" sz="1800" dirty="0" smtClean="0"/>
              <a:t> 	Opäť platí: n bitov umožňuje zakódovať 2</a:t>
            </a:r>
            <a:r>
              <a:rPr lang="sk-SK" sz="1800" baseline="30000" dirty="0" smtClean="0"/>
              <a:t>n</a:t>
            </a:r>
            <a:r>
              <a:rPr lang="sk-SK" sz="1800" dirty="0" smtClean="0"/>
              <a:t> farieb.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tabLst>
                <a:tab pos="1341438" algn="l"/>
              </a:tabLst>
              <a:defRPr/>
            </a:pPr>
            <a:endParaRPr lang="sk-SK" sz="1800" dirty="0" smtClean="0"/>
          </a:p>
          <a:p>
            <a:pPr marL="6989763" indent="1588" eaLnBrk="1" fontAlgn="auto" hangingPunct="1">
              <a:spcBef>
                <a:spcPts val="1200"/>
              </a:spcBef>
              <a:spcAft>
                <a:spcPts val="600"/>
              </a:spcAft>
              <a:buFont typeface="Wingdings 3"/>
              <a:buNone/>
              <a:tabLst>
                <a:tab pos="1341438" algn="l"/>
              </a:tabLst>
              <a:defRPr/>
            </a:pPr>
            <a:r>
              <a:rPr lang="sk-SK" sz="1800" dirty="0" smtClean="0"/>
              <a:t>00</a:t>
            </a:r>
          </a:p>
          <a:p>
            <a:pPr marL="6989763" indent="1588" eaLnBrk="1" fontAlgn="auto" hangingPunct="1">
              <a:spcBef>
                <a:spcPts val="1200"/>
              </a:spcBef>
              <a:spcAft>
                <a:spcPts val="600"/>
              </a:spcAft>
              <a:buFont typeface="Wingdings 3"/>
              <a:buNone/>
              <a:tabLst>
                <a:tab pos="1341438" algn="l"/>
              </a:tabLst>
              <a:defRPr/>
            </a:pPr>
            <a:r>
              <a:rPr lang="sk-SK" sz="1800" dirty="0" smtClean="0"/>
              <a:t>01</a:t>
            </a:r>
          </a:p>
          <a:p>
            <a:pPr marL="6989763" indent="1588" eaLnBrk="1" fontAlgn="auto" hangingPunct="1">
              <a:spcBef>
                <a:spcPts val="1200"/>
              </a:spcBef>
              <a:spcAft>
                <a:spcPts val="600"/>
              </a:spcAft>
              <a:buFont typeface="Wingdings 3"/>
              <a:buNone/>
              <a:tabLst>
                <a:tab pos="1341438" algn="l"/>
              </a:tabLst>
              <a:defRPr/>
            </a:pPr>
            <a:r>
              <a:rPr lang="sk-SK" sz="1800" dirty="0" smtClean="0"/>
              <a:t>10</a:t>
            </a:r>
          </a:p>
          <a:p>
            <a:pPr marL="6989763" indent="1588" eaLnBrk="1" fontAlgn="auto" hangingPunct="1">
              <a:spcBef>
                <a:spcPts val="1200"/>
              </a:spcBef>
              <a:spcAft>
                <a:spcPts val="600"/>
              </a:spcAft>
              <a:buFont typeface="Wingdings 3"/>
              <a:buNone/>
              <a:tabLst>
                <a:tab pos="1341438" algn="l"/>
              </a:tabLst>
              <a:defRPr/>
            </a:pPr>
            <a:endParaRPr lang="sk-SK" sz="1100" dirty="0"/>
          </a:p>
          <a:p>
            <a:pPr marL="1704975" indent="-1701800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tabLst>
                <a:tab pos="3498850" algn="l"/>
              </a:tabLst>
              <a:defRPr/>
            </a:pPr>
            <a:r>
              <a:rPr lang="sk-SK" sz="1800" b="1" dirty="0" smtClean="0">
                <a:solidFill>
                  <a:srgbClr val="FF0000"/>
                </a:solidFill>
              </a:rPr>
              <a:t>Farebná hĺbka </a:t>
            </a:r>
            <a:r>
              <a:rPr lang="sk-SK" sz="1800" b="1" dirty="0" smtClean="0"/>
              <a:t>- počet </a:t>
            </a:r>
            <a:r>
              <a:rPr lang="sk-SK" sz="1800" b="1" dirty="0"/>
              <a:t>bitov </a:t>
            </a:r>
            <a:r>
              <a:rPr lang="sk-SK" sz="1800" b="1" dirty="0" smtClean="0"/>
              <a:t>použitých na kódovanie každej farby </a:t>
            </a:r>
            <a:r>
              <a:rPr lang="sk-SK" sz="1800" b="1" dirty="0"/>
              <a:t>farebnej </a:t>
            </a:r>
            <a:r>
              <a:rPr lang="sk-SK" sz="1800" b="1" dirty="0" smtClean="0"/>
              <a:t>palety.	8 </a:t>
            </a:r>
            <a:r>
              <a:rPr lang="sk-SK" sz="1800" b="1" dirty="0"/>
              <a:t>b</a:t>
            </a:r>
            <a:r>
              <a:rPr lang="sk-SK" sz="1800" dirty="0"/>
              <a:t> ... </a:t>
            </a:r>
            <a:r>
              <a:rPr lang="sk-SK" sz="1800" dirty="0" smtClean="0"/>
              <a:t>2</a:t>
            </a:r>
            <a:r>
              <a:rPr lang="sk-SK" sz="1800" baseline="30000" dirty="0" smtClean="0"/>
              <a:t>3</a:t>
            </a:r>
            <a:r>
              <a:rPr lang="sk-SK" sz="1800" dirty="0" smtClean="0"/>
              <a:t> = 256 </a:t>
            </a:r>
            <a:r>
              <a:rPr lang="sk-SK" sz="1800" dirty="0"/>
              <a:t>farieb</a:t>
            </a:r>
            <a:endParaRPr lang="sk-SK" sz="1800" b="1" dirty="0"/>
          </a:p>
          <a:p>
            <a:pPr marL="1588" indent="1588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tabLst>
                <a:tab pos="3498850" algn="l"/>
              </a:tabLst>
              <a:defRPr/>
            </a:pPr>
            <a:r>
              <a:rPr lang="sk-SK" sz="1800" dirty="0" smtClean="0"/>
              <a:t>	</a:t>
            </a:r>
            <a:r>
              <a:rPr lang="sk-SK" sz="1800" b="1" dirty="0" smtClean="0"/>
              <a:t>16 b</a:t>
            </a:r>
            <a:r>
              <a:rPr lang="sk-SK" sz="1800" dirty="0" smtClean="0"/>
              <a:t> ... 2</a:t>
            </a:r>
            <a:r>
              <a:rPr lang="sk-SK" sz="1800" baseline="30000" dirty="0" smtClean="0"/>
              <a:t>16</a:t>
            </a:r>
            <a:r>
              <a:rPr lang="sk-SK" sz="1800" dirty="0" smtClean="0"/>
              <a:t> = 65536 farieb (</a:t>
            </a:r>
            <a:r>
              <a:rPr lang="sk-SK" sz="1800" dirty="0" err="1" smtClean="0"/>
              <a:t>High</a:t>
            </a:r>
            <a:r>
              <a:rPr lang="sk-SK" sz="1800" dirty="0" smtClean="0"/>
              <a:t> </a:t>
            </a:r>
            <a:r>
              <a:rPr lang="sk-SK" sz="1800" dirty="0" err="1" smtClean="0"/>
              <a:t>Color</a:t>
            </a:r>
            <a:r>
              <a:rPr lang="sk-SK" sz="1800" dirty="0" smtClean="0"/>
              <a:t>)	</a:t>
            </a:r>
          </a:p>
          <a:p>
            <a:pPr marL="1588" indent="1588" eaLnBrk="1" fontAlgn="auto" hangingPunct="1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tabLst>
                <a:tab pos="3498850" algn="l"/>
              </a:tabLst>
              <a:defRPr/>
            </a:pPr>
            <a:r>
              <a:rPr lang="sk-SK" sz="1800" b="1" dirty="0"/>
              <a:t>	</a:t>
            </a:r>
            <a:r>
              <a:rPr lang="sk-SK" sz="1800" b="1" dirty="0" smtClean="0"/>
              <a:t>24 </a:t>
            </a:r>
            <a:r>
              <a:rPr lang="sk-SK" sz="1800" b="1" dirty="0"/>
              <a:t>b</a:t>
            </a:r>
            <a:r>
              <a:rPr lang="sk-SK" sz="1800" dirty="0"/>
              <a:t> ... </a:t>
            </a:r>
            <a:r>
              <a:rPr lang="sk-SK" sz="1800" dirty="0" smtClean="0"/>
              <a:t>2</a:t>
            </a:r>
            <a:r>
              <a:rPr lang="sk-SK" sz="1800" baseline="30000" dirty="0" smtClean="0"/>
              <a:t>24</a:t>
            </a:r>
            <a:r>
              <a:rPr lang="sk-SK" sz="1800" dirty="0" smtClean="0"/>
              <a:t> = 16,8 mil. </a:t>
            </a:r>
            <a:r>
              <a:rPr lang="sk-SK" sz="1800" dirty="0"/>
              <a:t>farieb </a:t>
            </a:r>
            <a:r>
              <a:rPr lang="sk-SK" sz="1800" dirty="0" smtClean="0"/>
              <a:t>(</a:t>
            </a:r>
            <a:r>
              <a:rPr lang="sk-SK" sz="1800" dirty="0" err="1" smtClean="0"/>
              <a:t>True</a:t>
            </a:r>
            <a:r>
              <a:rPr lang="sk-SK" sz="1800" dirty="0" smtClean="0"/>
              <a:t> </a:t>
            </a:r>
            <a:r>
              <a:rPr lang="sk-SK" sz="1800" dirty="0" err="1"/>
              <a:t>Color</a:t>
            </a:r>
            <a:r>
              <a:rPr lang="sk-SK" sz="1800" dirty="0"/>
              <a:t>)</a:t>
            </a:r>
          </a:p>
          <a:p>
            <a:pPr marL="1588" indent="1588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tabLst>
                <a:tab pos="1795463" algn="l"/>
                <a:tab pos="5203825" algn="l"/>
              </a:tabLst>
              <a:defRPr/>
            </a:pPr>
            <a:endParaRPr lang="sk-SK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857500"/>
            <a:ext cx="2071687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dĺžnik 6"/>
          <p:cNvSpPr/>
          <p:nvPr/>
        </p:nvSpPr>
        <p:spPr>
          <a:xfrm>
            <a:off x="500063" y="6237288"/>
            <a:ext cx="8215312" cy="4619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veľkosť súboru = počet bodov obrázka x farebná hĺbka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857500"/>
            <a:ext cx="20669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643313"/>
            <a:ext cx="257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4143375"/>
            <a:ext cx="257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3143250"/>
            <a:ext cx="257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69" y="2914650"/>
            <a:ext cx="1924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6088" y="152400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sk-SK" b="1" dirty="0" smtClean="0"/>
              <a:t>Digitalizácia obrázka </a:t>
            </a:r>
            <a:r>
              <a:rPr lang="sk-SK" altLang="sk-SK" b="1" dirty="0" smtClean="0"/>
              <a:t/>
            </a:r>
            <a:br>
              <a:rPr lang="sk-SK" altLang="sk-SK" b="1" dirty="0" smtClean="0"/>
            </a:b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Farebné modely</a:t>
            </a:r>
            <a:endParaRPr lang="sk-SK" altLang="sk-SK" sz="2800" b="1" dirty="0" smtClean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274638" lvl="1" indent="0">
              <a:buNone/>
              <a:defRPr/>
            </a:pPr>
            <a:endParaRPr lang="sk-SK" dirty="0" smtClean="0"/>
          </a:p>
          <a:p>
            <a:pPr>
              <a:defRPr/>
            </a:pP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HSV</a:t>
            </a:r>
            <a:endParaRPr lang="sk-SK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sk-SK" b="1" dirty="0" err="1" smtClean="0">
                <a:solidFill>
                  <a:schemeClr val="tx1"/>
                </a:solidFill>
              </a:rPr>
              <a:t>Hue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smtClean="0"/>
              <a:t>– </a:t>
            </a:r>
            <a:r>
              <a:rPr lang="sk-SK" dirty="0" smtClean="0"/>
              <a:t>farebný </a:t>
            </a:r>
            <a:r>
              <a:rPr lang="sk-SK" dirty="0"/>
              <a:t>odtieň – </a:t>
            </a:r>
            <a:r>
              <a:rPr lang="sk-SK" dirty="0" smtClean="0"/>
              <a:t>8 </a:t>
            </a:r>
            <a:r>
              <a:rPr lang="sk-SK" dirty="0" smtClean="0"/>
              <a:t>bit </a:t>
            </a:r>
            <a:endParaRPr lang="sk-SK" dirty="0" smtClean="0"/>
          </a:p>
          <a:p>
            <a:pPr lvl="1">
              <a:defRPr/>
            </a:pPr>
            <a:r>
              <a:rPr lang="sk-SK" b="1" dirty="0" err="1" smtClean="0">
                <a:solidFill>
                  <a:schemeClr val="tx1"/>
                </a:solidFill>
              </a:rPr>
              <a:t>Saturation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r>
              <a:rPr lang="sk-SK" dirty="0" smtClean="0"/>
              <a:t>– sýtosť – </a:t>
            </a:r>
            <a:r>
              <a:rPr lang="sk-SK" dirty="0" smtClean="0"/>
              <a:t>8 bit</a:t>
            </a:r>
          </a:p>
          <a:p>
            <a:pPr lvl="1">
              <a:defRPr/>
            </a:pPr>
            <a:r>
              <a:rPr lang="sk-SK" b="1" dirty="0" err="1" smtClean="0">
                <a:solidFill>
                  <a:schemeClr val="tx1"/>
                </a:solidFill>
              </a:rPr>
              <a:t>Value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r>
              <a:rPr lang="sk-SK" dirty="0"/>
              <a:t>– </a:t>
            </a:r>
            <a:r>
              <a:rPr lang="sk-SK" dirty="0" smtClean="0"/>
              <a:t>hodnota – </a:t>
            </a:r>
            <a:r>
              <a:rPr lang="sk-SK" dirty="0"/>
              <a:t>8 </a:t>
            </a:r>
            <a:r>
              <a:rPr lang="sk-SK" dirty="0" smtClean="0"/>
              <a:t>bit</a:t>
            </a:r>
          </a:p>
          <a:p>
            <a:pPr>
              <a:spcBef>
                <a:spcPts val="1800"/>
              </a:spcBef>
              <a:defRPr/>
            </a:pP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HLS</a:t>
            </a:r>
          </a:p>
          <a:p>
            <a:pPr lvl="1">
              <a:defRPr/>
            </a:pPr>
            <a:r>
              <a:rPr lang="sk-SK" b="1" dirty="0" err="1">
                <a:solidFill>
                  <a:schemeClr val="tx1"/>
                </a:solidFill>
              </a:rPr>
              <a:t>Hue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/>
              <a:t>– farebný odtieň – 8 bit </a:t>
            </a:r>
          </a:p>
          <a:p>
            <a:pPr lvl="1">
              <a:defRPr/>
            </a:pPr>
            <a:r>
              <a:rPr lang="sk-SK" b="1" dirty="0" err="1" smtClean="0">
                <a:solidFill>
                  <a:schemeClr val="tx1"/>
                </a:solidFill>
              </a:rPr>
              <a:t>Lightness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r>
              <a:rPr lang="sk-SK" dirty="0" smtClean="0"/>
              <a:t>– svetlosť – </a:t>
            </a:r>
            <a:r>
              <a:rPr lang="sk-SK" dirty="0"/>
              <a:t>8 bit</a:t>
            </a:r>
          </a:p>
          <a:p>
            <a:pPr lvl="1">
              <a:defRPr/>
            </a:pPr>
            <a:r>
              <a:rPr lang="sk-SK" b="1" dirty="0" err="1" smtClean="0">
                <a:solidFill>
                  <a:schemeClr val="tx1"/>
                </a:solidFill>
              </a:rPr>
              <a:t>Saturation</a:t>
            </a:r>
            <a:r>
              <a:rPr lang="sk-SK" b="1" dirty="0" smtClean="0">
                <a:solidFill>
                  <a:schemeClr val="tx1"/>
                </a:solidFill>
              </a:rPr>
              <a:t> </a:t>
            </a:r>
            <a:r>
              <a:rPr lang="sk-SK" dirty="0"/>
              <a:t>– sýtosť – 8 bit</a:t>
            </a:r>
          </a:p>
          <a:p>
            <a:pPr>
              <a:defRPr/>
            </a:pPr>
            <a:endParaRPr lang="sk-SK" dirty="0" smtClean="0"/>
          </a:p>
          <a:p>
            <a:pPr lvl="1">
              <a:defRPr/>
            </a:pPr>
            <a:endParaRPr lang="sk-SK" dirty="0" smtClean="0"/>
          </a:p>
          <a:p>
            <a:pPr lvl="1">
              <a:defRPr/>
            </a:pPr>
            <a:endParaRPr lang="sk-SK" dirty="0"/>
          </a:p>
        </p:txBody>
      </p:sp>
      <p:pic>
        <p:nvPicPr>
          <p:cNvPr id="44034" name="Picture 2" descr="http://colorizer.org/img/hs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21424"/>
            <a:ext cx="1881187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 descr="http://student.fiit.stuba.sk/~pifkova04/farebne_modely/images/hsl/hs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1905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66" y="1116649"/>
            <a:ext cx="12668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28" y="2852936"/>
            <a:ext cx="2520702" cy="136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46088" y="152400"/>
            <a:ext cx="8229600" cy="990600"/>
          </a:xfrm>
        </p:spPr>
        <p:txBody>
          <a:bodyPr/>
          <a:lstStyle/>
          <a:p>
            <a:pPr eaLnBrk="1" hangingPunct="1"/>
            <a:r>
              <a:rPr lang="sk-SK" altLang="sk-SK" b="1" dirty="0" smtClean="0"/>
              <a:t>Digitalizácia obrázka </a:t>
            </a:r>
            <a:r>
              <a:rPr lang="sk-SK" altLang="sk-SK" b="1" dirty="0" smtClean="0"/>
              <a:t/>
            </a:r>
            <a:br>
              <a:rPr lang="sk-SK" altLang="sk-SK" b="1" dirty="0" smtClean="0"/>
            </a:br>
            <a:r>
              <a:rPr lang="sk-SK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Farebné modely</a:t>
            </a:r>
            <a:endParaRPr lang="sk-SK" altLang="sk-SK" sz="2800" b="1" dirty="0" smtClean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229600" cy="4937125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RGB</a:t>
            </a:r>
            <a:r>
              <a:rPr lang="sk-SK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sk-SK" b="1" dirty="0" smtClean="0"/>
              <a:t>Farebné palety</a:t>
            </a:r>
            <a:endParaRPr lang="sk-SK" b="1" dirty="0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30000"/>
              </a:lnSpc>
              <a:defRPr/>
            </a:pPr>
            <a:r>
              <a:rPr lang="sk-SK" b="1" dirty="0" smtClean="0">
                <a:solidFill>
                  <a:schemeClr val="tx1"/>
                </a:solidFill>
              </a:rPr>
              <a:t>Monochromatická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smtClean="0"/>
              <a:t>– 1 bit (0 – čierna, 1 – biela)</a:t>
            </a:r>
          </a:p>
          <a:p>
            <a:pPr lvl="1">
              <a:lnSpc>
                <a:spcPct val="130000"/>
              </a:lnSpc>
              <a:defRPr/>
            </a:pPr>
            <a:r>
              <a:rPr lang="sk-SK" b="1" dirty="0" err="1" smtClean="0">
                <a:solidFill>
                  <a:schemeClr val="tx1"/>
                </a:solidFill>
              </a:rPr>
              <a:t>Grayscale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smtClean="0"/>
              <a:t>– 256 odtieňov sivej – 8 bit</a:t>
            </a:r>
          </a:p>
          <a:p>
            <a:pPr lvl="1">
              <a:lnSpc>
                <a:spcPct val="130000"/>
              </a:lnSpc>
              <a:defRPr/>
            </a:pPr>
            <a:r>
              <a:rPr lang="sk-SK" b="1" dirty="0" smtClean="0">
                <a:solidFill>
                  <a:schemeClr val="tx1"/>
                </a:solidFill>
              </a:rPr>
              <a:t>8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bitová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smtClean="0"/>
              <a:t>(R – 3 bity, G – 3 bity, B – 2 bity)</a:t>
            </a:r>
          </a:p>
          <a:p>
            <a:pPr lvl="1">
              <a:lnSpc>
                <a:spcPct val="130000"/>
              </a:lnSpc>
              <a:defRPr/>
            </a:pPr>
            <a:r>
              <a:rPr lang="sk-SK" b="1" dirty="0" err="1" smtClean="0">
                <a:solidFill>
                  <a:schemeClr val="tx1"/>
                </a:solidFill>
              </a:rPr>
              <a:t>Highcolor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smtClean="0"/>
              <a:t>- 16 bitová (R – 5 bitov, G – 6 bitov, B – 5 bitov)</a:t>
            </a:r>
          </a:p>
          <a:p>
            <a:pPr lvl="1">
              <a:lnSpc>
                <a:spcPct val="130000"/>
              </a:lnSpc>
              <a:tabLst>
                <a:tab pos="1433513" algn="l"/>
                <a:tab pos="3228975" algn="ctr"/>
                <a:tab pos="4391025" algn="ctr"/>
                <a:tab pos="5565775" algn="ctr"/>
              </a:tabLst>
              <a:defRPr/>
            </a:pPr>
            <a:r>
              <a:rPr lang="sk-SK" b="1" dirty="0" err="1" smtClean="0">
                <a:solidFill>
                  <a:schemeClr val="tx1"/>
                </a:solidFill>
              </a:rPr>
              <a:t>Truecolor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r>
              <a:rPr lang="sk-SK" dirty="0" smtClean="0"/>
              <a:t>– 24 bitová ((R – 8 bitov, G – 8 bitov, B – 8 bitov),</a:t>
            </a:r>
            <a:br>
              <a:rPr lang="sk-SK" dirty="0" smtClean="0"/>
            </a:br>
            <a:r>
              <a:rPr lang="sk-SK" dirty="0" smtClean="0"/>
              <a:t>		</a:t>
            </a:r>
            <a:r>
              <a:rPr lang="sk-SK" b="1" dirty="0" smtClean="0"/>
              <a:t>R	G	B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tabLst>
                <a:tab pos="1433513" algn="l"/>
                <a:tab pos="2686050" algn="l"/>
              </a:tabLst>
              <a:defRPr/>
            </a:pPr>
            <a:r>
              <a:rPr lang="sk-SK" sz="2000" dirty="0" smtClean="0"/>
              <a:t>napr</a:t>
            </a:r>
            <a:r>
              <a:rPr lang="sk-SK" sz="2000" dirty="0" smtClean="0"/>
              <a:t>. 	červená ... 	11111111  00000000  </a:t>
            </a:r>
            <a:r>
              <a:rPr lang="sk-SK" sz="2000" dirty="0" err="1" smtClean="0"/>
              <a:t>00000000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 smtClean="0"/>
              <a:t>	žltá ...	11111111  </a:t>
            </a:r>
            <a:r>
              <a:rPr lang="sk-SK" sz="2000" dirty="0" err="1" smtClean="0"/>
              <a:t>11111111</a:t>
            </a:r>
            <a:r>
              <a:rPr lang="sk-SK" sz="2000" dirty="0" smtClean="0"/>
              <a:t>  00000000</a:t>
            </a:r>
            <a:br>
              <a:rPr lang="sk-SK" sz="2000" dirty="0" smtClean="0"/>
            </a:br>
            <a:r>
              <a:rPr lang="sk-SK" sz="2000" dirty="0" smtClean="0"/>
              <a:t>	azúrová ...	00000000  11111111  </a:t>
            </a:r>
            <a:r>
              <a:rPr lang="sk-SK" sz="2000" dirty="0" err="1" smtClean="0"/>
              <a:t>11111111</a:t>
            </a:r>
            <a:endParaRPr lang="sk-SK" dirty="0" smtClean="0"/>
          </a:p>
          <a:p>
            <a:pPr lvl="1">
              <a:lnSpc>
                <a:spcPct val="130000"/>
              </a:lnSpc>
              <a:defRPr/>
            </a:pPr>
            <a:endParaRPr lang="sk-SK" dirty="0" smtClean="0"/>
          </a:p>
          <a:p>
            <a:pPr lvl="1">
              <a:lnSpc>
                <a:spcPct val="130000"/>
              </a:lnSpc>
              <a:defRPr/>
            </a:pPr>
            <a:endParaRPr lang="sk-SK" dirty="0" smtClean="0"/>
          </a:p>
          <a:p>
            <a:pPr lvl="1">
              <a:lnSpc>
                <a:spcPct val="130000"/>
              </a:lnSpc>
              <a:defRPr/>
            </a:pP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5220072" y="-13769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3"/>
          <a:stretch>
            <a:fillRect/>
          </a:stretch>
        </p:blipFill>
        <p:spPr bwMode="auto">
          <a:xfrm>
            <a:off x="7443099" y="1412776"/>
            <a:ext cx="1665287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8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čiatok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čiato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čiato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očiatok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Počiatok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856</TotalTime>
  <Words>814</Words>
  <Application>Microsoft Office PowerPoint</Application>
  <PresentationFormat>Prezentácia na obrazovke (4:3)</PresentationFormat>
  <Paragraphs>160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Počiatok</vt:lpstr>
      <vt:lpstr>DIGITALIZÁCIA INFORMÁCIÍ</vt:lpstr>
      <vt:lpstr>Kódovanie v praxi</vt:lpstr>
      <vt:lpstr>Prezentácia programu PowerPoint</vt:lpstr>
      <vt:lpstr>Binárny kód</vt:lpstr>
      <vt:lpstr>Digitalizácia textovej informácie</vt:lpstr>
      <vt:lpstr>Digitalizácia textovej informácie</vt:lpstr>
      <vt:lpstr>Digitalizácia obrázka</vt:lpstr>
      <vt:lpstr>Digitalizácia obrázka  Farebné modely</vt:lpstr>
      <vt:lpstr>Digitalizácia obrázka  Farebné modely</vt:lpstr>
      <vt:lpstr>Rastrové grafické formáty</vt:lpstr>
      <vt:lpstr>Rastrové grafické formáty</vt:lpstr>
      <vt:lpstr>Prezentácia programu PowerPoint</vt:lpstr>
      <vt:lpstr>Prezentácia programu PowerPoint</vt:lpstr>
      <vt:lpstr>Digitalizácia zvuku</vt:lpstr>
      <vt:lpstr>Digitalizácia zvuku - parametre</vt:lpstr>
      <vt:lpstr>Prezentácia programu PowerPoint</vt:lpstr>
      <vt:lpstr>Formáty zvuku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DIGITALIZÁCIA INFORMÁCIÍ</dc:title>
  <dc:creator>Administrator</dc:creator>
  <cp:lastModifiedBy>administrator</cp:lastModifiedBy>
  <cp:revision>99</cp:revision>
  <dcterms:created xsi:type="dcterms:W3CDTF">2008-10-01T20:26:01Z</dcterms:created>
  <dcterms:modified xsi:type="dcterms:W3CDTF">2015-10-08T12:56:48Z</dcterms:modified>
</cp:coreProperties>
</file>