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8" r:id="rId4"/>
    <p:sldId id="279" r:id="rId5"/>
    <p:sldId id="280" r:id="rId6"/>
    <p:sldId id="28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83" r:id="rId24"/>
    <p:sldId id="286" r:id="rId25"/>
    <p:sldId id="282" r:id="rId26"/>
    <p:sldId id="285" r:id="rId2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720" autoAdjust="0"/>
  </p:normalViewPr>
  <p:slideViewPr>
    <p:cSldViewPr snapToGrid="0">
      <p:cViewPr varScale="1">
        <p:scale>
          <a:sx n="78" d="100"/>
          <a:sy n="78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7EEC-2E70-459B-A42A-7D9A5E2D2A69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63A-8197-4BA6-8A2C-D328E5004F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4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AC45F-CF81-41D6-9E28-8946D25E094A}" type="slidenum">
              <a:rPr lang="sk-SK" altLang="sk-SK" sz="1200" smtClean="0"/>
              <a:pPr/>
              <a:t>1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264212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3584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508471-84AF-4EC7-992D-486430AD2269}" type="slidenum">
              <a:rPr lang="sk-SK" altLang="sk-SK" sz="1200" smtClean="0"/>
              <a:pPr/>
              <a:t>13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21418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dirty="0" smtClean="0"/>
          </a:p>
        </p:txBody>
      </p:sp>
      <p:sp>
        <p:nvSpPr>
          <p:cNvPr id="3994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4982B8-2789-4E15-B63F-E5A754BDC6CF}" type="slidenum">
              <a:rPr lang="sk-SK" altLang="sk-SK" sz="1200" smtClean="0"/>
              <a:pPr/>
              <a:t>14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758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150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921A59-4370-497C-86D6-E62E85256F55}" type="slidenum">
              <a:rPr lang="sk-SK" altLang="sk-SK" sz="1200" smtClean="0"/>
              <a:pPr/>
              <a:t>2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28598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86DD0-1591-4DE9-AED7-89173637AE7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817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0861B8-C60F-4A8B-A057-869C354C8660}" type="slidenum">
              <a:rPr lang="sk-SK" altLang="sk-SK" sz="1200" smtClean="0"/>
              <a:pPr/>
              <a:t>7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154938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560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265E0E-E6B3-4FB4-B9E3-3617F8AB3398}" type="slidenum">
              <a:rPr lang="sk-SK" altLang="sk-SK" sz="1200" smtClean="0"/>
              <a:pPr/>
              <a:t>8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211508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B85A0C-C9DF-4FA4-A83F-9722FBD031C4}" type="slidenum">
              <a:rPr lang="sk-SK" altLang="sk-SK" sz="1200" smtClean="0"/>
              <a:pPr/>
              <a:t>9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198663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970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03929-1B31-445B-808C-2399DEB37B2C}" type="slidenum">
              <a:rPr lang="sk-SK" altLang="sk-SK" sz="1200" smtClean="0"/>
              <a:pPr/>
              <a:t>10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407855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3174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013B9D-CC80-40BD-BD8D-F643E8A2086D}" type="slidenum">
              <a:rPr lang="sk-SK" altLang="sk-SK" sz="1200" smtClean="0"/>
              <a:pPr/>
              <a:t>11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126757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3379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F57D55-5385-42AD-97CF-7BACE3AF1017}" type="slidenum">
              <a:rPr lang="sk-SK" altLang="sk-SK" sz="1200" smtClean="0"/>
              <a:pPr/>
              <a:t>12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108279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820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11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575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Nadpis, text a obrázok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jektu ClipArt 3"/>
          <p:cNvSpPr>
            <a:spLocks noGrp="1"/>
          </p:cNvSpPr>
          <p:nvPr>
            <p:ph type="clipArt" sz="half" idx="2"/>
          </p:nvPr>
        </p:nvSpPr>
        <p:spPr>
          <a:xfrm>
            <a:off x="6197600" y="2057400"/>
            <a:ext cx="5080000" cy="4114800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5D153-F4CB-483C-B9D3-81C637592EC8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835507448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Dva objekty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50800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914400" y="4191000"/>
            <a:ext cx="50800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half" idx="3"/>
          </p:nvPr>
        </p:nvSpPr>
        <p:spPr>
          <a:xfrm>
            <a:off x="6197600" y="2057400"/>
            <a:ext cx="508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88CA-A2C7-42A6-B1C2-7AC3A165E609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4184037239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Nadpis, obrázok ClipAr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jektu ClipArt 2"/>
          <p:cNvSpPr>
            <a:spLocks noGrp="1"/>
          </p:cNvSpPr>
          <p:nvPr>
            <p:ph type="clipArt"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197600" y="2057400"/>
            <a:ext cx="508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2F997-FB9D-464A-A053-9BDD0858C358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165718085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654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7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214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95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43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36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107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170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11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Documents%20and%20Settings\Beata%20Hegerova\My%20Documents\My%20Pictures\kliparty\Business\g0500971.jpg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ec.truni.sk/zajacova/2010_ZP_Java/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uments\informatika\stud_materialyINF\algoritmy\Panak_IZY\Panak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zsklasam.sk/games/hanoi/hanoi.ht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066800"/>
            <a:ext cx="7772400" cy="129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sk-SK" sz="6600" b="1" dirty="0" smtClean="0">
                <a:solidFill>
                  <a:srgbClr val="002060"/>
                </a:solidFill>
              </a:rPr>
              <a:t>Základy </a:t>
            </a:r>
            <a:r>
              <a:rPr lang="sk-SK" sz="6600" b="1" dirty="0" err="1" smtClean="0">
                <a:solidFill>
                  <a:srgbClr val="002060"/>
                </a:solidFill>
              </a:rPr>
              <a:t>algoritmizácie</a:t>
            </a:r>
            <a:endParaRPr lang="sk-SK" sz="6600" b="1" dirty="0" smtClean="0">
              <a:solidFill>
                <a:srgbClr val="00206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sk-SK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Pojem algoritmus</a:t>
            </a:r>
          </a:p>
          <a:p>
            <a:pPr>
              <a:defRPr/>
            </a:pPr>
            <a:r>
              <a:rPr lang="sk-SK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Vlastnosti algoritmov</a:t>
            </a:r>
          </a:p>
          <a:p>
            <a:pPr>
              <a:defRPr/>
            </a:pPr>
            <a:endParaRPr lang="sk-SK" sz="2800" dirty="0"/>
          </a:p>
          <a:p>
            <a:pPr>
              <a:defRPr/>
            </a:pPr>
            <a:endParaRPr lang="sk-SK" sz="280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05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6951660"/>
              </p:ext>
            </p:extLst>
          </p:nvPr>
        </p:nvGraphicFramePr>
        <p:xfrm>
          <a:off x="731838" y="1524000"/>
          <a:ext cx="304800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Klip" r:id="rId4" imgW="4666667" imgH="3657143" progId="MS_ClipArt_Gallery.2">
                  <p:embed/>
                </p:oleObj>
              </mc:Choice>
              <mc:Fallback>
                <p:oleObj name="Klip" r:id="rId4" imgW="4666667" imgH="3657143" progId="MS_ClipArt_Gallery.2">
                  <p:embed/>
                  <p:pic>
                    <p:nvPicPr>
                      <p:cNvPr id="286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524000"/>
                        <a:ext cx="3048000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sk-SK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Rezultatívnosť (výsledok)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2438400"/>
            <a:ext cx="5410200" cy="4114800"/>
          </a:xfrm>
        </p:spPr>
        <p:txBody>
          <a:bodyPr/>
          <a:lstStyle/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dáva pre rovnaké vstupné údaje vždy rovnaké výsledky.</a:t>
            </a:r>
          </a:p>
          <a:p>
            <a:pPr>
              <a:defRPr/>
            </a:pPr>
            <a:endParaRPr lang="sk-SK" sz="2000" dirty="0"/>
          </a:p>
          <a:p>
            <a:pPr>
              <a:buFontTx/>
              <a:buNone/>
              <a:defRPr/>
            </a:pPr>
            <a:r>
              <a:rPr lang="sk-SK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Príklad :</a:t>
            </a:r>
            <a:r>
              <a:rPr lang="sk-SK" sz="2000" dirty="0"/>
              <a:t> Na matematike sa všetci učíte tie isté algoritmy – postupy rôznych výpočtov. Napriek tomu nemajú v písomke všetci žiaci  rovnaké výsledky. Prečo ?</a:t>
            </a:r>
          </a:p>
          <a:p>
            <a:pPr>
              <a:defRPr/>
            </a:pPr>
            <a:r>
              <a:rPr lang="sk-SK" sz="2000" dirty="0"/>
              <a:t>Chyba nie je v algoritmoch, ale v ľuďoch. Buď sa algoritmy nenaučili správne, alebo použili nesprávne algoritmy – určené na riešenie iného typu úloh. </a:t>
            </a:r>
          </a:p>
        </p:txBody>
      </p:sp>
      <p:graphicFrame>
        <p:nvGraphicFramePr>
          <p:cNvPr id="28677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35571766"/>
              </p:ext>
            </p:extLst>
          </p:nvPr>
        </p:nvGraphicFramePr>
        <p:xfrm>
          <a:off x="1600201" y="3567953"/>
          <a:ext cx="20732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Klip" r:id="rId6" imgW="4579545" imgH="6224257" progId="MS_ClipArt_Gallery.2">
                  <p:embed/>
                </p:oleObj>
              </mc:Choice>
              <mc:Fallback>
                <p:oleObj name="Klip" r:id="rId6" imgW="4579545" imgH="6224257" progId="MS_ClipArt_Gallery.2">
                  <p:embed/>
                  <p:pic>
                    <p:nvPicPr>
                      <p:cNvPr id="286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3567953"/>
                        <a:ext cx="20732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C88CA-A2C7-42A6-B1C2-7AC3A165E609}" type="slidenum">
              <a:rPr lang="en-CA" altLang="sk-SK" smtClean="0"/>
              <a:pPr>
                <a:defRPr/>
              </a:pPr>
              <a:t>10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2028334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772400" cy="5334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Konečnosť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2209800" y="1143000"/>
            <a:ext cx="8077200" cy="5105400"/>
          </a:xfrm>
        </p:spPr>
        <p:txBody>
          <a:bodyPr/>
          <a:lstStyle/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skončí vždy po vykonaní konečného počtu krokov a v konečnom ( reálnom ) čase.</a:t>
            </a:r>
          </a:p>
          <a:p>
            <a:pPr>
              <a:defRPr/>
            </a:pPr>
            <a:endParaRPr lang="sk-SK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sk-SK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Príklad :</a:t>
            </a:r>
            <a:r>
              <a:rPr lang="sk-SK" sz="2000" dirty="0"/>
              <a:t> Počítajte podľa nasledovného postupu :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pomyslite si nejaké číslo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k tomu číslu opakovane pripočítajte jednotku ...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... počítajte ...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... až kým váš výsledok nebude rovný -10,3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Budeme to počítať donekonečna?!.</a:t>
            </a:r>
          </a:p>
          <a:p>
            <a:pPr>
              <a:buFontTx/>
              <a:buNone/>
              <a:defRPr/>
            </a:pPr>
            <a:endParaRPr lang="sk-SK" sz="2000" dirty="0"/>
          </a:p>
          <a:p>
            <a:pPr>
              <a:defRPr/>
            </a:pPr>
            <a:r>
              <a:rPr lang="sk-SK" sz="2000" dirty="0"/>
              <a:t>Keď vidíme, že postup nevedie k požadovanému výsledku – skončíme činnosť, počítač v rovnakej situácii pracuje ďalej – pokiaľ má zdroj energie.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C88CA-A2C7-42A6-B1C2-7AC3A165E609}" type="slidenum">
              <a:rPr lang="en-CA" altLang="sk-SK" smtClean="0"/>
              <a:pPr>
                <a:defRPr/>
              </a:pPr>
              <a:t>11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1991394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Hromadnosť</a:t>
            </a:r>
            <a:endParaRPr lang="sk-SK" dirty="0" smtClean="0">
              <a:solidFill>
                <a:srgbClr val="0070C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2438400"/>
            <a:ext cx="5943600" cy="4114800"/>
          </a:xfrm>
        </p:spPr>
        <p:txBody>
          <a:bodyPr/>
          <a:lstStyle/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je určený na riešenie veľkého počtu úloh rovnakého ( podobného ) typu. </a:t>
            </a:r>
            <a:endParaRPr lang="sk-SK" sz="2000" dirty="0"/>
          </a:p>
          <a:p>
            <a:pPr>
              <a:defRPr/>
            </a:pPr>
            <a:r>
              <a:rPr lang="sk-SK" sz="2000" dirty="0"/>
              <a:t>Dobrý algoritmus pripúšťa premenlivé vstupné údaje. </a:t>
            </a:r>
          </a:p>
          <a:p>
            <a:pPr>
              <a:defRPr/>
            </a:pPr>
            <a:r>
              <a:rPr lang="sk-SK" sz="2000" dirty="0"/>
              <a:t>Existujú algoritmy na riešenie jedinej úlohy.</a:t>
            </a:r>
          </a:p>
          <a:p>
            <a:pPr>
              <a:defRPr/>
            </a:pPr>
            <a:endParaRPr lang="sk-SK" sz="2000" dirty="0"/>
          </a:p>
          <a:p>
            <a:pPr>
              <a:buFontTx/>
              <a:buNone/>
              <a:defRPr/>
            </a:pPr>
            <a:r>
              <a:rPr lang="sk-SK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Úloha :</a:t>
            </a:r>
            <a:r>
              <a:rPr lang="sk-SK" sz="2000" dirty="0"/>
              <a:t> Napíšte algoritmus na riešenie rovnice  a.x+b=0, kde x je neznáma a </a:t>
            </a:r>
            <a:r>
              <a:rPr lang="sk-SK" sz="2000" dirty="0" err="1"/>
              <a:t>a,b</a:t>
            </a:r>
            <a:r>
              <a:rPr lang="sk-SK" sz="2000" dirty="0"/>
              <a:t> sú ľubovoľné reálne čísla.                   </a:t>
            </a:r>
          </a:p>
        </p:txBody>
      </p:sp>
      <p:pic>
        <p:nvPicPr>
          <p:cNvPr id="31763" name="g0500971.jpg">
            <a:hlinkClick r:id="" action="ppaction://media"/>
          </p:cNvPr>
          <p:cNvPicPr>
            <a:picLocks noGrp="1" noChangeAspect="1" noChangeArrowheads="1"/>
          </p:cNvPicPr>
          <p:nvPr>
            <p:ph type="clipArt" sz="half" idx="2"/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1496930" cy="3545541"/>
          </a:xfrm>
        </p:spPr>
      </p:pic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D153-F4CB-483C-B9D3-81C637592EC8}" type="slidenum">
              <a:rPr lang="en-CA" altLang="sk-SK" smtClean="0"/>
              <a:pPr>
                <a:defRPr/>
              </a:pPr>
              <a:t>12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18105804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17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 nodeType="clickPar">
                      <p:stCondLst>
                        <p:cond delay="0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317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63"/>
                  </p:tgtEl>
                </p:cond>
              </p:nextCondLst>
            </p:seq>
            <p:vide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1763"/>
                </p:tgtEl>
              </p:cMediaNode>
            </p:video>
          </p:childTnLst>
        </p:cTn>
      </p:par>
    </p:tnLst>
    <p:bldLst>
      <p:bldP spid="31746" grpId="0" autoUpdateAnimBg="0"/>
      <p:bldP spid="317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 Efektívnosť</a:t>
            </a:r>
            <a:endParaRPr lang="sk-SK" dirty="0" smtClean="0">
              <a:solidFill>
                <a:srgbClr val="0070C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5973" y="1699181"/>
            <a:ext cx="6096000" cy="4114800"/>
          </a:xfrm>
        </p:spPr>
        <p:txBody>
          <a:bodyPr/>
          <a:lstStyle/>
          <a:p>
            <a:pPr>
              <a:defRPr/>
            </a:pPr>
            <a:r>
              <a:rPr lang="sk-SK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Táto vlastnosť sa často považuje za doplnkovú. </a:t>
            </a:r>
            <a:endParaRPr lang="sk-SK" sz="2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umožňuje získať výsledok v čo najkratšom čase a s využitím čo najmenšieho počtu prostriedkov </a:t>
            </a:r>
            <a:r>
              <a:rPr lang="sk-SK" sz="2000" dirty="0"/>
              <a:t>– finančných, technických, ľudských.</a:t>
            </a: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sk-SK" sz="2000" dirty="0"/>
              <a:t>Požiadavka získať výsledok čo najrýchlejšie je často v rozpore s požiadavkou minimalizovať použité prostriedky..</a:t>
            </a:r>
            <a:endParaRPr lang="sk-SK" sz="2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D153-F4CB-483C-B9D3-81C637592EC8}" type="slidenum">
              <a:rPr lang="en-CA" altLang="sk-SK" smtClean="0"/>
              <a:pPr>
                <a:defRPr/>
              </a:pPr>
              <a:t>13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58044226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381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sk-SK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Programovanie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685800"/>
            <a:ext cx="5638800" cy="5486400"/>
          </a:xfrm>
        </p:spPr>
        <p:txBody>
          <a:bodyPr/>
          <a:lstStyle/>
          <a:p>
            <a:pPr>
              <a:defRPr/>
            </a:pPr>
            <a:r>
              <a:rPr lang="sk-SK" sz="2000" dirty="0"/>
              <a:t>Je činnosť, ktorou vytvárame nové programy spustiteľné na počítači.</a:t>
            </a:r>
          </a:p>
          <a:p>
            <a:pPr>
              <a:defRPr/>
            </a:pPr>
            <a:endParaRPr lang="sk-SK" sz="2000" dirty="0"/>
          </a:p>
          <a:p>
            <a:pPr>
              <a:buFontTx/>
              <a:buNone/>
              <a:defRPr/>
            </a:pPr>
            <a:endParaRPr lang="sk-SK" sz="2000" dirty="0"/>
          </a:p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Vytvorenie programu</a:t>
            </a:r>
            <a:r>
              <a:rPr lang="sk-SK" sz="2000" dirty="0"/>
              <a:t> </a:t>
            </a: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pozostáva z týchto činností </a:t>
            </a:r>
          </a:p>
          <a:p>
            <a:pPr>
              <a:defRPr/>
            </a:pPr>
            <a:r>
              <a:rPr lang="sk-SK" sz="2000" b="1" dirty="0" err="1"/>
              <a:t>algoritmizácia</a:t>
            </a:r>
            <a:r>
              <a:rPr lang="sk-SK" sz="2000" b="1" dirty="0"/>
              <a:t> problému </a:t>
            </a:r>
            <a:r>
              <a:rPr lang="sk-SK" sz="2000" dirty="0"/>
              <a:t>– </a:t>
            </a:r>
            <a:r>
              <a:rPr lang="sk-SK" sz="2000" i="1" dirty="0"/>
              <a:t>určenie 	vstupných a výstupných podmienok</a:t>
            </a:r>
          </a:p>
          <a:p>
            <a:pPr>
              <a:defRPr/>
            </a:pPr>
            <a:r>
              <a:rPr lang="sk-SK" sz="2000" b="1" dirty="0"/>
              <a:t>vytvorenie programu a programovej dokumentácie</a:t>
            </a:r>
          </a:p>
          <a:p>
            <a:pPr>
              <a:defRPr/>
            </a:pPr>
            <a:r>
              <a:rPr lang="sk-SK" sz="2000" b="1" dirty="0"/>
              <a:t>zapísanie a odladenie programu 	   priamo na počítači</a:t>
            </a:r>
            <a:r>
              <a:rPr lang="sk-SK" sz="2000" dirty="0"/>
              <a:t>.</a:t>
            </a:r>
          </a:p>
          <a:p>
            <a:pPr>
              <a:defRPr/>
            </a:pPr>
            <a:endParaRPr lang="sk-SK" sz="2000" dirty="0"/>
          </a:p>
        </p:txBody>
      </p:sp>
      <p:graphicFrame>
        <p:nvGraphicFramePr>
          <p:cNvPr id="38916" name="Object 1024"/>
          <p:cNvGraphicFramePr>
            <a:graphicFrameLocks noGrp="1" noChangeAspect="1"/>
          </p:cNvGraphicFramePr>
          <p:nvPr>
            <p:ph type="clipArt" sz="half" idx="1"/>
          </p:nvPr>
        </p:nvGraphicFramePr>
        <p:xfrm>
          <a:off x="7162801" y="2286000"/>
          <a:ext cx="29067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Klip" r:id="rId4" imgW="4579545" imgH="5326455" progId="MS_ClipArt_Gallery.2">
                  <p:embed/>
                </p:oleObj>
              </mc:Choice>
              <mc:Fallback>
                <p:oleObj name="Klip" r:id="rId4" imgW="4579545" imgH="5326455" progId="MS_ClipArt_Gallery.2">
                  <p:embed/>
                  <p:pic>
                    <p:nvPicPr>
                      <p:cNvPr id="3891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2286000"/>
                        <a:ext cx="290671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14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66640892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>
                <a:solidFill>
                  <a:srgbClr val="0070C0"/>
                </a:solidFill>
              </a:rPr>
              <a:t>Takže ešte raz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35188" y="2057400"/>
            <a:ext cx="7847012" cy="4114800"/>
          </a:xfrm>
        </p:spPr>
        <p:txBody>
          <a:bodyPr/>
          <a:lstStyle/>
          <a:p>
            <a:pPr>
              <a:defRPr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Algoritmus </a:t>
            </a:r>
            <a:r>
              <a:rPr lang="sk-SK" dirty="0"/>
              <a:t>– je postup, ktorým dostaneme určitý výsledok alebo vyriešime problém</a:t>
            </a:r>
          </a:p>
          <a:p>
            <a:pPr>
              <a:defRPr/>
            </a:pPr>
            <a:r>
              <a:rPr lang="sk-SK" dirty="0" err="1">
                <a:solidFill>
                  <a:srgbClr val="FF0000"/>
                </a:solidFill>
              </a:rPr>
              <a:t>Algoritmizácia</a:t>
            </a:r>
            <a:r>
              <a:rPr lang="sk-SK" dirty="0"/>
              <a:t> – je činnosť vytvárania algoritmu</a:t>
            </a:r>
          </a:p>
          <a:p>
            <a:pPr>
              <a:defRPr/>
            </a:pPr>
            <a:r>
              <a:rPr lang="sk-SK" dirty="0">
                <a:solidFill>
                  <a:srgbClr val="00B050"/>
                </a:solidFill>
              </a:rPr>
              <a:t>Program</a:t>
            </a:r>
            <a:r>
              <a:rPr lang="sk-SK" dirty="0"/>
              <a:t> – je algoritmus napísaný v programovacom jazyku</a:t>
            </a:r>
          </a:p>
          <a:p>
            <a:pPr>
              <a:defRPr/>
            </a:pPr>
            <a:r>
              <a:rPr lang="sk-SK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Programovanie</a:t>
            </a:r>
            <a:r>
              <a:rPr lang="sk-SK" dirty="0"/>
              <a:t> – je činnosť vytvárania programu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15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114026696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mtClean="0"/>
              <a:t>Každý algoritmus musí </a:t>
            </a:r>
            <a:br>
              <a:rPr lang="sk-SK" altLang="sk-SK" smtClean="0"/>
            </a:br>
            <a:r>
              <a:rPr lang="sk-SK" altLang="sk-SK" smtClean="0"/>
              <a:t>spĺňať hlavne:</a:t>
            </a:r>
          </a:p>
        </p:txBody>
      </p:sp>
      <p:sp>
        <p:nvSpPr>
          <p:cNvPr id="41987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208214" y="2057400"/>
            <a:ext cx="7773987" cy="4114800"/>
          </a:xfrm>
        </p:spPr>
        <p:txBody>
          <a:bodyPr/>
          <a:lstStyle/>
          <a:p>
            <a:r>
              <a:rPr lang="sk-SK" altLang="sk-SK" smtClean="0"/>
              <a:t>jednoznačnosť (viem čo nasleduje)</a:t>
            </a:r>
          </a:p>
          <a:p>
            <a:r>
              <a:rPr lang="sk-SK" altLang="sk-SK" smtClean="0"/>
              <a:t>konečnosť (musí skončiť)</a:t>
            </a:r>
          </a:p>
          <a:p>
            <a:r>
              <a:rPr lang="sk-SK" altLang="sk-SK" smtClean="0"/>
              <a:t>všeobecnosť (pre podobné úlohy)</a:t>
            </a:r>
          </a:p>
          <a:p>
            <a:r>
              <a:rPr lang="sk-SK" altLang="sk-SK" smtClean="0"/>
              <a:t>efektívnosť (v čo najkratšom čase)</a:t>
            </a:r>
          </a:p>
          <a:p>
            <a:r>
              <a:rPr lang="sk-SK" altLang="sk-SK" smtClean="0"/>
              <a:t>výsledok (mám výstup)</a:t>
            </a:r>
          </a:p>
          <a:p>
            <a:endParaRPr lang="sk-SK" altLang="sk-SK" smtClean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16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423923454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5188" y="260351"/>
            <a:ext cx="7772400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sk-SK" sz="2800" b="1" dirty="0"/>
              <a:t>Príklad algoritmu, tzv. vývojový diagram</a:t>
            </a:r>
            <a:br>
              <a:rPr lang="sk-SK" sz="2800" b="1" dirty="0"/>
            </a:br>
            <a:r>
              <a:rPr lang="sk-SK" sz="28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problém: nájsť v knihe stranu 45</a:t>
            </a:r>
          </a:p>
        </p:txBody>
      </p:sp>
      <p:pic>
        <p:nvPicPr>
          <p:cNvPr id="46082" name="Picture 2" descr="http://www.skolyjh.cz/ict/uvod/obr/kniha.gi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34516" y="1219668"/>
            <a:ext cx="5184775" cy="5040312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17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32838124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Zapisujeme pomocou značiek</a:t>
            </a:r>
          </a:p>
        </p:txBody>
      </p:sp>
      <p:sp>
        <p:nvSpPr>
          <p:cNvPr id="44035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208214" y="2057400"/>
            <a:ext cx="7773987" cy="4114800"/>
          </a:xfrm>
        </p:spPr>
        <p:txBody>
          <a:bodyPr/>
          <a:lstStyle/>
          <a:p>
            <a:pPr>
              <a:buFontTx/>
              <a:buNone/>
            </a:pPr>
            <a:endParaRPr lang="sk-SK" altLang="sk-SK" smtClean="0"/>
          </a:p>
        </p:txBody>
      </p:sp>
      <p:pic>
        <p:nvPicPr>
          <p:cNvPr id="44036" name="Picture 2" descr="http://programovani.gnj.cz/_/rsrc/1322898019182/pojmy/obecne-pojmy/vyvoj_diagr_znacky.bmp?height=134&amp;width=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924175"/>
            <a:ext cx="51593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18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9752007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92313" y="333375"/>
            <a:ext cx="7772400" cy="1079500"/>
          </a:xfrm>
        </p:spPr>
        <p:txBody>
          <a:bodyPr/>
          <a:lstStyle/>
          <a:p>
            <a:pPr>
              <a:defRPr/>
            </a:pPr>
            <a:r>
              <a:rPr lang="sk-SK" sz="3600" b="1" dirty="0"/>
              <a:t>Algoritmus na zistenie, </a:t>
            </a:r>
            <a:br>
              <a:rPr lang="sk-SK" sz="3600" b="1" dirty="0"/>
            </a:br>
            <a:r>
              <a:rPr lang="sk-SK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či svieti žiarovka</a:t>
            </a:r>
          </a:p>
        </p:txBody>
      </p:sp>
      <p:pic>
        <p:nvPicPr>
          <p:cNvPr id="65538" name="Picture 2" descr="http://programovani.gnj.cz/_/rsrc/1322898019182/pojmy/obecne-pojmy/vyvojovy_diagram.bmp?height=320&amp;width=2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072" y="1611127"/>
            <a:ext cx="3600450" cy="462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5060" name="Picture 2" descr="http://programovani.gnj.cz/_/rsrc/1322898019182/pojmy/obecne-pojmy/vyvoj_diagr_znacky.bmp?height=134&amp;width=3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7" y="2138082"/>
            <a:ext cx="3188353" cy="306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19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16154095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7883" y="990600"/>
            <a:ext cx="9368118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Čo je to algoritmus ?</a:t>
            </a:r>
            <a:endParaRPr lang="sk-SK" dirty="0" smtClean="0">
              <a:solidFill>
                <a:srgbClr val="0070C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671" y="1976284"/>
            <a:ext cx="4078381" cy="4195916"/>
          </a:xfrm>
        </p:spPr>
        <p:txBody>
          <a:bodyPr/>
          <a:lstStyle/>
          <a:p>
            <a:pPr>
              <a:defRPr/>
            </a:pPr>
            <a:r>
              <a:rPr lang="sk-SK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igurino" pitchFamily="2" charset="0"/>
                <a:ea typeface="SimHei" pitchFamily="49" charset="-122"/>
              </a:rPr>
              <a:t>Algoritmus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 </a:t>
            </a:r>
            <a:r>
              <a:rPr lang="sk-SK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igurino" pitchFamily="2" charset="0"/>
                <a:ea typeface="SimHei" pitchFamily="49" charset="-122"/>
              </a:rPr>
              <a:t>je postup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, ktorého realizáciou </a:t>
            </a:r>
            <a:r>
              <a:rPr lang="sk-SK" sz="2400" b="1" dirty="0">
                <a:latin typeface="Ligurino" pitchFamily="2" charset="0"/>
                <a:ea typeface="SimHei" pitchFamily="49" charset="-122"/>
              </a:rPr>
              <a:t>získame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 zo zadaných </a:t>
            </a:r>
            <a:r>
              <a:rPr lang="sk-SK" sz="2400" b="1" dirty="0">
                <a:latin typeface="Ligurino" pitchFamily="2" charset="0"/>
                <a:ea typeface="SimHei" pitchFamily="49" charset="-122"/>
              </a:rPr>
              <a:t>vstupných údajov 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po konečnom počte činností v konečnom čase </a:t>
            </a:r>
            <a:r>
              <a:rPr lang="sk-SK" sz="2400" b="1" dirty="0">
                <a:latin typeface="Ligurino" pitchFamily="2" charset="0"/>
                <a:ea typeface="SimHei" pitchFamily="49" charset="-122"/>
              </a:rPr>
              <a:t>správne výsledky 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alebo </a:t>
            </a:r>
            <a:r>
              <a:rPr lang="sk-SK" sz="2400" b="1" dirty="0">
                <a:latin typeface="Ligurino" pitchFamily="2" charset="0"/>
                <a:ea typeface="SimHei" pitchFamily="49" charset="-122"/>
              </a:rPr>
              <a:t>vyriešime problém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.</a:t>
            </a:r>
            <a:endParaRPr lang="sk-SK" dirty="0" smtClean="0">
              <a:latin typeface="Ligurino" pitchFamily="2" charset="0"/>
              <a:ea typeface="SimHei" pitchFamily="49" charset="-122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D153-F4CB-483C-B9D3-81C637592EC8}" type="slidenum">
              <a:rPr lang="en-CA" altLang="sk-SK" smtClean="0"/>
              <a:pPr>
                <a:defRPr/>
              </a:pPr>
              <a:t>2</a:t>
            </a:fld>
            <a:endParaRPr lang="en-CA" altLang="sk-SK"/>
          </a:p>
        </p:txBody>
      </p:sp>
      <p:sp>
        <p:nvSpPr>
          <p:cNvPr id="6" name="Obdĺžnik 5"/>
          <p:cNvSpPr/>
          <p:nvPr/>
        </p:nvSpPr>
        <p:spPr>
          <a:xfrm>
            <a:off x="5181600" y="2052691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altLang="sk-SK" sz="264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RIEŠENIE PROBLÉMU </a:t>
            </a:r>
            <a:r>
              <a:rPr lang="sk-SK" altLang="sk-SK" sz="2640" b="1" dirty="0">
                <a:solidFill>
                  <a:prstClr val="black"/>
                </a:solidFill>
                <a:latin typeface="Calibri" pitchFamily="34" charset="0"/>
              </a:rPr>
              <a:t>– 	odstraňovanie rozdielu </a:t>
            </a:r>
            <a:r>
              <a:rPr lang="sk-SK" altLang="sk-SK" sz="2640" dirty="0">
                <a:solidFill>
                  <a:prstClr val="black"/>
                </a:solidFill>
                <a:latin typeface="Calibri" pitchFamily="34" charset="0"/>
              </a:rPr>
              <a:t>(disproporcie) medzi pôvodným stavom a tým, čo chceme dosiahnuť</a:t>
            </a:r>
            <a:endParaRPr lang="sk-SK" dirty="0"/>
          </a:p>
        </p:txBody>
      </p:sp>
      <p:pic>
        <p:nvPicPr>
          <p:cNvPr id="9" name="Zástupný objekt pre online obrázok 8"/>
          <p:cNvPicPr>
            <a:picLocks noGrp="1" noChangeAspect="1"/>
          </p:cNvPicPr>
          <p:nvPr>
            <p:ph type="clipArt" sz="half" idx="2"/>
          </p:nvPr>
        </p:nvPicPr>
        <p:blipFill>
          <a:blip r:embed="rId3"/>
          <a:stretch>
            <a:fillRect/>
          </a:stretch>
        </p:blipFill>
        <p:spPr>
          <a:xfrm>
            <a:off x="5369170" y="3720773"/>
            <a:ext cx="5509846" cy="22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418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/>
              <a:t>Skúsme vymyslieť postup na uvarenie čaju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11675" y="1844675"/>
            <a:ext cx="3810000" cy="3528541"/>
          </a:xfrm>
        </p:spPr>
        <p:txBody>
          <a:bodyPr/>
          <a:lstStyle/>
          <a:p>
            <a:r>
              <a:rPr lang="sk-SK" altLang="sk-SK" dirty="0" smtClean="0"/>
              <a:t>Čo bude 1.krok?</a:t>
            </a:r>
          </a:p>
          <a:p>
            <a:endParaRPr lang="sk-SK" altLang="sk-SK" dirty="0" smtClean="0"/>
          </a:p>
          <a:p>
            <a:r>
              <a:rPr lang="sk-SK" altLang="sk-SK" dirty="0" smtClean="0"/>
              <a:t>Čo bude 2.krok?</a:t>
            </a:r>
          </a:p>
          <a:p>
            <a:endParaRPr lang="sk-SK" altLang="sk-SK" dirty="0" smtClean="0"/>
          </a:p>
          <a:p>
            <a:endParaRPr lang="sk-SK" altLang="sk-SK" dirty="0" smtClean="0"/>
          </a:p>
          <a:p>
            <a:r>
              <a:rPr lang="sk-SK" altLang="sk-SK" dirty="0" smtClean="0"/>
              <a:t>Čo bude 3.krok?</a:t>
            </a:r>
          </a:p>
        </p:txBody>
      </p:sp>
      <p:pic>
        <p:nvPicPr>
          <p:cNvPr id="66562" name="Picture 2" descr="http://www.porad.cz/image_inst/big_10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052737"/>
            <a:ext cx="2266950" cy="2266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aoblený obdĺžnik 5"/>
          <p:cNvSpPr/>
          <p:nvPr/>
        </p:nvSpPr>
        <p:spPr bwMode="auto">
          <a:xfrm>
            <a:off x="5232400" y="2243695"/>
            <a:ext cx="2303872" cy="570385"/>
          </a:xfrm>
          <a:prstGeom prst="roundRect">
            <a:avLst>
              <a:gd name="adj" fmla="val 421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</a:rPr>
              <a:t>Začiatok</a:t>
            </a:r>
            <a:br>
              <a:rPr lang="sk-SK" dirty="0">
                <a:solidFill>
                  <a:schemeClr val="tx1"/>
                </a:solidFill>
              </a:rPr>
            </a:b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Kosodĺžnik 6"/>
          <p:cNvSpPr/>
          <p:nvPr/>
        </p:nvSpPr>
        <p:spPr bwMode="auto">
          <a:xfrm>
            <a:off x="5159784" y="3431703"/>
            <a:ext cx="2376488" cy="936625"/>
          </a:xfrm>
          <a:prstGeom prst="parallelogram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Sledujem, </a:t>
            </a: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či vrie voda</a:t>
            </a:r>
          </a:p>
        </p:txBody>
      </p:sp>
      <p:sp>
        <p:nvSpPr>
          <p:cNvPr id="8" name="Kosoštvorec 7"/>
          <p:cNvSpPr/>
          <p:nvPr/>
        </p:nvSpPr>
        <p:spPr bwMode="auto">
          <a:xfrm>
            <a:off x="5232400" y="4754651"/>
            <a:ext cx="1800200" cy="1484784"/>
          </a:xfrm>
          <a:prstGeom prst="diamond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Vrie </a:t>
            </a: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voda?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20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8852215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adpis 1"/>
          <p:cNvSpPr>
            <a:spLocks noGrp="1"/>
          </p:cNvSpPr>
          <p:nvPr>
            <p:ph type="title"/>
          </p:nvPr>
        </p:nvSpPr>
        <p:spPr>
          <a:xfrm>
            <a:off x="2209800" y="228601"/>
            <a:ext cx="7772400" cy="752475"/>
          </a:xfrm>
        </p:spPr>
        <p:txBody>
          <a:bodyPr/>
          <a:lstStyle/>
          <a:p>
            <a:r>
              <a:rPr lang="sk-SK" altLang="sk-SK" smtClean="0"/>
              <a:t>Postup varenia čaju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201159" y="1696825"/>
            <a:ext cx="6409441" cy="3623420"/>
          </a:xfrm>
        </p:spPr>
        <p:txBody>
          <a:bodyPr/>
          <a:lstStyle/>
          <a:p>
            <a:pPr algn="ctr"/>
            <a:r>
              <a:rPr lang="sk-SK" altLang="sk-SK" dirty="0" smtClean="0"/>
              <a:t>Čo bude 4.krok</a:t>
            </a:r>
          </a:p>
          <a:p>
            <a:pPr algn="ctr"/>
            <a:r>
              <a:rPr lang="sk-SK" altLang="sk-SK" sz="2400" dirty="0"/>
              <a:t>               Ak áno vypni sporák a vhoď čajový </a:t>
            </a:r>
            <a:r>
              <a:rPr lang="sk-SK" altLang="sk-SK" sz="2400" dirty="0" err="1"/>
              <a:t>sáčok</a:t>
            </a:r>
            <a:endParaRPr lang="sk-SK" altLang="sk-SK" sz="2400" dirty="0"/>
          </a:p>
          <a:p>
            <a:pPr algn="ctr"/>
            <a:endParaRPr lang="sk-SK" altLang="sk-SK" sz="2400" dirty="0"/>
          </a:p>
          <a:p>
            <a:pPr algn="ctr"/>
            <a:r>
              <a:rPr lang="sk-SK" altLang="sk-SK" sz="2400" dirty="0"/>
              <a:t>Ak nie, čakám a vrátim sa do 3.kroku</a:t>
            </a:r>
          </a:p>
          <a:p>
            <a:pPr algn="ctr"/>
            <a:r>
              <a:rPr lang="sk-SK" altLang="sk-SK" dirty="0" smtClean="0"/>
              <a:t>Čo bude 5.krok</a:t>
            </a:r>
          </a:p>
          <a:p>
            <a:pPr algn="ctr"/>
            <a:r>
              <a:rPr lang="sk-SK" altLang="sk-SK" sz="2400" dirty="0"/>
              <a:t>Koniec (čaj je uvarený)</a:t>
            </a:r>
            <a:endParaRPr lang="sk-SK" altLang="sk-SK" dirty="0"/>
          </a:p>
          <a:p>
            <a:endParaRPr lang="sk-SK" altLang="sk-SK" dirty="0" smtClean="0"/>
          </a:p>
        </p:txBody>
      </p:sp>
      <p:pic>
        <p:nvPicPr>
          <p:cNvPr id="5" name="Picture 2" descr="http://www.porad.cz/image_inst/big_10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063" y="1154613"/>
            <a:ext cx="2266950" cy="2266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Zalomená spojnica 6"/>
          <p:cNvCxnSpPr>
            <a:cxnSpLocks noChangeShapeType="1"/>
          </p:cNvCxnSpPr>
          <p:nvPr/>
        </p:nvCxnSpPr>
        <p:spPr bwMode="auto">
          <a:xfrm>
            <a:off x="4396726" y="2989764"/>
            <a:ext cx="3168650" cy="43180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21</a:t>
            </a:fld>
            <a:endParaRPr lang="en-CA" alt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31" y="1154613"/>
            <a:ext cx="3411301" cy="50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352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Vytvor algoritmus na prejdenie cez semafor</a:t>
            </a:r>
          </a:p>
        </p:txBody>
      </p:sp>
      <p:sp>
        <p:nvSpPr>
          <p:cNvPr id="49155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 altLang="sk-SK" dirty="0" smtClean="0"/>
          </a:p>
        </p:txBody>
      </p:sp>
      <p:sp>
        <p:nvSpPr>
          <p:cNvPr id="49156" name="BlokTextu 4"/>
          <p:cNvSpPr txBox="1">
            <a:spLocks noChangeArrowheads="1"/>
          </p:cNvSpPr>
          <p:nvPr/>
        </p:nvSpPr>
        <p:spPr bwMode="auto">
          <a:xfrm>
            <a:off x="2135189" y="2349501"/>
            <a:ext cx="3024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/>
          </a:p>
        </p:txBody>
      </p:sp>
      <p:sp>
        <p:nvSpPr>
          <p:cNvPr id="7" name="Zaoblený obdĺžnik 6"/>
          <p:cNvSpPr/>
          <p:nvPr/>
        </p:nvSpPr>
        <p:spPr bwMode="auto">
          <a:xfrm>
            <a:off x="1919289" y="4187825"/>
            <a:ext cx="2016125" cy="604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</a:rPr>
              <a:t>Začiatok</a:t>
            </a:r>
          </a:p>
        </p:txBody>
      </p:sp>
      <p:sp>
        <p:nvSpPr>
          <p:cNvPr id="8" name="Vývojový diagram: údaje 7"/>
          <p:cNvSpPr/>
          <p:nvPr/>
        </p:nvSpPr>
        <p:spPr bwMode="auto">
          <a:xfrm>
            <a:off x="1631950" y="3349625"/>
            <a:ext cx="2101850" cy="719138"/>
          </a:xfrm>
          <a:prstGeom prst="flowChartInputOutpu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Stojím pred</a:t>
            </a: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semaforom</a:t>
            </a:r>
          </a:p>
        </p:txBody>
      </p:sp>
      <p:sp>
        <p:nvSpPr>
          <p:cNvPr id="9" name="Obdĺžnik 8"/>
          <p:cNvSpPr/>
          <p:nvPr/>
        </p:nvSpPr>
        <p:spPr bwMode="auto">
          <a:xfrm>
            <a:off x="1841500" y="2193926"/>
            <a:ext cx="1657350" cy="7921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Pozri sa na</a:t>
            </a:r>
          </a:p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semafor</a:t>
            </a:r>
          </a:p>
        </p:txBody>
      </p:sp>
      <p:sp>
        <p:nvSpPr>
          <p:cNvPr id="49160" name="Vývojový diagram: rozhodnutie 9"/>
          <p:cNvSpPr>
            <a:spLocks noChangeArrowheads="1"/>
          </p:cNvSpPr>
          <p:nvPr/>
        </p:nvSpPr>
        <p:spPr bwMode="auto">
          <a:xfrm>
            <a:off x="3952876" y="3000376"/>
            <a:ext cx="1439863" cy="1077913"/>
          </a:xfrm>
          <a:prstGeom prst="flowChartDecision">
            <a:avLst/>
          </a:prstGeom>
          <a:solidFill>
            <a:srgbClr val="92D050"/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dirty="0"/>
              <a:t>Svieti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dirty="0"/>
              <a:t>zelená?</a:t>
            </a:r>
          </a:p>
        </p:txBody>
      </p:sp>
      <p:sp>
        <p:nvSpPr>
          <p:cNvPr id="12" name="Obdĺžnik 11"/>
          <p:cNvSpPr/>
          <p:nvPr/>
        </p:nvSpPr>
        <p:spPr bwMode="auto">
          <a:xfrm>
            <a:off x="4224338" y="4289426"/>
            <a:ext cx="1655762" cy="7921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Prejdi cez </a:t>
            </a:r>
          </a:p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cestu</a:t>
            </a:r>
          </a:p>
        </p:txBody>
      </p:sp>
      <p:sp>
        <p:nvSpPr>
          <p:cNvPr id="13" name="Obdĺžnik 12"/>
          <p:cNvSpPr/>
          <p:nvPr/>
        </p:nvSpPr>
        <p:spPr bwMode="auto">
          <a:xfrm>
            <a:off x="2424113" y="5081589"/>
            <a:ext cx="1655762" cy="6508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stoj</a:t>
            </a:r>
          </a:p>
        </p:txBody>
      </p:sp>
      <p:sp>
        <p:nvSpPr>
          <p:cNvPr id="15" name="Zaoblený obdĺžnik 14"/>
          <p:cNvSpPr/>
          <p:nvPr/>
        </p:nvSpPr>
        <p:spPr bwMode="auto">
          <a:xfrm>
            <a:off x="3678239" y="2046289"/>
            <a:ext cx="2016125" cy="60483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</a:rPr>
              <a:t>Koniec 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2F997-FB9D-464A-A053-9BDD0858C358}" type="slidenum">
              <a:rPr lang="en-CA" altLang="sk-SK" smtClean="0"/>
              <a:pPr>
                <a:defRPr/>
              </a:pPr>
              <a:t>22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669454059"/>
      </p:ext>
    </p:extLst>
  </p:cSld>
  <p:clrMapOvr>
    <a:masterClrMapping/>
  </p:clrMapOvr>
  <p:transition advClick="0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70653" y="196419"/>
            <a:ext cx="9326880" cy="11430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b="1" cap="none" dirty="0" smtClean="0">
                <a:ln/>
                <a:solidFill>
                  <a:srgbClr val="002060"/>
                </a:solidFill>
              </a:rPr>
              <a:t>VLK, KOZA, KAPUSTA</a:t>
            </a:r>
            <a:endParaRPr lang="sk-SK" b="1" cap="none" dirty="0">
              <a:ln/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0653" y="1249482"/>
            <a:ext cx="8295322" cy="4523348"/>
          </a:xfrm>
        </p:spPr>
        <p:txBody>
          <a:bodyPr>
            <a:normAutofit/>
          </a:bodyPr>
          <a:lstStyle/>
          <a:p>
            <a:pPr marL="699516" indent="-617220">
              <a:spcBef>
                <a:spcPts val="0"/>
              </a:spcBef>
              <a:buClr>
                <a:srgbClr val="FFC000"/>
              </a:buClr>
              <a:buAutoNum type="romanUcPeriod" startAt="3"/>
            </a:pPr>
            <a:r>
              <a:rPr lang="sk-SK" sz="26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Realizácia:</a:t>
            </a:r>
          </a:p>
          <a:p>
            <a:pPr marL="2579370" indent="-120016">
              <a:spcBef>
                <a:spcPts val="0"/>
              </a:spcBef>
              <a:buNone/>
            </a:pPr>
            <a:r>
              <a:rPr lang="sk-SK" sz="216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cec.truni.sk</a:t>
            </a:r>
            <a:r>
              <a:rPr lang="sk-SK" sz="216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/.../2.html</a:t>
            </a:r>
            <a:endParaRPr lang="sk-SK" sz="216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99516" indent="-617220">
              <a:spcBef>
                <a:spcPts val="1440"/>
              </a:spcBef>
              <a:buClr>
                <a:srgbClr val="FFC000"/>
              </a:buClr>
              <a:buFont typeface="+mj-lt"/>
              <a:buAutoNum type="romanUcPeriod" startAt="4"/>
              <a:tabLst>
                <a:tab pos="748666" algn="l"/>
              </a:tabLst>
            </a:pPr>
            <a:r>
              <a:rPr lang="sk-SK" sz="26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Údržba:</a:t>
            </a:r>
          </a:p>
          <a:p>
            <a:pPr marL="2470786" lvl="1" indent="-327660">
              <a:spcBef>
                <a:spcPts val="0"/>
              </a:spcBef>
            </a:pPr>
            <a:r>
              <a:rPr lang="sk-SK" dirty="0"/>
              <a:t>chyby:</a:t>
            </a:r>
          </a:p>
          <a:p>
            <a:pPr marL="3764280" lvl="2" indent="-411480">
              <a:lnSpc>
                <a:spcPct val="132000"/>
              </a:lnSpc>
              <a:spcBef>
                <a:spcPts val="720"/>
              </a:spcBef>
              <a:buFont typeface="+mj-lt"/>
              <a:buAutoNum type="arabicPeriod"/>
            </a:pPr>
            <a:r>
              <a:rPr lang="sk-SK" sz="216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Syntaktické:</a:t>
            </a:r>
            <a:br>
              <a:rPr lang="sk-SK" sz="216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16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764280" lvl="2" indent="-411480">
              <a:lnSpc>
                <a:spcPct val="132000"/>
              </a:lnSpc>
              <a:spcBef>
                <a:spcPts val="720"/>
              </a:spcBef>
              <a:buFont typeface="+mj-lt"/>
              <a:buAutoNum type="arabicPeriod"/>
            </a:pPr>
            <a:r>
              <a:rPr lang="sk-SK" sz="216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</a:t>
            </a:r>
            <a:r>
              <a:rPr lang="sk-SK" sz="216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sk-SK" sz="216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sz="216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764280" lvl="2" indent="-411480">
              <a:lnSpc>
                <a:spcPct val="132000"/>
              </a:lnSpc>
              <a:spcBef>
                <a:spcPts val="720"/>
              </a:spcBef>
              <a:buFont typeface="+mj-lt"/>
              <a:buAutoNum type="arabicPeriod"/>
            </a:pPr>
            <a:r>
              <a:rPr lang="sk-SK" sz="216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Logické:</a:t>
            </a:r>
          </a:p>
          <a:p>
            <a:pPr marL="638176" indent="0">
              <a:buNone/>
              <a:tabLst>
                <a:tab pos="748666" algn="l"/>
              </a:tabLst>
            </a:pPr>
            <a:endParaRPr lang="sk-SK" sz="16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6873686" y="2824133"/>
            <a:ext cx="3974842" cy="864096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3" name="Obdĺžnik 12"/>
          <p:cNvSpPr/>
          <p:nvPr/>
        </p:nvSpPr>
        <p:spPr>
          <a:xfrm>
            <a:off x="6873686" y="3801600"/>
            <a:ext cx="3974842" cy="864096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5" name="Obdĺžnik 14"/>
          <p:cNvSpPr/>
          <p:nvPr/>
        </p:nvSpPr>
        <p:spPr>
          <a:xfrm>
            <a:off x="6860009" y="4811554"/>
            <a:ext cx="3974842" cy="864096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6" name="Zástupný symbol obsahu 2"/>
          <p:cNvSpPr txBox="1">
            <a:spLocks/>
          </p:cNvSpPr>
          <p:nvPr/>
        </p:nvSpPr>
        <p:spPr>
          <a:xfrm>
            <a:off x="7392144" y="2737723"/>
            <a:ext cx="3542794" cy="3456384"/>
          </a:xfrm>
          <a:prstGeom prst="rect">
            <a:avLst/>
          </a:prstGeom>
        </p:spPr>
        <p:txBody>
          <a:bodyPr vert="horz" lIns="0" tIns="54864" rIns="0" bIns="54864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80" lvl="1" indent="0"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vesluj</a:t>
            </a:r>
          </a:p>
          <a:p>
            <a:pPr marL="106680" lvl="1" indent="0"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suš veslá</a:t>
            </a:r>
          </a:p>
          <a:p>
            <a:pPr marL="86400" lvl="1" indent="0"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</a:t>
            </a:r>
            <a:r>
              <a:rPr lang="sk-SK" sz="192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kozu</a:t>
            </a:r>
          </a:p>
          <a:p>
            <a:pPr marL="106680" lvl="1" indent="0">
              <a:spcBef>
                <a:spcPts val="2160"/>
              </a:spcBef>
              <a:buNone/>
              <a:tabLst>
                <a:tab pos="1506856" algn="l"/>
              </a:tabLst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nalož kozu	</a:t>
            </a:r>
            <a:r>
              <a:rPr lang="sk-SK" sz="192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plnej loďky</a:t>
            </a:r>
          </a:p>
          <a:p>
            <a:pPr marL="106680" lvl="1" indent="0">
              <a:spcBef>
                <a:spcPts val="0"/>
              </a:spcBef>
              <a:buNone/>
              <a:tabLst>
                <a:tab pos="1506856" algn="l"/>
              </a:tabLst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nalož vlka	</a:t>
            </a:r>
            <a:r>
              <a:rPr lang="sk-SK" sz="192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viac nenaloží</a:t>
            </a:r>
          </a:p>
          <a:p>
            <a:pPr marL="106680" lvl="1" indent="0">
              <a:spcBef>
                <a:spcPts val="192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kozu</a:t>
            </a:r>
          </a:p>
          <a:p>
            <a:pPr marL="106680" lvl="1" indent="0">
              <a:spcBef>
                <a:spcPts val="0"/>
              </a:spcBef>
              <a:buNone/>
              <a:tabLst>
                <a:tab pos="1506856" algn="l"/>
              </a:tabLst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vlka	</a:t>
            </a:r>
            <a:r>
              <a:rPr lang="sk-SK" sz="192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vlk zožerie kozu</a:t>
            </a:r>
            <a:endParaRPr lang="sk-SK" sz="192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6680" lvl="1" indent="0"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9877901" y="404664"/>
            <a:ext cx="442109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520" b="1" spc="36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oudy Stout" panose="0202090407030B020401" pitchFamily="18" charset="0"/>
              </a:rPr>
              <a:t>?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1114-4575-4029-99AF-B3D7F3733868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95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  <p:bldP spid="13" grpId="0" animBg="1"/>
      <p:bldP spid="15" grpId="0" animBg="1"/>
      <p:bldP spid="16" grpId="0" build="p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330893" y="1873627"/>
            <a:ext cx="3283565" cy="51845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5" name="Obdĺžnik 4"/>
          <p:cNvSpPr/>
          <p:nvPr/>
        </p:nvSpPr>
        <p:spPr>
          <a:xfrm>
            <a:off x="3330893" y="2478494"/>
            <a:ext cx="3283565" cy="51845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6" name="Obdĺžnik 5"/>
          <p:cNvSpPr/>
          <p:nvPr/>
        </p:nvSpPr>
        <p:spPr>
          <a:xfrm>
            <a:off x="3330893" y="3083362"/>
            <a:ext cx="3283200" cy="86400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7" name="Obdĺžnik 6"/>
          <p:cNvSpPr/>
          <p:nvPr/>
        </p:nvSpPr>
        <p:spPr>
          <a:xfrm>
            <a:off x="3330893" y="4033867"/>
            <a:ext cx="3283565" cy="1555373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7" name="Zástupný symbol obsahu 2"/>
          <p:cNvSpPr txBox="1">
            <a:spLocks/>
          </p:cNvSpPr>
          <p:nvPr/>
        </p:nvSpPr>
        <p:spPr>
          <a:xfrm>
            <a:off x="3330893" y="1317600"/>
            <a:ext cx="3197155" cy="4455229"/>
          </a:xfrm>
          <a:prstGeom prst="rect">
            <a:avLst/>
          </a:prstGeom>
        </p:spPr>
        <p:txBody>
          <a:bodyPr vert="horz" lIns="0" tIns="54864" rIns="0" bIns="54864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Clr>
                <a:srgbClr val="FFC000"/>
              </a:buClr>
              <a:buNone/>
            </a:pPr>
            <a:endParaRPr lang="sk-SK" sz="264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6680" lvl="1" indent="0">
              <a:lnSpc>
                <a:spcPct val="150000"/>
              </a:lnSpc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vlk, koza, kapusta na 1. brehu</a:t>
            </a:r>
          </a:p>
          <a:p>
            <a:pPr marL="106680" lvl="1" indent="0">
              <a:lnSpc>
                <a:spcPct val="150000"/>
              </a:lnSpc>
              <a:spcBef>
                <a:spcPts val="108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vlk, koza, kapusta na 2. brehu</a:t>
            </a:r>
          </a:p>
          <a:p>
            <a:pPr marL="86400" lvl="1" indent="0">
              <a:lnSpc>
                <a:spcPct val="80000"/>
              </a:lnSpc>
              <a:spcBef>
                <a:spcPts val="216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sk-SK" sz="192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prevozník</a:t>
            </a: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prevezie len 1, </a:t>
            </a:r>
          </a:p>
          <a:p>
            <a:pPr marL="213360" lvl="1" indent="-129600">
              <a:lnSpc>
                <a:spcPct val="80000"/>
              </a:lnSpc>
              <a:spcBef>
                <a:spcPts val="0"/>
              </a:spcBef>
              <a:spcAft>
                <a:spcPts val="360"/>
              </a:spcAft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na brehu nemôžu byť spolu vlk s kozou a koza s kapustou</a:t>
            </a:r>
            <a:b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sz="192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668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X (X: vlk, koza, kapusta)</a:t>
            </a:r>
          </a:p>
          <a:p>
            <a:pPr marL="428626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Nalož X</a:t>
            </a:r>
          </a:p>
          <a:p>
            <a:pPr marL="428626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Plav </a:t>
            </a:r>
          </a:p>
          <a:p>
            <a:pPr marL="428626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Vylož X</a:t>
            </a:r>
          </a:p>
          <a:p>
            <a:pPr marL="10668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(prázdny čln)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2560" y="145435"/>
            <a:ext cx="9326880" cy="11430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b="1" cap="none" dirty="0" smtClean="0">
                <a:ln/>
                <a:solidFill>
                  <a:srgbClr val="002060"/>
                </a:solidFill>
              </a:rPr>
              <a:t>VLK, KOZA, KAPUSTA</a:t>
            </a:r>
            <a:endParaRPr lang="sk-SK" b="1" cap="none" dirty="0">
              <a:ln/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1424" y="1268760"/>
            <a:ext cx="3542794" cy="3733800"/>
          </a:xfrm>
        </p:spPr>
        <p:txBody>
          <a:bodyPr/>
          <a:lstStyle/>
          <a:p>
            <a:pPr marL="630936" indent="-548640">
              <a:buClr>
                <a:srgbClr val="FFC000"/>
              </a:buClr>
              <a:buFont typeface="+mj-lt"/>
              <a:buAutoNum type="arabicPeriod"/>
            </a:pPr>
            <a:r>
              <a:rPr lang="sk-SK" sz="26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Rozbor problému:</a:t>
            </a:r>
          </a:p>
          <a:p>
            <a:pPr lvl="1">
              <a:lnSpc>
                <a:spcPct val="130000"/>
              </a:lnSpc>
            </a:pPr>
            <a:r>
              <a:rPr lang="sk-SK" dirty="0"/>
              <a:t>Vstupy:</a:t>
            </a:r>
          </a:p>
          <a:p>
            <a:pPr lvl="1">
              <a:lnSpc>
                <a:spcPct val="130000"/>
              </a:lnSpc>
              <a:spcAft>
                <a:spcPts val="720"/>
              </a:spcAft>
            </a:pPr>
            <a:r>
              <a:rPr lang="sk-SK" dirty="0"/>
              <a:t>Výstupy:</a:t>
            </a:r>
          </a:p>
          <a:p>
            <a:pPr lvl="1">
              <a:spcAft>
                <a:spcPts val="720"/>
              </a:spcAft>
            </a:pPr>
            <a:r>
              <a:rPr lang="sk-SK" dirty="0"/>
              <a:t>Podmienky:</a:t>
            </a:r>
          </a:p>
          <a:p>
            <a:pPr lvl="1">
              <a:spcAft>
                <a:spcPts val="720"/>
              </a:spcAft>
            </a:pPr>
            <a:r>
              <a:rPr lang="sk-SK" dirty="0"/>
              <a:t>Príkazy:</a:t>
            </a:r>
          </a:p>
          <a:p>
            <a:pPr lvl="1"/>
            <a:endParaRPr lang="sk-SK" dirty="0"/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6873686" y="1250573"/>
            <a:ext cx="3888432" cy="4857125"/>
          </a:xfrm>
          <a:prstGeom prst="rect">
            <a:avLst/>
          </a:prstGeom>
        </p:spPr>
        <p:txBody>
          <a:bodyPr vert="horz" lIns="0" tIns="54864" rIns="0" bIns="54864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6" indent="-428626">
              <a:buClr>
                <a:srgbClr val="FFC000"/>
              </a:buClr>
              <a:buNone/>
              <a:tabLst>
                <a:tab pos="641986" algn="l"/>
              </a:tabLst>
            </a:pPr>
            <a:r>
              <a:rPr lang="sk-SK" sz="264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		</a:t>
            </a:r>
            <a:r>
              <a:rPr lang="sk-SK" sz="26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Návrh riešenia:</a:t>
            </a:r>
          </a:p>
          <a:p>
            <a:pPr lvl="1">
              <a:lnSpc>
                <a:spcPct val="132000"/>
              </a:lnSpc>
              <a:spcBef>
                <a:spcPts val="720"/>
              </a:spcBef>
            </a:pPr>
            <a:r>
              <a:rPr lang="sk-SK" sz="2400" dirty="0"/>
              <a:t> </a:t>
            </a:r>
          </a:p>
          <a:p>
            <a:pPr lvl="1">
              <a:lnSpc>
                <a:spcPct val="132000"/>
              </a:lnSpc>
              <a:spcBef>
                <a:spcPts val="720"/>
              </a:spcBef>
            </a:pPr>
            <a:r>
              <a:rPr lang="sk-SK" sz="2400" dirty="0"/>
              <a:t> </a:t>
            </a:r>
          </a:p>
          <a:p>
            <a:pPr lvl="1">
              <a:lnSpc>
                <a:spcPct val="132000"/>
              </a:lnSpc>
              <a:spcBef>
                <a:spcPts val="720"/>
              </a:spcBef>
            </a:pPr>
            <a:r>
              <a:rPr lang="sk-SK" sz="2400" dirty="0"/>
              <a:t> </a:t>
            </a:r>
          </a:p>
          <a:p>
            <a:pPr lvl="1">
              <a:lnSpc>
                <a:spcPct val="132000"/>
              </a:lnSpc>
              <a:spcBef>
                <a:spcPts val="720"/>
              </a:spcBef>
            </a:pPr>
            <a:r>
              <a:rPr lang="sk-SK" sz="2400" dirty="0"/>
              <a:t> </a:t>
            </a:r>
          </a:p>
          <a:p>
            <a:pPr lvl="1">
              <a:lnSpc>
                <a:spcPct val="132000"/>
              </a:lnSpc>
              <a:spcBef>
                <a:spcPts val="720"/>
              </a:spcBef>
            </a:pPr>
            <a:r>
              <a:rPr lang="sk-SK" sz="2400" dirty="0"/>
              <a:t> </a:t>
            </a:r>
          </a:p>
          <a:p>
            <a:pPr lvl="1">
              <a:lnSpc>
                <a:spcPct val="132000"/>
              </a:lnSpc>
              <a:spcBef>
                <a:spcPts val="720"/>
              </a:spcBef>
            </a:pPr>
            <a:r>
              <a:rPr lang="sk-SK" sz="2400" dirty="0"/>
              <a:t> </a:t>
            </a:r>
          </a:p>
          <a:p>
            <a:pPr lvl="1">
              <a:lnSpc>
                <a:spcPct val="130000"/>
              </a:lnSpc>
            </a:pPr>
            <a:r>
              <a:rPr lang="sk-SK" sz="2400" dirty="0"/>
              <a:t> </a:t>
            </a:r>
          </a:p>
          <a:p>
            <a:pPr lvl="1"/>
            <a:endParaRPr lang="sk-SK" sz="1920" dirty="0"/>
          </a:p>
        </p:txBody>
      </p:sp>
      <p:sp>
        <p:nvSpPr>
          <p:cNvPr id="9" name="Obdĺžnik 8"/>
          <p:cNvSpPr/>
          <p:nvPr/>
        </p:nvSpPr>
        <p:spPr>
          <a:xfrm>
            <a:off x="7910602" y="1855440"/>
            <a:ext cx="3197155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0" name="Obdĺžnik 9"/>
          <p:cNvSpPr/>
          <p:nvPr/>
        </p:nvSpPr>
        <p:spPr>
          <a:xfrm>
            <a:off x="7910602" y="2417102"/>
            <a:ext cx="3197155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1" name="Obdĺžnik 10"/>
          <p:cNvSpPr/>
          <p:nvPr/>
        </p:nvSpPr>
        <p:spPr>
          <a:xfrm>
            <a:off x="7910602" y="2978765"/>
            <a:ext cx="3197155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2" name="Obdĺžnik 11"/>
          <p:cNvSpPr/>
          <p:nvPr/>
        </p:nvSpPr>
        <p:spPr>
          <a:xfrm>
            <a:off x="7910602" y="3559334"/>
            <a:ext cx="3197155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3" name="Obdĺžnik 12"/>
          <p:cNvSpPr/>
          <p:nvPr/>
        </p:nvSpPr>
        <p:spPr>
          <a:xfrm>
            <a:off x="7894123" y="4150613"/>
            <a:ext cx="3197155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4" name="Obdĺžnik 13"/>
          <p:cNvSpPr/>
          <p:nvPr/>
        </p:nvSpPr>
        <p:spPr>
          <a:xfrm>
            <a:off x="7894123" y="4733813"/>
            <a:ext cx="3197155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5" name="Obdĺžnik 14"/>
          <p:cNvSpPr/>
          <p:nvPr/>
        </p:nvSpPr>
        <p:spPr>
          <a:xfrm>
            <a:off x="7910602" y="5340781"/>
            <a:ext cx="3197155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8" name="Zástupný symbol obsahu 2"/>
          <p:cNvSpPr txBox="1">
            <a:spLocks/>
          </p:cNvSpPr>
          <p:nvPr/>
        </p:nvSpPr>
        <p:spPr>
          <a:xfrm>
            <a:off x="7997011" y="1787218"/>
            <a:ext cx="2947987" cy="4147661"/>
          </a:xfrm>
          <a:prstGeom prst="rect">
            <a:avLst/>
          </a:prstGeom>
        </p:spPr>
        <p:txBody>
          <a:bodyPr vert="horz" lIns="0" tIns="54864" rIns="0" bIns="54864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55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kozu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720"/>
              </a:spcAft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960"/>
              </a:spcAft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vlka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960"/>
              </a:spcAft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kozu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1080"/>
              </a:spcAft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kapustu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1080"/>
              </a:spcAft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960"/>
              </a:spcAft>
              <a:buNone/>
            </a:pPr>
            <a:r>
              <a:rPr lang="sk-SK" sz="19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kozu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10320010" y="231845"/>
            <a:ext cx="44210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sk-SK" sz="7200" b="1" spc="6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oudy Stout" panose="0202090407030B020401" pitchFamily="18" charset="0"/>
              </a:rPr>
              <a:t>?</a:t>
            </a:r>
          </a:p>
        </p:txBody>
      </p:sp>
      <p:sp>
        <p:nvSpPr>
          <p:cNvPr id="20" name="BlokTextu 19"/>
          <p:cNvSpPr txBox="1"/>
          <p:nvPr/>
        </p:nvSpPr>
        <p:spPr>
          <a:xfrm rot="782168">
            <a:off x="10672825" y="513703"/>
            <a:ext cx="44210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sk-SK" sz="7200" b="1" spc="6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oudy Stout" panose="0202090407030B020401" pitchFamily="18" charset="0"/>
              </a:rPr>
              <a:t>?</a:t>
            </a:r>
          </a:p>
        </p:txBody>
      </p:sp>
      <p:sp>
        <p:nvSpPr>
          <p:cNvPr id="21" name="Šípka doprava 20">
            <a:hlinkClick r:id="rId2" action="ppaction://hlinksldjump"/>
          </p:cNvPr>
          <p:cNvSpPr/>
          <p:nvPr/>
        </p:nvSpPr>
        <p:spPr>
          <a:xfrm>
            <a:off x="11107757" y="369304"/>
            <a:ext cx="362117" cy="2384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160" dirty="0">
                <a:hlinkClick r:id="rId2" action="ppaction://hlinksldjump"/>
              </a:rPr>
              <a:t> </a:t>
            </a:r>
            <a:endParaRPr lang="sk-SK" sz="2160" dirty="0"/>
          </a:p>
        </p:txBody>
      </p:sp>
      <p:sp>
        <p:nvSpPr>
          <p:cNvPr id="22" name="Šípka doprava 21">
            <a:hlinkClick r:id="rId3" action="ppaction://hlinksldjump"/>
          </p:cNvPr>
          <p:cNvSpPr/>
          <p:nvPr/>
        </p:nvSpPr>
        <p:spPr>
          <a:xfrm>
            <a:off x="10729162" y="124325"/>
            <a:ext cx="362117" cy="2384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160" dirty="0">
                <a:hlinkClick r:id="rId2" action="ppaction://hlinksldjump"/>
              </a:rPr>
              <a:t> </a:t>
            </a:r>
            <a:endParaRPr lang="sk-SK" sz="2160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1114-4575-4029-99AF-B3D7F3733868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19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 build="p"/>
      <p:bldP spid="2" grpId="0"/>
      <p:bldP spid="3" grpId="0" build="p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ál 4"/>
          <p:cNvSpPr/>
          <p:nvPr/>
        </p:nvSpPr>
        <p:spPr>
          <a:xfrm>
            <a:off x="944893" y="1135351"/>
            <a:ext cx="604867" cy="56545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0653" y="1139146"/>
            <a:ext cx="10196333" cy="4536504"/>
          </a:xfrm>
        </p:spPr>
        <p:txBody>
          <a:bodyPr>
            <a:normAutofit/>
          </a:bodyPr>
          <a:lstStyle/>
          <a:p>
            <a:pPr marL="533400" indent="-533400">
              <a:buSzPct val="90000"/>
              <a:buNone/>
            </a:pPr>
            <a:r>
              <a:rPr lang="sk-SK" altLang="sk-SK" sz="288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4. 	ÚDRŽBA</a:t>
            </a:r>
            <a:endParaRPr lang="sk-SK" altLang="sk-SK" sz="2880" dirty="0">
              <a:latin typeface="Calibri" pitchFamily="34" charset="0"/>
            </a:endParaRPr>
          </a:p>
          <a:p>
            <a:pPr marL="861060" lvl="1" indent="-342900">
              <a:lnSpc>
                <a:spcPct val="120000"/>
              </a:lnSpc>
              <a:spcBef>
                <a:spcPts val="720"/>
              </a:spcBef>
              <a:buSzPct val="90000"/>
              <a:tabLst>
                <a:tab pos="1725930" algn="l"/>
              </a:tabLst>
            </a:pPr>
            <a:r>
              <a:rPr lang="sk-SK" altLang="sk-SK" sz="2640" b="1" dirty="0">
                <a:solidFill>
                  <a:srgbClr val="FFFF99"/>
                </a:solidFill>
                <a:latin typeface="Calibri" pitchFamily="34" charset="0"/>
              </a:rPr>
              <a:t>LADENIE programu </a:t>
            </a:r>
            <a:r>
              <a:rPr lang="sk-SK" altLang="sk-SK" sz="2640" dirty="0">
                <a:latin typeface="Calibri" pitchFamily="34" charset="0"/>
              </a:rPr>
              <a:t>– testujeme, či program funguje tak ako má, oprava prípadných chýb (</a:t>
            </a:r>
            <a:r>
              <a:rPr lang="sk-SK" altLang="sk-SK" sz="2640" dirty="0" err="1">
                <a:latin typeface="Calibri" pitchFamily="34" charset="0"/>
              </a:rPr>
              <a:t>debugging</a:t>
            </a:r>
            <a:r>
              <a:rPr lang="sk-SK" altLang="sk-SK" sz="2640" dirty="0">
                <a:latin typeface="Calibri" pitchFamily="34" charset="0"/>
              </a:rPr>
              <a:t>), kontrola efektívnosti</a:t>
            </a:r>
          </a:p>
          <a:p>
            <a:pPr marL="861060" lvl="1" indent="-342900">
              <a:lnSpc>
                <a:spcPct val="120000"/>
              </a:lnSpc>
              <a:spcBef>
                <a:spcPts val="1440"/>
              </a:spcBef>
              <a:buSzPct val="90000"/>
              <a:tabLst>
                <a:tab pos="1725930" algn="l"/>
              </a:tabLst>
            </a:pPr>
            <a:r>
              <a:rPr lang="sk-SK" altLang="sk-SK" sz="2640" b="1" dirty="0">
                <a:solidFill>
                  <a:srgbClr val="FFFF99"/>
                </a:solidFill>
                <a:latin typeface="Calibri" pitchFamily="34" charset="0"/>
              </a:rPr>
              <a:t>CHYBY v programoch</a:t>
            </a:r>
            <a:r>
              <a:rPr lang="sk-SK" altLang="sk-SK" sz="2640" dirty="0">
                <a:latin typeface="Calibri" pitchFamily="34" charset="0"/>
              </a:rPr>
              <a:t>: </a:t>
            </a:r>
          </a:p>
          <a:p>
            <a:pPr marL="1508760" lvl="2" indent="-434340">
              <a:spcBef>
                <a:spcPts val="720"/>
              </a:spcBef>
              <a:spcAft>
                <a:spcPts val="1440"/>
              </a:spcAft>
              <a:buClr>
                <a:srgbClr val="FFC000"/>
              </a:buClr>
              <a:buSzPct val="100000"/>
              <a:buFont typeface="+mj-lt"/>
              <a:buAutoNum type="arabicPeriod"/>
              <a:tabLst>
                <a:tab pos="1504950" algn="l"/>
              </a:tabLst>
            </a:pPr>
            <a:r>
              <a:rPr lang="sk-SK" altLang="sk-SK" sz="252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SYNTAKTICKÉ</a:t>
            </a:r>
            <a:r>
              <a:rPr lang="sk-SK" altLang="sk-SK" sz="25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sk-SK" altLang="sk-SK" sz="2520" dirty="0">
                <a:solidFill>
                  <a:srgbClr val="002060"/>
                </a:solidFill>
                <a:latin typeface="Calibri" pitchFamily="34" charset="0"/>
              </a:rPr>
              <a:t>chyby (nesprávny zápis – „nerozumiem“)</a:t>
            </a:r>
          </a:p>
          <a:p>
            <a:pPr marL="1508760" lvl="2" indent="-434340">
              <a:spcBef>
                <a:spcPts val="0"/>
              </a:spcBef>
              <a:spcAft>
                <a:spcPts val="1440"/>
              </a:spcAft>
              <a:buClr>
                <a:srgbClr val="FFC000"/>
              </a:buClr>
              <a:buSzPct val="100000"/>
              <a:buFont typeface="+mj-lt"/>
              <a:buAutoNum type="arabicPeriod"/>
              <a:tabLst>
                <a:tab pos="1504950" algn="l"/>
              </a:tabLst>
            </a:pPr>
            <a:r>
              <a:rPr lang="sk-SK" altLang="sk-SK" sz="2520" b="1" u="sng" dirty="0">
                <a:solidFill>
                  <a:srgbClr val="002060"/>
                </a:solidFill>
                <a:latin typeface="Calibri" pitchFamily="34" charset="0"/>
              </a:rPr>
              <a:t>chyby</a:t>
            </a:r>
            <a:r>
              <a:rPr lang="sk-SK" altLang="sk-SK" sz="2520" u="sng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sk-SK" altLang="sk-SK" sz="252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počas vykonávania </a:t>
            </a:r>
            <a:r>
              <a:rPr lang="sk-SK" altLang="sk-SK" sz="2520" dirty="0">
                <a:solidFill>
                  <a:srgbClr val="002060"/>
                </a:solidFill>
                <a:latin typeface="Calibri" pitchFamily="34" charset="0"/>
              </a:rPr>
              <a:t>programu (</a:t>
            </a:r>
            <a:r>
              <a:rPr lang="sk-SK" altLang="sk-SK" sz="2520" b="1" dirty="0">
                <a:solidFill>
                  <a:srgbClr val="002060"/>
                </a:solidFill>
                <a:latin typeface="Calibri" pitchFamily="34" charset="0"/>
              </a:rPr>
              <a:t>RUN-TIME</a:t>
            </a:r>
            <a:r>
              <a:rPr lang="sk-SK" altLang="sk-SK" sz="252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sk-SK" altLang="sk-SK" sz="2520" dirty="0" err="1">
                <a:solidFill>
                  <a:srgbClr val="002060"/>
                </a:solidFill>
                <a:latin typeface="Calibri" pitchFamily="34" charset="0"/>
              </a:rPr>
              <a:t>error</a:t>
            </a:r>
            <a:r>
              <a:rPr lang="sk-SK" altLang="sk-SK" sz="2520" dirty="0">
                <a:solidFill>
                  <a:srgbClr val="002060"/>
                </a:solidFill>
                <a:latin typeface="Calibri" pitchFamily="34" charset="0"/>
              </a:rPr>
              <a:t> – neviem vykonať)</a:t>
            </a:r>
          </a:p>
          <a:p>
            <a:pPr marL="1508760" lvl="2" indent="-434340">
              <a:spcBef>
                <a:spcPts val="0"/>
              </a:spcBef>
              <a:spcAft>
                <a:spcPts val="1440"/>
              </a:spcAft>
              <a:buClr>
                <a:srgbClr val="FFC000"/>
              </a:buClr>
              <a:buSzPct val="100000"/>
              <a:buFont typeface="+mj-lt"/>
              <a:buAutoNum type="arabicPeriod"/>
              <a:tabLst>
                <a:tab pos="1504950" algn="l"/>
              </a:tabLst>
            </a:pPr>
            <a:r>
              <a:rPr lang="sk-SK" altLang="sk-SK" sz="252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LOGICKÉ</a:t>
            </a:r>
            <a:r>
              <a:rPr lang="sk-SK" altLang="sk-SK" sz="25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sk-SK" altLang="sk-SK" sz="2520" dirty="0">
                <a:solidFill>
                  <a:srgbClr val="002060"/>
                </a:solidFill>
                <a:latin typeface="Calibri" pitchFamily="34" charset="0"/>
              </a:rPr>
              <a:t>chyby (chyby v úvahe, ktoré sa prejavia až po vykonaní algoritmu nesprávnym výsledkom)</a:t>
            </a: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1176010" y="327794"/>
            <a:ext cx="9326880" cy="724942"/>
          </a:xfrm>
        </p:spPr>
        <p:txBody>
          <a:bodyPr>
            <a:normAutofit/>
          </a:bodyPr>
          <a:lstStyle/>
          <a:p>
            <a:r>
              <a:rPr lang="sk-SK" b="1" spc="6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ETAPY RIEŠENIA PROBLÉMU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1114-4575-4029-99AF-B3D7F3733868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9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0653" y="1139146"/>
            <a:ext cx="10196333" cy="4536504"/>
          </a:xfrm>
        </p:spPr>
        <p:txBody>
          <a:bodyPr>
            <a:normAutofit/>
          </a:bodyPr>
          <a:lstStyle/>
          <a:p>
            <a:pPr marL="630936" indent="-548640">
              <a:buSzPct val="100000"/>
              <a:buFont typeface="+mj-lt"/>
              <a:buAutoNum type="arabicPeriod"/>
              <a:tabLst>
                <a:tab pos="2366010" algn="l"/>
                <a:tab pos="2693670" algn="l"/>
              </a:tabLst>
            </a:pPr>
            <a:r>
              <a:rPr lang="sk-SK" sz="264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Sekvencia 	</a:t>
            </a:r>
            <a:r>
              <a:rPr lang="sk-SK" sz="2640" dirty="0"/>
              <a:t>– 	vykonávanie príkazov v takom poradí v akom sú  			zapísané. </a:t>
            </a:r>
          </a:p>
          <a:p>
            <a:pPr marL="630936" indent="-548640">
              <a:buSzPct val="100000"/>
              <a:buFont typeface="+mj-lt"/>
              <a:buAutoNum type="arabicPeriod"/>
              <a:tabLst>
                <a:tab pos="2366010" algn="l"/>
                <a:tab pos="2693670" algn="l"/>
              </a:tabLst>
            </a:pPr>
            <a:r>
              <a:rPr lang="sk-SK" sz="264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Vetvenie</a:t>
            </a:r>
            <a:r>
              <a:rPr lang="sk-SK" sz="2640" b="1" dirty="0"/>
              <a:t> 	</a:t>
            </a:r>
            <a:r>
              <a:rPr lang="sk-SK" sz="2640" dirty="0"/>
              <a:t>– 	možnosť rozhodnúť sa a vykonať príkazy na základe  		pravdivosti skúmaného znaku. </a:t>
            </a:r>
          </a:p>
          <a:p>
            <a:pPr marL="630936" indent="-548640">
              <a:spcAft>
                <a:spcPts val="1440"/>
              </a:spcAft>
              <a:buSzPct val="100000"/>
              <a:buFont typeface="+mj-lt"/>
              <a:buAutoNum type="arabicPeriod"/>
              <a:tabLst>
                <a:tab pos="2366010" algn="l"/>
                <a:tab pos="2693670" algn="l"/>
              </a:tabLst>
            </a:pPr>
            <a:r>
              <a:rPr lang="sk-SK" sz="264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Cyklus</a:t>
            </a:r>
            <a:r>
              <a:rPr lang="sk-SK" sz="2640" b="1" dirty="0"/>
              <a:t> 	</a:t>
            </a:r>
            <a:r>
              <a:rPr lang="sk-SK" sz="2640" dirty="0"/>
              <a:t>– 	zápis umožňujúci opakovanie. </a:t>
            </a:r>
          </a:p>
          <a:p>
            <a:pPr marL="2693670" indent="-548640">
              <a:buClr>
                <a:srgbClr val="FFC000"/>
              </a:buClr>
              <a:buFont typeface="+mj-lt"/>
              <a:buAutoNum type="alphaLcParenR"/>
              <a:tabLst>
                <a:tab pos="2693670" algn="l"/>
              </a:tabLst>
            </a:pPr>
            <a:r>
              <a:rPr lang="sk-SK" sz="2640" dirty="0"/>
              <a:t>cyklus so známym počtom opakovaní </a:t>
            </a:r>
            <a:r>
              <a:rPr lang="sk-SK" sz="2640" b="1" dirty="0"/>
              <a:t>(</a:t>
            </a:r>
            <a:r>
              <a:rPr lang="sk-SK" sz="264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sk-SK" sz="2640" b="1" dirty="0"/>
              <a:t>) </a:t>
            </a:r>
            <a:endParaRPr lang="sk-SK" sz="2640" dirty="0"/>
          </a:p>
          <a:p>
            <a:pPr marL="2693670" indent="-548640">
              <a:buClr>
                <a:srgbClr val="FFC000"/>
              </a:buClr>
              <a:buFont typeface="+mj-lt"/>
              <a:buAutoNum type="alphaLcParenR"/>
              <a:tabLst>
                <a:tab pos="2693670" algn="l"/>
              </a:tabLst>
            </a:pPr>
            <a:r>
              <a:rPr lang="pl-PL" sz="2640" dirty="0"/>
              <a:t>cyklus s podmienkou na začiatku </a:t>
            </a:r>
            <a:r>
              <a:rPr lang="pl-PL" sz="2640" b="1" dirty="0"/>
              <a:t>(</a:t>
            </a:r>
            <a:r>
              <a:rPr lang="pl-PL" sz="26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– do</a:t>
            </a:r>
            <a:r>
              <a:rPr lang="pl-PL" sz="2640" b="1" dirty="0"/>
              <a:t>) </a:t>
            </a:r>
            <a:endParaRPr lang="pl-PL" sz="2640" dirty="0"/>
          </a:p>
          <a:p>
            <a:pPr marL="2693670" indent="-548640">
              <a:buClr>
                <a:srgbClr val="FFC000"/>
              </a:buClr>
              <a:buFont typeface="+mj-lt"/>
              <a:buAutoNum type="alphaLcParenR"/>
              <a:tabLst>
                <a:tab pos="2693670" algn="l"/>
              </a:tabLst>
            </a:pPr>
            <a:r>
              <a:rPr lang="pl-PL" sz="2640" dirty="0"/>
              <a:t>cyklus s podmienkou na konci </a:t>
            </a:r>
            <a:r>
              <a:rPr lang="pl-PL" sz="2640" b="1" dirty="0"/>
              <a:t>(</a:t>
            </a:r>
            <a:r>
              <a:rPr lang="pl-PL" sz="26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– until</a:t>
            </a:r>
            <a:r>
              <a:rPr lang="pl-PL" sz="2640" b="1" dirty="0"/>
              <a:t>) </a:t>
            </a:r>
            <a:endParaRPr lang="pl-PL" sz="2640" dirty="0"/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1176010" y="327794"/>
            <a:ext cx="9326880" cy="724942"/>
          </a:xfrm>
        </p:spPr>
        <p:txBody>
          <a:bodyPr>
            <a:normAutofit/>
          </a:bodyPr>
          <a:lstStyle/>
          <a:p>
            <a:r>
              <a:rPr lang="sk-SK" b="1" spc="6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ALGORITMICKÉ ŠTRUKTÚRY</a:t>
            </a:r>
          </a:p>
        </p:txBody>
      </p:sp>
      <p:sp>
        <p:nvSpPr>
          <p:cNvPr id="2" name="Obláčik 1">
            <a:hlinkClick r:id="rId2" action="ppaction://program"/>
          </p:cNvPr>
          <p:cNvSpPr/>
          <p:nvPr/>
        </p:nvSpPr>
        <p:spPr>
          <a:xfrm>
            <a:off x="9206746" y="5243602"/>
            <a:ext cx="2073830" cy="6912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1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ÚLOHY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1114-4575-4029-99AF-B3D7F3733868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17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997834" y="2392085"/>
            <a:ext cx="604867" cy="6048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0653" y="2392084"/>
            <a:ext cx="9591466" cy="3491226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2160"/>
              </a:spcBef>
              <a:spcAft>
                <a:spcPts val="960"/>
              </a:spcAft>
              <a:buSzPct val="90000"/>
              <a:buNone/>
            </a:pPr>
            <a:r>
              <a:rPr lang="sk-SK" altLang="sk-SK" sz="288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1. 	ROZBOR PROBLÉMU </a:t>
            </a:r>
            <a:r>
              <a:rPr lang="sk-SK" altLang="sk-SK" sz="2880" dirty="0">
                <a:latin typeface="Calibri" pitchFamily="34" charset="0"/>
              </a:rPr>
              <a:t>(čo treba riešiť) </a:t>
            </a:r>
          </a:p>
          <a:p>
            <a:pPr marL="859156" lvl="1" indent="-342900">
              <a:buSzPct val="90000"/>
              <a:tabLst>
                <a:tab pos="4095750" algn="r"/>
              </a:tabLst>
            </a:pPr>
            <a:r>
              <a:rPr lang="sk-SK" altLang="sk-SK" sz="2640" dirty="0">
                <a:latin typeface="Calibri" pitchFamily="34" charset="0"/>
              </a:rPr>
              <a:t>Aké sú známe, alebo dostupné údaje? 	</a:t>
            </a:r>
            <a:br>
              <a:rPr lang="sk-SK" altLang="sk-SK" sz="2640" dirty="0">
                <a:latin typeface="Calibri" pitchFamily="34" charset="0"/>
              </a:rPr>
            </a:br>
            <a:r>
              <a:rPr lang="sk-SK" altLang="sk-SK" sz="2640" dirty="0">
                <a:latin typeface="Calibri" pitchFamily="34" charset="0"/>
              </a:rPr>
              <a:t> 	</a:t>
            </a:r>
            <a:r>
              <a:rPr lang="sk-SK" altLang="sk-SK" sz="2640" b="1" dirty="0">
                <a:solidFill>
                  <a:srgbClr val="FFC000"/>
                </a:solidFill>
                <a:latin typeface="Calibri" pitchFamily="34" charset="0"/>
              </a:rPr>
              <a:t>VSTUP</a:t>
            </a:r>
          </a:p>
          <a:p>
            <a:pPr marL="859156" lvl="1" indent="-342900">
              <a:buSzPct val="90000"/>
              <a:tabLst>
                <a:tab pos="5170170" algn="r"/>
              </a:tabLst>
            </a:pPr>
            <a:r>
              <a:rPr lang="sk-SK" altLang="sk-SK" sz="2640" dirty="0">
                <a:latin typeface="Calibri" pitchFamily="34" charset="0"/>
              </a:rPr>
              <a:t>Čo je riešením úlohy, kedy je splnená? </a:t>
            </a:r>
            <a:br>
              <a:rPr lang="sk-SK" altLang="sk-SK" sz="2640" dirty="0">
                <a:latin typeface="Calibri" pitchFamily="34" charset="0"/>
              </a:rPr>
            </a:br>
            <a:r>
              <a:rPr lang="sk-SK" altLang="sk-SK" sz="2640" dirty="0">
                <a:latin typeface="Calibri" pitchFamily="34" charset="0"/>
              </a:rPr>
              <a:t>	</a:t>
            </a:r>
            <a:r>
              <a:rPr lang="sk-SK" altLang="sk-SK" sz="2640" b="1" dirty="0">
                <a:solidFill>
                  <a:srgbClr val="FFC000"/>
                </a:solidFill>
                <a:latin typeface="Calibri" pitchFamily="34" charset="0"/>
              </a:rPr>
              <a:t>VÝSTUP</a:t>
            </a:r>
            <a:endParaRPr lang="sk-SK" altLang="sk-SK" sz="2640" dirty="0">
              <a:solidFill>
                <a:srgbClr val="FFC000"/>
              </a:solidFill>
              <a:latin typeface="Calibri" pitchFamily="34" charset="0"/>
            </a:endParaRPr>
          </a:p>
          <a:p>
            <a:pPr marL="859156" lvl="1" indent="-342900">
              <a:buSzPct val="90000"/>
              <a:tabLst>
                <a:tab pos="6560820" algn="r"/>
              </a:tabLst>
            </a:pPr>
            <a:r>
              <a:rPr lang="sk-SK" altLang="sk-SK" sz="2640" dirty="0">
                <a:latin typeface="Calibri" pitchFamily="34" charset="0"/>
              </a:rPr>
              <a:t>Za akých predpokladov budeme úlohu riešiť? </a:t>
            </a:r>
            <a:br>
              <a:rPr lang="sk-SK" altLang="sk-SK" sz="2640" dirty="0">
                <a:latin typeface="Calibri" pitchFamily="34" charset="0"/>
              </a:rPr>
            </a:br>
            <a:r>
              <a:rPr lang="sk-SK" altLang="sk-SK" sz="2640" dirty="0">
                <a:latin typeface="Calibri" pitchFamily="34" charset="0"/>
              </a:rPr>
              <a:t> 	</a:t>
            </a:r>
            <a:r>
              <a:rPr lang="sk-SK" altLang="sk-SK" sz="2640" b="1" dirty="0">
                <a:solidFill>
                  <a:srgbClr val="FFC000"/>
                </a:solidFill>
                <a:latin typeface="Calibri" pitchFamily="34" charset="0"/>
              </a:rPr>
              <a:t>PODMIENKY </a:t>
            </a:r>
          </a:p>
        </p:txBody>
      </p:sp>
      <p:pic>
        <p:nvPicPr>
          <p:cNvPr id="205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86" y="1960037"/>
            <a:ext cx="2808000" cy="168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200" y="4075943"/>
            <a:ext cx="2808000" cy="116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8472576" y="3615059"/>
            <a:ext cx="2808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40" dirty="0"/>
              <a:t>Vlk, koza, kapusta...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8472576" y="5195799"/>
            <a:ext cx="2808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40" dirty="0"/>
              <a:t>Hanojské veže</a:t>
            </a:r>
          </a:p>
        </p:txBody>
      </p:sp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1003513" y="1425720"/>
            <a:ext cx="9326880" cy="724942"/>
          </a:xfrm>
        </p:spPr>
        <p:txBody>
          <a:bodyPr>
            <a:normAutofit/>
          </a:bodyPr>
          <a:lstStyle/>
          <a:p>
            <a:r>
              <a:rPr lang="sk-SK" b="1" spc="6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ETAPY RIEŠENIA PROBLÉMU</a:t>
            </a: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1007666" y="401527"/>
            <a:ext cx="10272910" cy="772722"/>
          </a:xfrm>
          <a:prstGeom prst="rect">
            <a:avLst/>
          </a:prstGeom>
        </p:spPr>
        <p:txBody>
          <a:bodyPr vert="horz" lIns="0" tIns="54864" rIns="0" bIns="54864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28976" indent="-3228976">
              <a:buSzPct val="90000"/>
              <a:buNone/>
              <a:tabLst>
                <a:tab pos="3228976" algn="l"/>
              </a:tabLst>
            </a:pPr>
            <a:r>
              <a:rPr lang="sk-SK" altLang="sk-SK" sz="264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RIEŠENIE PROBLÉMU </a:t>
            </a:r>
            <a:r>
              <a:rPr lang="sk-SK" altLang="sk-SK" sz="2640" b="1" dirty="0">
                <a:latin typeface="Calibri" pitchFamily="34" charset="0"/>
              </a:rPr>
              <a:t>– 	odstraňovanie rozdielu </a:t>
            </a:r>
            <a:r>
              <a:rPr lang="sk-SK" altLang="sk-SK" sz="2640" dirty="0">
                <a:latin typeface="Calibri" pitchFamily="34" charset="0"/>
              </a:rPr>
              <a:t>(disproporcie) medzi pôvodným stavom a tým, čo chceme dosiahnuť.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1114-4575-4029-99AF-B3D7F373386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8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5" grpId="0"/>
      <p:bldP spid="8" grpId="0"/>
      <p:bldP spid="10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70653" y="231847"/>
            <a:ext cx="9326880" cy="821303"/>
          </a:xfrm>
        </p:spPr>
        <p:txBody>
          <a:bodyPr>
            <a:normAutofit/>
          </a:bodyPr>
          <a:lstStyle/>
          <a:p>
            <a:r>
              <a:rPr lang="sk-SK" sz="336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ZÁPIS </a:t>
            </a:r>
            <a:r>
              <a:rPr lang="sk-SK" sz="336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ALGORITMU - </a:t>
            </a:r>
            <a:r>
              <a:rPr lang="sk-SK" sz="3360" b="1" dirty="0">
                <a:solidFill>
                  <a:srgbClr val="F4B9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Grafický</a:t>
            </a:r>
            <a:endParaRPr lang="sk-SK" sz="336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5451" y="1612403"/>
            <a:ext cx="5270986" cy="3719604"/>
          </a:xfrm>
        </p:spPr>
        <p:txBody>
          <a:bodyPr>
            <a:noAutofit/>
          </a:bodyPr>
          <a:lstStyle/>
          <a:p>
            <a:pPr marL="645796" lvl="1" indent="-411480" defTabSz="1293496">
              <a:buClr>
                <a:srgbClr val="FFC000"/>
              </a:buClr>
              <a:buBlip>
                <a:blip r:embed="rId2"/>
              </a:buBlip>
            </a:pPr>
            <a:r>
              <a:rPr lang="sk-SK" sz="288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Obrázkové návody </a:t>
            </a:r>
          </a:p>
          <a:p>
            <a:pPr marL="645796" lvl="1" indent="-411480" defTabSz="1293496">
              <a:spcBef>
                <a:spcPts val="6480"/>
              </a:spcBef>
              <a:buClr>
                <a:srgbClr val="FFC000"/>
              </a:buClr>
              <a:buBlip>
                <a:blip r:embed="rId2"/>
              </a:buBlip>
            </a:pPr>
            <a:r>
              <a:rPr lang="sk-SK" sz="288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Štruktúrogramy</a:t>
            </a:r>
            <a:endParaRPr lang="sk-SK" sz="288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45796" lvl="1" indent="-411480" defTabSz="1293496">
              <a:spcBef>
                <a:spcPts val="6480"/>
              </a:spcBef>
              <a:buClr>
                <a:srgbClr val="FFC000"/>
              </a:buClr>
              <a:buBlip>
                <a:blip r:embed="rId2"/>
              </a:buBlip>
            </a:pPr>
            <a:r>
              <a:rPr lang="sk-SK" sz="288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Vývojové diagramy</a:t>
            </a:r>
            <a:endParaRPr lang="sk-SK" sz="288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49" y="1026055"/>
            <a:ext cx="3990641" cy="140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http://spseke.sk/tutor/projekt/schemy/image2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"/>
          <a:stretch/>
        </p:blipFill>
        <p:spPr bwMode="auto">
          <a:xfrm>
            <a:off x="4115197" y="2578251"/>
            <a:ext cx="4059493" cy="144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33" y="1026055"/>
            <a:ext cx="2726613" cy="39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1102668" y="4511515"/>
            <a:ext cx="9937104" cy="2419469"/>
          </a:xfrm>
          <a:prstGeom prst="rect">
            <a:avLst/>
          </a:prstGeom>
        </p:spPr>
        <p:txBody>
          <a:bodyPr vert="horz" lIns="0" tIns="54864" rIns="0" bIns="54864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26720" indent="-426720">
              <a:lnSpc>
                <a:spcPct val="110000"/>
              </a:lnSpc>
            </a:pPr>
            <a:r>
              <a:rPr lang="sk-SK" sz="252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r>
              <a:rPr lang="sk-SK" sz="3240" b="1" cap="none" dirty="0"/>
              <a:t/>
            </a:r>
            <a:br>
              <a:rPr lang="sk-SK" sz="3240" b="1" cap="none" dirty="0"/>
            </a:br>
            <a:r>
              <a:rPr lang="sk-SK" sz="2400" b="1" cap="none" dirty="0"/>
              <a:t>poskladajte </a:t>
            </a:r>
            <a:r>
              <a:rPr lang="sk-SK" sz="2400" b="1" cap="none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papiera </a:t>
            </a:r>
            <a:r>
              <a:rPr lang="sk-SK" sz="2400" b="1" cap="none" dirty="0"/>
              <a:t>lietadlo (loď, kvet, srdce, labuť...)_</a:t>
            </a:r>
            <a:br>
              <a:rPr lang="sk-SK" sz="2400" b="1" cap="none" dirty="0"/>
            </a:br>
            <a:r>
              <a:rPr lang="sk-SK" sz="2400" b="1" cap="none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ORIGAMI</a:t>
            </a:r>
            <a:r>
              <a:rPr lang="sk-SK" sz="2400" b="1" cap="none" dirty="0"/>
              <a:t> - </a:t>
            </a:r>
            <a:r>
              <a:rPr lang="sk-SK" sz="2400" cap="none" dirty="0"/>
              <a:t>pôvodné japonské </a:t>
            </a:r>
            <a:r>
              <a:rPr lang="sk-SK" sz="2400" cap="none" dirty="0" err="1"/>
              <a:t>origami</a:t>
            </a:r>
            <a:r>
              <a:rPr lang="sk-SK" sz="2400" cap="none" dirty="0"/>
              <a:t> sa pravdepodobne vyvinulo z obradného skladania papiera, akým bolo napríklad tzv. „noši“ - skladané obaly na obradné, hlavne kvetinové dary </a:t>
            </a:r>
            <a:endParaRPr lang="sk-SK" sz="432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1114-4575-4029-99AF-B3D7F3733868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24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7833" y="274638"/>
            <a:ext cx="10023514" cy="1143000"/>
          </a:xfrm>
        </p:spPr>
        <p:txBody>
          <a:bodyPr>
            <a:normAutofit/>
          </a:bodyPr>
          <a:lstStyle/>
          <a:p>
            <a:pPr marL="426720" indent="-42672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endParaRPr lang="sk-SK" sz="3240" dirty="0"/>
          </a:p>
        </p:txBody>
      </p:sp>
      <p:sp>
        <p:nvSpPr>
          <p:cNvPr id="39" name="Zástupný symbol obsahu 38"/>
          <p:cNvSpPr>
            <a:spLocks noGrp="1"/>
          </p:cNvSpPr>
          <p:nvPr>
            <p:ph idx="1"/>
          </p:nvPr>
        </p:nvSpPr>
        <p:spPr>
          <a:xfrm>
            <a:off x="1432560" y="1355170"/>
            <a:ext cx="9761606" cy="4147662"/>
          </a:xfrm>
        </p:spPr>
        <p:txBody>
          <a:bodyPr>
            <a:normAutofit/>
          </a:bodyPr>
          <a:lstStyle/>
          <a:p>
            <a:pPr marL="82296" indent="0">
              <a:spcAft>
                <a:spcPts val="1440"/>
              </a:spcAft>
              <a:buNone/>
            </a:pPr>
            <a:r>
              <a:rPr lang="sk-SK" sz="3120" dirty="0"/>
              <a:t>Pomocou nasledujúceho slovného postupu nakresli </a:t>
            </a:r>
            <a:r>
              <a:rPr lang="sk-SK" sz="3120" b="1" dirty="0">
                <a:solidFill>
                  <a:srgbClr val="F4B9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panáčika</a:t>
            </a:r>
            <a:r>
              <a:rPr lang="sk-SK" sz="3120" dirty="0"/>
              <a:t>:</a:t>
            </a:r>
          </a:p>
          <a:p>
            <a:pPr marL="630936" indent="-548640">
              <a:buClr>
                <a:srgbClr val="FFFF00"/>
              </a:buClr>
              <a:buFont typeface="+mj-lt"/>
              <a:buAutoNum type="arabicPeriod"/>
            </a:pPr>
            <a:r>
              <a:rPr lang="sk-SK" sz="2520" dirty="0"/>
              <a:t>V hornej tretine papiera, ktorý je na výšku, nakresli </a:t>
            </a:r>
            <a:r>
              <a:rPr lang="sk-SK" sz="2520" b="1" i="1" dirty="0"/>
              <a:t>veľký </a:t>
            </a:r>
            <a:r>
              <a:rPr lang="sk-SK" sz="2520" b="1" i="1" dirty="0" smtClean="0"/>
              <a:t>kruh</a:t>
            </a:r>
            <a:r>
              <a:rPr lang="sk-SK" sz="2520" dirty="0" smtClean="0"/>
              <a:t>.</a:t>
            </a:r>
            <a:endParaRPr lang="sk-SK" sz="2520" dirty="0"/>
          </a:p>
          <a:p>
            <a:pPr marL="630936" indent="-548640">
              <a:buClr>
                <a:srgbClr val="FFFF00"/>
              </a:buClr>
              <a:buFont typeface="+mj-lt"/>
              <a:buAutoNum type="arabicPeriod"/>
            </a:pPr>
            <a:r>
              <a:rPr lang="sk-SK" sz="2520" dirty="0"/>
              <a:t>V </a:t>
            </a:r>
            <a:r>
              <a:rPr lang="sk-SK" sz="2520" dirty="0" smtClean="0"/>
              <a:t>kruhu</a:t>
            </a:r>
            <a:r>
              <a:rPr lang="sk-SK" sz="2520" dirty="0" smtClean="0"/>
              <a:t> </a:t>
            </a:r>
            <a:r>
              <a:rPr lang="sk-SK" sz="2520" dirty="0"/>
              <a:t>vedľa seba nakresli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veľké symboly + </a:t>
            </a:r>
            <a:endParaRPr lang="sk-SK" sz="2520" b="1" i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936" indent="-548640">
              <a:buClr>
                <a:srgbClr val="FFFF00"/>
              </a:buClr>
              <a:buFont typeface="+mj-lt"/>
              <a:buAutoNum type="arabicPeriod"/>
            </a:pPr>
            <a:r>
              <a:rPr lang="sk-SK" sz="2520" dirty="0" smtClean="0"/>
              <a:t>Pod </a:t>
            </a:r>
            <a:r>
              <a:rPr lang="sk-SK" sz="2520" dirty="0"/>
              <a:t>krížiky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sk-SK" sz="2520" b="1" i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520" dirty="0" smtClean="0"/>
              <a:t>v </a:t>
            </a:r>
            <a:r>
              <a:rPr lang="sk-SK" sz="2520" dirty="0"/>
              <a:t>kruhu </a:t>
            </a:r>
            <a:r>
              <a:rPr lang="sk-SK" sz="2520" dirty="0" smtClean="0"/>
              <a:t>(v strede) </a:t>
            </a:r>
            <a:r>
              <a:rPr lang="sk-SK" sz="2520" dirty="0"/>
              <a:t>nakresli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menší</a:t>
            </a:r>
            <a:r>
              <a:rPr lang="sk-SK" sz="2520" b="1" i="1" dirty="0">
                <a:solidFill>
                  <a:srgbClr val="FFFF99"/>
                </a:solidFill>
              </a:rPr>
              <a:t>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kruh</a:t>
            </a:r>
            <a:r>
              <a:rPr lang="sk-SK" sz="2520" b="1" i="1" dirty="0">
                <a:solidFill>
                  <a:srgbClr val="FFFF99"/>
                </a:solidFill>
              </a:rPr>
              <a:t> </a:t>
            </a:r>
            <a:r>
              <a:rPr lang="sk-SK" sz="2520" dirty="0"/>
              <a:t>a pod ním ešte menšiu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elipsu</a:t>
            </a:r>
            <a:r>
              <a:rPr lang="sk-SK" sz="2520" dirty="0"/>
              <a:t> (roztiahnutú na šírku) </a:t>
            </a:r>
            <a:endParaRPr lang="sk-SK" sz="2520" dirty="0" smtClean="0"/>
          </a:p>
          <a:p>
            <a:pPr marL="630936" indent="-548640">
              <a:buClr>
                <a:srgbClr val="FFFF00"/>
              </a:buClr>
              <a:buFont typeface="+mj-lt"/>
              <a:buAutoNum type="arabicPeriod"/>
            </a:pPr>
            <a:r>
              <a:rPr lang="sk-SK" sz="2520" dirty="0" smtClean="0"/>
              <a:t>Pod </a:t>
            </a:r>
            <a:r>
              <a:rPr lang="sk-SK" sz="2520" dirty="0"/>
              <a:t>veľký kruh </a:t>
            </a:r>
            <a:r>
              <a:rPr lang="sk-SK" sz="2520" dirty="0" smtClean="0"/>
              <a:t> nakresli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sk-SK" sz="2520" b="1" i="1" dirty="0">
                <a:solidFill>
                  <a:srgbClr val="FFFF99"/>
                </a:solidFill>
              </a:rPr>
              <a:t>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šírku</a:t>
            </a:r>
            <a:r>
              <a:rPr lang="sk-SK" sz="2520" b="1" i="1" dirty="0">
                <a:solidFill>
                  <a:srgbClr val="FFFF99"/>
                </a:solidFill>
              </a:rPr>
              <a:t>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veľký</a:t>
            </a:r>
            <a:r>
              <a:rPr lang="sk-SK" sz="2520" b="1" i="1" dirty="0">
                <a:solidFill>
                  <a:srgbClr val="FFFF99"/>
                </a:solidFill>
              </a:rPr>
              <a:t>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obdĺžnik</a:t>
            </a:r>
            <a:r>
              <a:rPr lang="sk-SK" sz="2520" dirty="0"/>
              <a:t>, pod neho </a:t>
            </a:r>
            <a:r>
              <a:rPr lang="sk-SK" sz="2520" b="1" i="1" dirty="0">
                <a:solidFill>
                  <a:srgbClr val="FFFF99"/>
                </a:solidFill>
              </a:rPr>
              <a:t>na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šírku</a:t>
            </a:r>
            <a:r>
              <a:rPr lang="sk-SK" sz="2520" b="1" i="1" dirty="0">
                <a:solidFill>
                  <a:srgbClr val="FFFF99"/>
                </a:solidFill>
              </a:rPr>
              <a:t>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menší</a:t>
            </a:r>
            <a:r>
              <a:rPr lang="sk-SK" sz="2520" dirty="0"/>
              <a:t> a pod ten menší </a:t>
            </a:r>
            <a:r>
              <a:rPr lang="sk-SK" sz="2520" dirty="0" smtClean="0"/>
              <a:t>vedľa seba </a:t>
            </a:r>
            <a:r>
              <a:rPr lang="sk-SK" sz="2520" b="1" i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sk-SK" sz="2520" b="1" i="1" dirty="0" smtClean="0">
                <a:solidFill>
                  <a:srgbClr val="FFFF99"/>
                </a:solidFill>
              </a:rPr>
              <a:t>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výšku</a:t>
            </a:r>
            <a:r>
              <a:rPr lang="sk-SK" sz="2520" b="1" i="1" dirty="0">
                <a:solidFill>
                  <a:srgbClr val="FFFF99"/>
                </a:solidFill>
              </a:rPr>
              <a:t>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</a:t>
            </a:r>
            <a:r>
              <a:rPr lang="sk-SK" sz="2520" b="1" i="1" dirty="0">
                <a:solidFill>
                  <a:srgbClr val="FFFF99"/>
                </a:solidFill>
              </a:rPr>
              <a:t> </a:t>
            </a:r>
            <a:r>
              <a:rPr lang="sk-SK" sz="252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úzke</a:t>
            </a:r>
            <a:r>
              <a:rPr lang="sk-SK" sz="2520" b="1" i="1" dirty="0">
                <a:solidFill>
                  <a:srgbClr val="FFFF99"/>
                </a:solidFill>
              </a:rPr>
              <a:t> a </a:t>
            </a:r>
            <a:r>
              <a:rPr lang="sk-SK" sz="2520" b="1" i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vysoké</a:t>
            </a:r>
            <a:r>
              <a:rPr lang="sk-SK" sz="2520" dirty="0"/>
              <a:t> </a:t>
            </a:r>
            <a:r>
              <a:rPr lang="sk-SK" sz="2520" dirty="0" smtClean="0"/>
              <a:t>obdĺžniky</a:t>
            </a:r>
            <a:endParaRPr lang="sk-SK" sz="252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1114-4575-4029-99AF-B3D7F3733868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ástupný symbol obsahu 38"/>
          <p:cNvSpPr>
            <a:spLocks noGrp="1"/>
          </p:cNvSpPr>
          <p:nvPr>
            <p:ph idx="1"/>
          </p:nvPr>
        </p:nvSpPr>
        <p:spPr>
          <a:xfrm>
            <a:off x="1343472" y="1095941"/>
            <a:ext cx="9332237" cy="4061251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sk-SK" sz="2640" dirty="0"/>
              <a:t>Porovnaj si svoj výtvor so spolužiakmi. 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sk-SK" sz="2640" dirty="0"/>
              <a:t>Vyšlo Ti toto?</a:t>
            </a:r>
          </a:p>
          <a:p>
            <a:pPr>
              <a:spcBef>
                <a:spcPts val="4320"/>
              </a:spcBef>
            </a:pPr>
            <a:r>
              <a:rPr lang="sk-SK" sz="2640" dirty="0"/>
              <a:t>Diskutuj o tom, aké </a:t>
            </a:r>
            <a:r>
              <a:rPr lang="sk-SK" sz="264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vlastnosti</a:t>
            </a:r>
            <a:r>
              <a:rPr lang="sk-SK" sz="2640" dirty="0">
                <a:solidFill>
                  <a:srgbClr val="FFFF99"/>
                </a:solidFill>
              </a:rPr>
              <a:t> </a:t>
            </a:r>
            <a:r>
              <a:rPr lang="sk-SK" sz="2640" dirty="0"/>
              <a:t>by mal spĺňať algoritmus, </a:t>
            </a:r>
            <a:br>
              <a:rPr lang="sk-SK" sz="2640" dirty="0"/>
            </a:br>
            <a:r>
              <a:rPr lang="sk-SK" sz="2640" dirty="0"/>
              <a:t>aby bol </a:t>
            </a:r>
            <a:r>
              <a:rPr lang="sk-SK" sz="264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správny</a:t>
            </a:r>
            <a:r>
              <a:rPr lang="sk-SK" sz="2640" dirty="0"/>
              <a:t>.</a:t>
            </a:r>
          </a:p>
          <a:p>
            <a:pPr marL="82296" indent="0">
              <a:lnSpc>
                <a:spcPct val="360000"/>
              </a:lnSpc>
              <a:buNone/>
            </a:pPr>
            <a:endParaRPr lang="sk-SK" sz="264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7833" y="274638"/>
            <a:ext cx="10023514" cy="1143000"/>
          </a:xfrm>
        </p:spPr>
        <p:txBody>
          <a:bodyPr>
            <a:normAutofit/>
          </a:bodyPr>
          <a:lstStyle/>
          <a:p>
            <a:pPr marL="426720" indent="-42672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endParaRPr lang="sk-SK" sz="3240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9033926" y="577485"/>
            <a:ext cx="1987421" cy="5063351"/>
            <a:chOff x="6444208" y="481236"/>
            <a:chExt cx="1656184" cy="4219459"/>
          </a:xfrm>
        </p:grpSpPr>
        <p:sp>
          <p:nvSpPr>
            <p:cNvPr id="3" name="Ovál 2"/>
            <p:cNvSpPr/>
            <p:nvPr/>
          </p:nvSpPr>
          <p:spPr>
            <a:xfrm>
              <a:off x="6516216" y="481236"/>
              <a:ext cx="1512168" cy="1512168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  <p:sp>
          <p:nvSpPr>
            <p:cNvPr id="4" name="Plus 3"/>
            <p:cNvSpPr/>
            <p:nvPr/>
          </p:nvSpPr>
          <p:spPr>
            <a:xfrm>
              <a:off x="6732240" y="826892"/>
              <a:ext cx="504056" cy="504056"/>
            </a:xfrm>
            <a:prstGeom prst="mathPlus">
              <a:avLst>
                <a:gd name="adj1" fmla="val 0"/>
              </a:avLst>
            </a:prstGeom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  <p:sp>
          <p:nvSpPr>
            <p:cNvPr id="6" name="Plus 5"/>
            <p:cNvSpPr/>
            <p:nvPr/>
          </p:nvSpPr>
          <p:spPr>
            <a:xfrm>
              <a:off x="7272300" y="820427"/>
              <a:ext cx="504056" cy="504056"/>
            </a:xfrm>
            <a:prstGeom prst="mathPlus">
              <a:avLst>
                <a:gd name="adj1" fmla="val 0"/>
              </a:avLst>
            </a:prstGeom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  <p:sp>
          <p:nvSpPr>
            <p:cNvPr id="5" name="Ovál 4"/>
            <p:cNvSpPr/>
            <p:nvPr/>
          </p:nvSpPr>
          <p:spPr>
            <a:xfrm>
              <a:off x="7092280" y="1237320"/>
              <a:ext cx="360040" cy="36004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  <p:sp>
          <p:nvSpPr>
            <p:cNvPr id="7" name="Ovál 6"/>
            <p:cNvSpPr/>
            <p:nvPr/>
          </p:nvSpPr>
          <p:spPr>
            <a:xfrm>
              <a:off x="7164300" y="1705372"/>
              <a:ext cx="216000" cy="1080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  <p:sp>
          <p:nvSpPr>
            <p:cNvPr id="8" name="Obdĺžnik 7"/>
            <p:cNvSpPr/>
            <p:nvPr/>
          </p:nvSpPr>
          <p:spPr>
            <a:xfrm>
              <a:off x="6444208" y="2065412"/>
              <a:ext cx="1656184" cy="7920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6732240" y="2857500"/>
              <a:ext cx="1116000" cy="576064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  <p:sp>
          <p:nvSpPr>
            <p:cNvPr id="10" name="Obdĺžnik 9"/>
            <p:cNvSpPr/>
            <p:nvPr/>
          </p:nvSpPr>
          <p:spPr>
            <a:xfrm>
              <a:off x="7084950" y="3476559"/>
              <a:ext cx="180032" cy="12241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7327366" y="3476559"/>
              <a:ext cx="180032" cy="12241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160"/>
            </a:p>
          </p:txBody>
        </p:sp>
      </p:grpSp>
      <p:sp>
        <p:nvSpPr>
          <p:cNvPr id="14" name="Šípka vpravo so zárezom 13"/>
          <p:cNvSpPr/>
          <p:nvPr/>
        </p:nvSpPr>
        <p:spPr>
          <a:xfrm>
            <a:off x="4281399" y="2910542"/>
            <a:ext cx="3629203" cy="518458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16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1114-4575-4029-99AF-B3D7F3733868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22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48412" y="990600"/>
            <a:ext cx="9057588" cy="6096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Aby sme postup mohli považovať za algoritmus, musí mať nasledujúce vlastnosti :</a:t>
            </a:r>
            <a:endParaRPr lang="sk-SK" sz="2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3571" y="1897857"/>
            <a:ext cx="5486400" cy="4038600"/>
          </a:xfrm>
        </p:spPr>
        <p:txBody>
          <a:bodyPr/>
          <a:lstStyle/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elementárnosť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determinovanosť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rezultatívnosť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konečnosť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hromadnosť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 efektívnosť</a:t>
            </a:r>
            <a:endParaRPr lang="sk-SK" dirty="0"/>
          </a:p>
          <a:p>
            <a:pPr>
              <a:defRPr/>
            </a:pPr>
            <a:endParaRPr lang="sk-SK" dirty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D153-F4CB-483C-B9D3-81C637592EC8}" type="slidenum">
              <a:rPr lang="en-CA" altLang="sk-SK" smtClean="0"/>
              <a:pPr>
                <a:defRPr/>
              </a:pPr>
              <a:t>7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48899856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3096441974"/>
              </p:ext>
            </p:extLst>
          </p:nvPr>
        </p:nvGraphicFramePr>
        <p:xfrm>
          <a:off x="507787" y="300831"/>
          <a:ext cx="3254802" cy="294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Klip" r:id="rId4" imgW="4579545" imgH="4147996" progId="MS_ClipArt_Gallery.2">
                  <p:embed/>
                </p:oleObj>
              </mc:Choice>
              <mc:Fallback>
                <p:oleObj name="Klip" r:id="rId4" imgW="4579545" imgH="4147996" progId="MS_ClipArt_Gallery.2">
                  <p:embed/>
                  <p:pic>
                    <p:nvPicPr>
                      <p:cNvPr id="245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87" y="300831"/>
                        <a:ext cx="3254802" cy="2948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47625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   </a:t>
            </a: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Elementárnosť (krok po kroku)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20671" y="1085850"/>
            <a:ext cx="6190129" cy="5391150"/>
          </a:xfrm>
        </p:spPr>
        <p:txBody>
          <a:bodyPr/>
          <a:lstStyle/>
          <a:p>
            <a:pPr>
              <a:defRPr/>
            </a:pPr>
            <a:endParaRPr lang="sk-SK" sz="2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je zložený z činnosti – krokov – ktoré sú pre realizátora elementárne – základné, jednoduché, ľahko realizovateľné.</a:t>
            </a:r>
            <a:endParaRPr lang="sk-SK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sk-SK" sz="2000" dirty="0"/>
          </a:p>
          <a:p>
            <a:pPr>
              <a:defRPr/>
            </a:pPr>
            <a:r>
              <a:rPr lang="sk-SK" sz="2000" dirty="0"/>
              <a:t>Človek sa dokáže učiť a vytvárať stále zložitejšie elementárne činnosti, ktoré kombinuje do ešte zložitejších postupov.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200" y="3574864"/>
            <a:ext cx="3179388" cy="3146611"/>
          </a:xfrm>
          <a:prstGeom prst="rect">
            <a:avLst/>
          </a:prstGeom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D153-F4CB-483C-B9D3-81C637592EC8}" type="slidenum">
              <a:rPr lang="en-CA" altLang="sk-SK" smtClean="0"/>
              <a:pPr>
                <a:defRPr/>
              </a:pPr>
              <a:t>8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427953136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Determinovanosť (všeobecnosť)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985682"/>
            <a:ext cx="5325035" cy="4262718"/>
          </a:xfrm>
        </p:spPr>
        <p:txBody>
          <a:bodyPr/>
          <a:lstStyle/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musí byť  zostavený tak, že po každom kroku je jasné, ktorá činnosť nasleduje, alebo či sa postup skončil.</a:t>
            </a:r>
          </a:p>
          <a:p>
            <a:pPr>
              <a:defRPr/>
            </a:pPr>
            <a:r>
              <a:rPr lang="sk-SK" sz="2000" dirty="0"/>
              <a:t>Napríklad 7 x 9 je to isté ako 9 x 7. Pokiaľ sa odpútame od počítačov, tak kuracia polievka sa podľa presného návodu musí dať uvariť rovnako v Nemecku ako aj v Austrálii.</a:t>
            </a:r>
          </a:p>
          <a:p>
            <a:pPr>
              <a:defRPr/>
            </a:pPr>
            <a:endParaRPr lang="sk-SK" sz="2000" dirty="0"/>
          </a:p>
          <a:p>
            <a:pPr>
              <a:buFontTx/>
              <a:buNone/>
              <a:defRPr/>
            </a:pPr>
            <a:r>
              <a:rPr lang="sk-SK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Úloha :</a:t>
            </a:r>
            <a:r>
              <a:rPr lang="sk-SK" sz="2000" dirty="0"/>
              <a:t> Povedzte postup, ako bezpečne </a:t>
            </a:r>
            <a:r>
              <a:rPr lang="sk-SK" sz="2000" dirty="0" smtClean="0"/>
              <a:t>    </a:t>
            </a:r>
            <a:r>
              <a:rPr lang="sk-SK" sz="2000" dirty="0"/>
              <a:t>prejsť cez ulicu. 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514199925"/>
              </p:ext>
            </p:extLst>
          </p:nvPr>
        </p:nvGraphicFramePr>
        <p:xfrm>
          <a:off x="10797990" y="2976562"/>
          <a:ext cx="1203325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Klip" r:id="rId4" imgW="2033588" imgH="3390900" progId="MS_ClipArt_Gallery.2">
                  <p:embed/>
                </p:oleObj>
              </mc:Choice>
              <mc:Fallback>
                <p:oleObj name="Klip" r:id="rId4" imgW="2033588" imgH="3390900" progId="MS_ClipArt_Gallery.2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990" y="2976562"/>
                        <a:ext cx="1203325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45045"/>
              </p:ext>
            </p:extLst>
          </p:nvPr>
        </p:nvGraphicFramePr>
        <p:xfrm>
          <a:off x="8065341" y="4191000"/>
          <a:ext cx="30448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Klip" r:id="rId6" imgW="6545263" imgH="1706563" progId="MS_ClipArt_Gallery.2">
                  <p:embed/>
                </p:oleObj>
              </mc:Choice>
              <mc:Fallback>
                <p:oleObj name="Klip" r:id="rId6" imgW="6545263" imgH="1706563" progId="MS_ClipArt_Gallery.2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341" y="4191000"/>
                        <a:ext cx="30448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D153-F4CB-483C-B9D3-81C637592EC8}" type="slidenum">
              <a:rPr lang="en-CA" altLang="sk-SK" smtClean="0"/>
              <a:pPr>
                <a:defRPr/>
              </a:pPr>
              <a:t>9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72525418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build="p" autoUpdateAnimBg="0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1258</Words>
  <Application>Microsoft Office PowerPoint</Application>
  <PresentationFormat>Širokouhlá</PresentationFormat>
  <Paragraphs>229</Paragraphs>
  <Slides>26</Slides>
  <Notes>11</Notes>
  <HiddenSlides>0</HiddenSlides>
  <MMClips>1</MMClips>
  <ScaleCrop>false</ScaleCrop>
  <HeadingPairs>
    <vt:vector size="8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7" baseType="lpstr">
      <vt:lpstr>SimHei</vt:lpstr>
      <vt:lpstr>Arial</vt:lpstr>
      <vt:lpstr>Britannic Bold</vt:lpstr>
      <vt:lpstr>Calibri</vt:lpstr>
      <vt:lpstr>Calibri Light</vt:lpstr>
      <vt:lpstr>Franklin Gothic Demi</vt:lpstr>
      <vt:lpstr>Goudy Stout</vt:lpstr>
      <vt:lpstr>Ligurino</vt:lpstr>
      <vt:lpstr>Wingdings 3</vt:lpstr>
      <vt:lpstr>Motív balíka Office</vt:lpstr>
      <vt:lpstr>Klip</vt:lpstr>
      <vt:lpstr>Základy algoritmizácie</vt:lpstr>
      <vt:lpstr>Čo je to algoritmus ?</vt:lpstr>
      <vt:lpstr>ETAPY RIEŠENIA PROBLÉMU</vt:lpstr>
      <vt:lpstr>ZÁPIS ALGORITMU - Grafický</vt:lpstr>
      <vt:lpstr>Úloha</vt:lpstr>
      <vt:lpstr>Úloha</vt:lpstr>
      <vt:lpstr>Aby sme postup mohli považovať za algoritmus, musí mať nasledujúce vlastnosti :</vt:lpstr>
      <vt:lpstr>     1. Elementárnosť (krok po kroku)</vt:lpstr>
      <vt:lpstr>2. Determinovanosť (všeobecnosť)</vt:lpstr>
      <vt:lpstr> 3. Rezultatívnosť (výsledok)</vt:lpstr>
      <vt:lpstr>4. Konečnosť</vt:lpstr>
      <vt:lpstr>  5. Hromadnosť</vt:lpstr>
      <vt:lpstr>6. Efektívnosť</vt:lpstr>
      <vt:lpstr>   Programovanie </vt:lpstr>
      <vt:lpstr>Takže ešte raz</vt:lpstr>
      <vt:lpstr>Každý algoritmus musí  spĺňať hlavne:</vt:lpstr>
      <vt:lpstr>Príklad algoritmu, tzv. vývojový diagram problém: nájsť v knihe stranu 45</vt:lpstr>
      <vt:lpstr>Zapisujeme pomocou značiek</vt:lpstr>
      <vt:lpstr>Algoritmus na zistenie,  či svieti žiarovka</vt:lpstr>
      <vt:lpstr>Skúsme vymyslieť postup na uvarenie čaju</vt:lpstr>
      <vt:lpstr>Postup varenia čaju</vt:lpstr>
      <vt:lpstr>Vytvor algoritmus na prejdenie cez semafor</vt:lpstr>
      <vt:lpstr>VLK, KOZA, KAPUSTA</vt:lpstr>
      <vt:lpstr>VLK, KOZA, KAPUSTA</vt:lpstr>
      <vt:lpstr>ETAPY RIEŠENIA PROBLÉMU</vt:lpstr>
      <vt:lpstr>ALGORITMICKÉ ŠTRUKTÚRY</vt:lpstr>
    </vt:vector>
  </TitlesOfParts>
  <Company>EVSRSSR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Anton Pisko</dc:creator>
  <cp:lastModifiedBy>Anton Pisko</cp:lastModifiedBy>
  <cp:revision>15</cp:revision>
  <dcterms:created xsi:type="dcterms:W3CDTF">2021-01-29T11:10:09Z</dcterms:created>
  <dcterms:modified xsi:type="dcterms:W3CDTF">2021-12-08T08:23:08Z</dcterms:modified>
</cp:coreProperties>
</file>