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62" r:id="rId5"/>
    <p:sldId id="265" r:id="rId6"/>
    <p:sldId id="263" r:id="rId7"/>
    <p:sldId id="264" r:id="rId8"/>
    <p:sldId id="276" r:id="rId9"/>
    <p:sldId id="280" r:id="rId10"/>
    <p:sldId id="277" r:id="rId11"/>
    <p:sldId id="279" r:id="rId12"/>
    <p:sldId id="266" r:id="rId13"/>
    <p:sldId id="267" r:id="rId14"/>
    <p:sldId id="268" r:id="rId15"/>
    <p:sldId id="269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7939C-89AE-4DD2-88D7-0F40C09CC907}" type="datetimeFigureOut">
              <a:rPr lang="sk-SK" smtClean="0"/>
              <a:t>5.3.2021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B93E-297A-41B9-9196-9CDF7A89B2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917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sk-SK" altLang="sk-SK" smtClean="0"/>
          </a:p>
        </p:txBody>
      </p:sp>
      <p:sp>
        <p:nvSpPr>
          <p:cNvPr id="1638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E38E28E-6B7F-4B4B-8D21-333E1E63B5B2}" type="slidenum">
              <a:rPr lang="sk-SK" altLang="sk-SK"/>
              <a:pPr/>
              <a:t>1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10782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C855-D60D-4C03-86A8-CBF7EAC5FCF7}" type="datetime1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074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5991-85BD-442D-B36F-00821EB74024}" type="datetime1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558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8F283-81D6-434F-9A4D-E0381AA21EE8}" type="datetime1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649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44476"/>
            <a:ext cx="11180233" cy="14319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1117601" y="1905000"/>
            <a:ext cx="5236633" cy="4191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557434" y="1905000"/>
            <a:ext cx="5236633" cy="41910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762BA-EAB4-4D2E-B384-F16A12769D03}" type="datetime1">
              <a:rPr lang="sk-SK" smtClean="0"/>
              <a:t>5.3.2021</a:t>
            </a:fld>
            <a:endParaRPr lang="cs-CZ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7CE3C-D233-4550-AD60-C06DD95B62EF}" type="slidenum">
              <a:rPr lang="cs-CZ" altLang="sk-SK"/>
              <a:pPr>
                <a:defRPr/>
              </a:pPr>
              <a:t>‹#›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19896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A36A-E08D-4C93-A450-3494A950CEFB}" type="datetime1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32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713D-E4DC-4D97-8684-B2A2FA52F01F}" type="datetime1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113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ECB1-6FB4-4E44-9092-C28E8DB868E8}" type="datetime1">
              <a:rPr lang="sk-SK" smtClean="0"/>
              <a:t>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83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804E-168E-4213-81B6-3B1261AD5C0C}" type="datetime1">
              <a:rPr lang="sk-SK" smtClean="0"/>
              <a:t>5.3.2021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647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DA37-7CB4-4D77-9585-73E2B73FAD71}" type="datetime1">
              <a:rPr lang="sk-SK" smtClean="0"/>
              <a:t>5.3.2021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31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25BA-3AE2-496F-9C5E-72A65F512D4D}" type="datetime1">
              <a:rPr lang="sk-SK" smtClean="0"/>
              <a:t>5.3.2021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213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2887-94F4-4280-8819-7B0AA49A9BAB}" type="datetime1">
              <a:rPr lang="sk-SK" smtClean="0"/>
              <a:t>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273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B9BE-586F-4D8B-B30C-1503683C6CF0}" type="datetime1">
              <a:rPr lang="sk-SK" smtClean="0"/>
              <a:t>5.3.2021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031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2A204-5912-46AF-9A83-99803987BA26}" type="datetime1">
              <a:rPr lang="sk-SK" smtClean="0"/>
              <a:t>5.3.2021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99AB6-186D-456F-8663-B085EB8A14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938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ites.google.com/site/1a1je3/kodovanie-grafickej-informacie/koda.png?attredirects=0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955801"/>
            <a:ext cx="8530936" cy="285519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8000" b="1" dirty="0">
                <a:solidFill>
                  <a:srgbClr val="0070C0"/>
                </a:solidFill>
                <a:latin typeface="Arial Black" panose="020B0A04020102020204" pitchFamily="34" charset="0"/>
              </a:rPr>
              <a:t>Informácie okolo nás</a:t>
            </a:r>
            <a:endParaRPr lang="cs-CZ" sz="80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06022" y="561519"/>
            <a:ext cx="6316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Kódovanie grafickej informácie</a:t>
            </a:r>
          </a:p>
        </p:txBody>
      </p:sp>
      <p:sp>
        <p:nvSpPr>
          <p:cNvPr id="3" name="Obdĺžnik 2"/>
          <p:cNvSpPr/>
          <p:nvPr/>
        </p:nvSpPr>
        <p:spPr>
          <a:xfrm>
            <a:off x="1006022" y="1541116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 dirty="0"/>
              <a:t>Grafickými informáciami</a:t>
            </a:r>
            <a:r>
              <a:rPr lang="sk-SK" dirty="0"/>
              <a:t> sú obrázky, fotografie alebo schémy rôzneho druhu. Grafické informácie môžeme vytvárať pomocou samotného počítača, alebo ich môžeme získavať použitím prídavných zariadení ako je fotoaparát alebo skener. </a:t>
            </a:r>
          </a:p>
          <a:p>
            <a:endParaRPr lang="sk-SK" dirty="0"/>
          </a:p>
          <a:p>
            <a:r>
              <a:rPr lang="sk-SK" b="1" dirty="0"/>
              <a:t>Rastrová grafika</a:t>
            </a:r>
            <a:r>
              <a:rPr lang="sk-SK" dirty="0"/>
              <a:t> </a:t>
            </a:r>
          </a:p>
          <a:p>
            <a:r>
              <a:rPr lang="sk-SK" b="1" dirty="0"/>
              <a:t>Raster </a:t>
            </a:r>
            <a:r>
              <a:rPr lang="sk-SK" dirty="0"/>
              <a:t>je myslená štvorčeková sieť, v ktorej sú zakreslené farebné body</a:t>
            </a:r>
            <a:r>
              <a:rPr lang="sk-SK" dirty="0" smtClean="0"/>
              <a:t>.</a:t>
            </a:r>
          </a:p>
          <a:p>
            <a:endParaRPr lang="sk-SK" dirty="0"/>
          </a:p>
          <a:p>
            <a:r>
              <a:rPr lang="sk-SK" dirty="0"/>
              <a:t>Každý bod má svoju polohu a farbu. Kvalitu obrázka určuje </a:t>
            </a:r>
            <a:r>
              <a:rPr lang="sk-SK" b="1" dirty="0"/>
              <a:t>grafické rozlíšenie</a:t>
            </a:r>
            <a:r>
              <a:rPr lang="sk-SK" dirty="0"/>
              <a:t> a </a:t>
            </a:r>
            <a:r>
              <a:rPr lang="sk-SK" b="1" dirty="0"/>
              <a:t>farebná </a:t>
            </a:r>
            <a:r>
              <a:rPr lang="sk-SK" b="1" dirty="0" err="1"/>
              <a:t>hlbka</a:t>
            </a:r>
            <a:r>
              <a:rPr lang="sk-SK" dirty="0"/>
              <a:t>. </a:t>
            </a:r>
          </a:p>
          <a:p>
            <a:r>
              <a:rPr lang="sk-SK" dirty="0"/>
              <a:t/>
            </a:r>
            <a:br>
              <a:rPr lang="sk-SK" dirty="0"/>
            </a:br>
            <a:r>
              <a:rPr lang="sk-SK" b="1" dirty="0"/>
              <a:t>Grafické rozlíšenie</a:t>
            </a:r>
            <a:r>
              <a:rPr lang="sk-SK" dirty="0"/>
              <a:t> je hustota bodov alebo počet bodov na </a:t>
            </a:r>
            <a:r>
              <a:rPr lang="sk-SK" b="1" dirty="0"/>
              <a:t>jednotku</a:t>
            </a:r>
            <a:r>
              <a:rPr lang="sk-SK" dirty="0"/>
              <a:t> dĺžky jeden palec (palec=2,54cm). Vyjadruje sa v jednotkách </a:t>
            </a:r>
            <a:r>
              <a:rPr lang="sk-SK" b="1" dirty="0"/>
              <a:t>DPI</a:t>
            </a:r>
            <a:r>
              <a:rPr lang="sk-SK" dirty="0"/>
              <a:t> (</a:t>
            </a:r>
            <a:r>
              <a:rPr lang="sk-SK" dirty="0" err="1"/>
              <a:t>dot</a:t>
            </a:r>
            <a:r>
              <a:rPr lang="sk-SK" dirty="0"/>
              <a:t> per </a:t>
            </a:r>
            <a:r>
              <a:rPr lang="sk-SK" dirty="0" err="1"/>
              <a:t>inch</a:t>
            </a:r>
            <a:r>
              <a:rPr lang="sk-SK" dirty="0"/>
              <a:t> = bodov na palec). Rozlíšenie 200 DPI znamená 200 bodov na palec. U obrázkov je myslené rovnaké DPI v oboch smeroch, zariadenia mávajú iné rozlíšenie v horizontálnom a iné vo vertikálnom smere.</a:t>
            </a:r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022" y="2477900"/>
            <a:ext cx="4804043" cy="1747748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022" y="4425351"/>
            <a:ext cx="4804043" cy="1897811"/>
          </a:xfrm>
          <a:prstGeom prst="rect">
            <a:avLst/>
          </a:prstGeom>
        </p:spPr>
      </p:pic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079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ites.google.com/site/1a1je3/_/rsrc/1550100044534/kodovanie-grafickej-informacie/koda.png?height=212&amp;width=400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69" y="1283927"/>
            <a:ext cx="4667159" cy="327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dĺžnik 2"/>
          <p:cNvSpPr/>
          <p:nvPr/>
        </p:nvSpPr>
        <p:spPr>
          <a:xfrm>
            <a:off x="508979" y="705630"/>
            <a:ext cx="450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Kódovanie čiernobieleho rastrového obrázku </a:t>
            </a: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6156385" y="705630"/>
            <a:ext cx="309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/>
              <a:t>Kódovanie farebného obrázku </a:t>
            </a:r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83927"/>
            <a:ext cx="5088825" cy="3270819"/>
          </a:xfrm>
          <a:prstGeom prst="rect">
            <a:avLst/>
          </a:prstGeom>
        </p:spPr>
      </p:pic>
      <p:sp>
        <p:nvSpPr>
          <p:cNvPr id="8" name="Obdĺžnik 7"/>
          <p:cNvSpPr/>
          <p:nvPr/>
        </p:nvSpPr>
        <p:spPr>
          <a:xfrm>
            <a:off x="6096000" y="5133043"/>
            <a:ext cx="5088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Pre 4 farby postačí 2-bitová grafika. 00 = zelená </a:t>
            </a:r>
            <a:endParaRPr lang="sk-SK" dirty="0" smtClean="0"/>
          </a:p>
          <a:p>
            <a:r>
              <a:rPr lang="sk-SK" dirty="0" smtClean="0"/>
              <a:t>01 </a:t>
            </a:r>
            <a:r>
              <a:rPr lang="sk-SK" dirty="0"/>
              <a:t>= červená 10 = žltá 11 = biela</a:t>
            </a:r>
          </a:p>
        </p:txBody>
      </p:sp>
      <p:sp>
        <p:nvSpPr>
          <p:cNvPr id="10" name="Obdĺžnik 9"/>
          <p:cNvSpPr/>
          <p:nvPr/>
        </p:nvSpPr>
        <p:spPr>
          <a:xfrm>
            <a:off x="508979" y="5133043"/>
            <a:ext cx="4819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Pre </a:t>
            </a:r>
            <a:r>
              <a:rPr lang="sk-SK" dirty="0" smtClean="0"/>
              <a:t>2 </a:t>
            </a:r>
            <a:r>
              <a:rPr lang="sk-SK" dirty="0"/>
              <a:t>farby </a:t>
            </a:r>
            <a:r>
              <a:rPr lang="sk-SK" dirty="0" smtClean="0"/>
              <a:t>(čierna a biela) stačí  1-bitová </a:t>
            </a:r>
            <a:r>
              <a:rPr lang="sk-SK" dirty="0"/>
              <a:t>grafika. </a:t>
            </a:r>
            <a:r>
              <a:rPr lang="sk-SK" dirty="0" smtClean="0"/>
              <a:t>0 </a:t>
            </a:r>
            <a:r>
              <a:rPr lang="sk-SK" dirty="0"/>
              <a:t>= </a:t>
            </a:r>
            <a:r>
              <a:rPr lang="sk-SK" dirty="0" smtClean="0"/>
              <a:t>čierna 1 </a:t>
            </a:r>
            <a:r>
              <a:rPr lang="sk-SK" dirty="0"/>
              <a:t>= </a:t>
            </a:r>
            <a:r>
              <a:rPr lang="sk-SK" dirty="0" smtClean="0"/>
              <a:t>biela</a:t>
            </a:r>
            <a:endParaRPr lang="sk-SK" dirty="0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675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57338"/>
            <a:ext cx="91440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lokTextu 5"/>
          <p:cNvSpPr txBox="1">
            <a:spLocks noChangeArrowheads="1"/>
          </p:cNvSpPr>
          <p:nvPr/>
        </p:nvSpPr>
        <p:spPr bwMode="auto">
          <a:xfrm>
            <a:off x="5519738" y="5734051"/>
            <a:ext cx="1428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k-SK" altLang="sk-SK" sz="1000" b="1"/>
              <a:t>Šumy, poruchy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sk-SK" altLang="sk-SK" sz="1000" b="1"/>
              <a:t>Prenosový kanál</a:t>
            </a:r>
          </a:p>
        </p:txBody>
      </p:sp>
      <p:sp>
        <p:nvSpPr>
          <p:cNvPr id="37894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mtClean="0"/>
              <a:t>Prenos informácií</a:t>
            </a:r>
            <a:endParaRPr lang="cs-CZ" smtClean="0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2DB6C-3218-47D6-965D-17CD3E678E45}" type="slidenum">
              <a:rPr lang="cs-CZ" altLang="sk-SK"/>
              <a:pPr>
                <a:defRPr/>
              </a:pPr>
              <a:t>12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76637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mtClean="0"/>
              <a:t>Druhy informácií</a:t>
            </a:r>
            <a:endParaRPr lang="cs-CZ" smtClean="0"/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3600" b="1" dirty="0">
                <a:solidFill>
                  <a:schemeClr val="hlink"/>
                </a:solidFill>
              </a:rPr>
              <a:t>Analógové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cs-CZ" b="1" dirty="0" err="1" smtClean="0"/>
              <a:t>človek</a:t>
            </a:r>
            <a:r>
              <a:rPr lang="cs-CZ" b="1" dirty="0" smtClean="0"/>
              <a:t> </a:t>
            </a:r>
            <a:r>
              <a:rPr lang="cs-CZ" b="1" dirty="0" err="1" smtClean="0"/>
              <a:t>svojimi</a:t>
            </a:r>
            <a:r>
              <a:rPr lang="cs-CZ" b="1" dirty="0" smtClean="0"/>
              <a:t> </a:t>
            </a:r>
            <a:r>
              <a:rPr lang="cs-CZ" b="1" dirty="0" err="1" smtClean="0"/>
              <a:t>zmyslami</a:t>
            </a:r>
            <a:r>
              <a:rPr lang="cs-CZ" b="1" dirty="0" smtClean="0"/>
              <a:t> </a:t>
            </a:r>
            <a:r>
              <a:rPr lang="cs-CZ" b="1" dirty="0" err="1" smtClean="0"/>
              <a:t>vníma</a:t>
            </a:r>
            <a:r>
              <a:rPr lang="cs-CZ" b="1" dirty="0" smtClean="0"/>
              <a:t> vlny (zvukové, </a:t>
            </a:r>
            <a:r>
              <a:rPr lang="cs-CZ" b="1" dirty="0" err="1" smtClean="0"/>
              <a:t>svetelné</a:t>
            </a:r>
            <a:r>
              <a:rPr lang="cs-CZ" b="1" dirty="0" smtClean="0"/>
              <a:t>) </a:t>
            </a:r>
            <a:endParaRPr lang="sk-SK" b="1" dirty="0" smtClean="0"/>
          </a:p>
          <a:p>
            <a:pPr eaLnBrk="1" hangingPunct="1">
              <a:defRPr/>
            </a:pPr>
            <a:r>
              <a:rPr lang="sk-SK" sz="3600" b="1" dirty="0">
                <a:solidFill>
                  <a:schemeClr val="hlink"/>
                </a:solidFill>
              </a:rPr>
              <a:t>Digitálne</a:t>
            </a:r>
            <a:br>
              <a:rPr lang="sk-SK" sz="3600" b="1" dirty="0">
                <a:solidFill>
                  <a:schemeClr val="hlink"/>
                </a:solidFill>
              </a:rPr>
            </a:br>
            <a:r>
              <a:rPr lang="cs-CZ" b="1" dirty="0" err="1" smtClean="0"/>
              <a:t>postupnosť</a:t>
            </a:r>
            <a:r>
              <a:rPr lang="cs-CZ" b="1" dirty="0" smtClean="0"/>
              <a:t> </a:t>
            </a:r>
            <a:r>
              <a:rPr lang="cs-CZ" b="1" dirty="0" err="1" smtClean="0"/>
              <a:t>jedničiek</a:t>
            </a:r>
            <a:r>
              <a:rPr lang="cs-CZ" b="1" dirty="0" smtClean="0"/>
              <a:t> a </a:t>
            </a:r>
            <a:r>
              <a:rPr lang="cs-CZ" b="1" dirty="0" err="1" smtClean="0"/>
              <a:t>núl</a:t>
            </a:r>
            <a:r>
              <a:rPr lang="cs-CZ" b="1" dirty="0" smtClean="0"/>
              <a:t>, </a:t>
            </a:r>
            <a:r>
              <a:rPr lang="cs-CZ" b="1" dirty="0" err="1" smtClean="0"/>
              <a:t>ktoré</a:t>
            </a:r>
            <a:r>
              <a:rPr lang="cs-CZ" b="1" dirty="0" smtClean="0"/>
              <a:t> </a:t>
            </a:r>
            <a:r>
              <a:rPr lang="cs-CZ" b="1" dirty="0" err="1" smtClean="0"/>
              <a:t>môžu</a:t>
            </a:r>
            <a:r>
              <a:rPr lang="cs-CZ" b="1" dirty="0" smtClean="0"/>
              <a:t> </a:t>
            </a:r>
            <a:r>
              <a:rPr lang="cs-CZ" b="1" dirty="0" err="1" smtClean="0"/>
              <a:t>niesť</a:t>
            </a:r>
            <a:r>
              <a:rPr lang="cs-CZ" b="1" dirty="0" smtClean="0"/>
              <a:t> </a:t>
            </a:r>
            <a:r>
              <a:rPr lang="cs-CZ" b="1" dirty="0" err="1" smtClean="0"/>
              <a:t>informáciu</a:t>
            </a:r>
            <a:r>
              <a:rPr lang="cs-CZ" b="1" dirty="0" smtClean="0"/>
              <a:t> aj o zvuku, obraze </a:t>
            </a:r>
            <a:r>
              <a:rPr lang="cs-CZ" b="1" dirty="0" err="1" smtClean="0"/>
              <a:t>atď</a:t>
            </a:r>
            <a:r>
              <a:rPr lang="cs-CZ" b="1" dirty="0" smtClean="0"/>
              <a:t>.</a:t>
            </a:r>
            <a:r>
              <a:rPr lang="cs-CZ" dirty="0" smtClean="0"/>
              <a:t> </a:t>
            </a:r>
            <a:endParaRPr lang="sk-SK" sz="3600" b="1" dirty="0">
              <a:solidFill>
                <a:schemeClr val="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cs-CZ" dirty="0" smtClean="0"/>
          </a:p>
        </p:txBody>
      </p:sp>
      <p:sp>
        <p:nvSpPr>
          <p:cNvPr id="6" name="Obdĺžnik 5"/>
          <p:cNvSpPr/>
          <p:nvPr/>
        </p:nvSpPr>
        <p:spPr>
          <a:xfrm>
            <a:off x="2452688" y="5715001"/>
            <a:ext cx="8001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buFont typeface="Wingdings" pitchFamily="2" charset="2"/>
              <a:buNone/>
              <a:defRPr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Rozprávajú sa dva počítače:</a:t>
            </a:r>
          </a:p>
          <a:p>
            <a:pPr algn="r" eaLnBrk="1" hangingPunct="1">
              <a:buFont typeface="Wingdings" pitchFamily="2" charset="2"/>
              <a:buNone/>
              <a:defRPr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PC1: "Počul si ten nový vtip? 011101010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2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."</a:t>
            </a:r>
          </a:p>
          <a:p>
            <a:pPr algn="r" eaLnBrk="1" hangingPunct="1">
              <a:buFont typeface="Wingdings" pitchFamily="2" charset="2"/>
              <a:buNone/>
              <a:defRPr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PC2: "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Hihi-hiihi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, 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blik</a:t>
            </a: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."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E0B2E5-C960-4781-8339-0AA06E9C8F01}" type="slidenum">
              <a:rPr lang="cs-CZ" altLang="sk-SK"/>
              <a:pPr>
                <a:defRPr/>
              </a:pPr>
              <a:t>13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7553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1290205" y="565150"/>
            <a:ext cx="4670714" cy="839788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sk-SK" sz="2800" b="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Binárny kód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4294967295"/>
          </p:nvPr>
        </p:nvSpPr>
        <p:spPr>
          <a:xfrm>
            <a:off x="957696" y="1608715"/>
            <a:ext cx="5858741" cy="4441825"/>
          </a:xfrm>
        </p:spPr>
        <p:txBody>
          <a:bodyPr>
            <a:normAutofit/>
          </a:bodyPr>
          <a:lstStyle/>
          <a:p>
            <a:pPr marL="273050" indent="-273050">
              <a:defRPr/>
            </a:pPr>
            <a:r>
              <a:rPr lang="sk-SK" sz="2400" dirty="0"/>
              <a:t>je najvhodnejší zápis pre počítače z konštrukčného hľadiska pre svoju jednoduchosť a spoľahlivosť (počítač nemá desať prstov ako my, a tak nemôže používať desať číslic na počítanie). </a:t>
            </a:r>
          </a:p>
          <a:p>
            <a:pPr marL="273050" indent="-273050">
              <a:defRPr/>
            </a:pPr>
            <a:r>
              <a:rPr lang="pl-PL" sz="2400" dirty="0"/>
              <a:t>Binárny kód používa len dva znaky, znak </a:t>
            </a:r>
            <a:r>
              <a:rPr lang="pl-PL" sz="2400" dirty="0">
                <a:solidFill>
                  <a:srgbClr val="FFFF00"/>
                </a:solidFill>
              </a:rPr>
              <a:t>0</a:t>
            </a:r>
            <a:r>
              <a:rPr lang="pl-PL" sz="2400" dirty="0"/>
              <a:t> a znak </a:t>
            </a:r>
            <a:r>
              <a:rPr lang="pl-PL" sz="2400" dirty="0">
                <a:solidFill>
                  <a:srgbClr val="FFFF00"/>
                </a:solidFill>
              </a:rPr>
              <a:t>1</a:t>
            </a:r>
            <a:r>
              <a:rPr lang="pl-PL" sz="2400" dirty="0"/>
              <a:t>.</a:t>
            </a:r>
          </a:p>
          <a:p>
            <a:pPr marL="273050" indent="-273050">
              <a:defRPr/>
            </a:pPr>
            <a:r>
              <a:rPr lang="sk-SK" sz="2400" dirty="0"/>
              <a:t>Informácie zapísané v binárnom kóde nazývame </a:t>
            </a:r>
            <a:r>
              <a:rPr lang="sk-SK" sz="2400" b="1" dirty="0">
                <a:solidFill>
                  <a:srgbClr val="FFFF00"/>
                </a:solidFill>
              </a:rPr>
              <a:t>digitálne informácie</a:t>
            </a:r>
            <a:r>
              <a:rPr lang="sk-SK" sz="2400" dirty="0"/>
              <a:t>.</a:t>
            </a:r>
          </a:p>
          <a:p>
            <a:pPr marL="273050" indent="-273050">
              <a:defRPr/>
            </a:pPr>
            <a:r>
              <a:rPr lang="sk-SK" sz="2400" b="1" dirty="0">
                <a:solidFill>
                  <a:srgbClr val="FFFF00"/>
                </a:solidFill>
              </a:rPr>
              <a:t>Digitalizácia</a:t>
            </a:r>
            <a:r>
              <a:rPr lang="sk-SK" sz="2400" dirty="0"/>
              <a:t> - prevod informácie z reálneho sveta (blízke človeku) do binárneho kódu podľa dohodnutých pravidiel.</a:t>
            </a:r>
            <a:endParaRPr lang="sk-SK" sz="2000" dirty="0"/>
          </a:p>
          <a:p>
            <a:pPr marL="273050" indent="-273050">
              <a:defRPr/>
            </a:pPr>
            <a:endParaRPr lang="sk-SK" sz="2000" dirty="0"/>
          </a:p>
          <a:p>
            <a:pPr marL="273050" indent="-273050">
              <a:defRPr/>
            </a:pPr>
            <a:endParaRPr lang="sk-SK" sz="2000" dirty="0"/>
          </a:p>
        </p:txBody>
      </p:sp>
      <p:pic>
        <p:nvPicPr>
          <p:cNvPr id="1026" name="Picture 2" descr="binary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27" y="1608715"/>
            <a:ext cx="4427537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C93CF-4061-40B8-B3F3-DA313601048C}" type="slidenum">
              <a:rPr lang="cs-CZ" altLang="sk-SK"/>
              <a:pPr>
                <a:defRPr/>
              </a:pPr>
              <a:t>14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26707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b="0" smtClean="0"/>
              <a:t>Jednotky informácií</a:t>
            </a:r>
            <a:endParaRPr lang="cs-CZ" b="0" smtClean="0"/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017336" y="1676401"/>
            <a:ext cx="7391778" cy="2829611"/>
          </a:xfrm>
        </p:spPr>
        <p:txBody>
          <a:bodyPr/>
          <a:lstStyle/>
          <a:p>
            <a:pPr eaLnBrk="1" hangingPunct="1">
              <a:defRPr/>
            </a:pPr>
            <a:r>
              <a:rPr lang="sk-SK" b="1" dirty="0">
                <a:solidFill>
                  <a:srgbClr val="FFFF00"/>
                </a:solidFill>
              </a:rPr>
              <a:t>1 bit </a:t>
            </a:r>
            <a:r>
              <a:rPr lang="sk-SK" sz="2400" dirty="0"/>
              <a:t>– správa o tom, že nastal jeden z dvoch </a:t>
            </a:r>
            <a:r>
              <a:rPr lang="sk-SK" sz="2400" dirty="0" err="1" smtClean="0"/>
              <a:t>rdepodobných</a:t>
            </a:r>
            <a:r>
              <a:rPr lang="sk-SK" sz="2400" dirty="0" smtClean="0"/>
              <a:t> stavov</a:t>
            </a:r>
            <a:endParaRPr lang="sk-SK" sz="2400" dirty="0"/>
          </a:p>
          <a:p>
            <a:pPr eaLnBrk="1" hangingPunct="1">
              <a:defRPr/>
            </a:pPr>
            <a:r>
              <a:rPr lang="sk-SK" b="1" dirty="0">
                <a:solidFill>
                  <a:srgbClr val="FFFF00"/>
                </a:solidFill>
              </a:rPr>
              <a:t>1 Byte = 8 bitov </a:t>
            </a:r>
            <a:r>
              <a:rPr lang="sk-SK" sz="2400" dirty="0"/>
              <a:t> (</a:t>
            </a:r>
            <a:r>
              <a:rPr lang="sk-SK" sz="2400" b="1" dirty="0"/>
              <a:t>1 B = 8 b)</a:t>
            </a:r>
            <a:endParaRPr lang="sk-SK" b="1" dirty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sk-SK" b="1" dirty="0">
                <a:solidFill>
                  <a:srgbClr val="FFFF00"/>
                </a:solidFill>
              </a:rPr>
              <a:t>1 </a:t>
            </a:r>
            <a:r>
              <a:rPr lang="sk-SK" b="1" dirty="0" err="1">
                <a:solidFill>
                  <a:srgbClr val="FFFF00"/>
                </a:solidFill>
              </a:rPr>
              <a:t>kb</a:t>
            </a:r>
            <a:r>
              <a:rPr lang="sk-SK" b="1" dirty="0">
                <a:solidFill>
                  <a:srgbClr val="FFFF00"/>
                </a:solidFill>
              </a:rPr>
              <a:t> = 1024 b, </a:t>
            </a:r>
            <a:br>
              <a:rPr lang="sk-SK" b="1" dirty="0">
                <a:solidFill>
                  <a:srgbClr val="FFFF00"/>
                </a:solidFill>
              </a:rPr>
            </a:br>
            <a:r>
              <a:rPr lang="sk-SK" sz="2000" b="1" dirty="0">
                <a:solidFill>
                  <a:srgbClr val="FFFF00"/>
                </a:solidFill>
              </a:rPr>
              <a:t>1 Mb = 1024 </a:t>
            </a:r>
            <a:r>
              <a:rPr lang="sk-SK" sz="2000" b="1" dirty="0" err="1">
                <a:solidFill>
                  <a:srgbClr val="FFFF00"/>
                </a:solidFill>
              </a:rPr>
              <a:t>kb</a:t>
            </a:r>
            <a:r>
              <a:rPr lang="sk-SK" sz="2000" b="1" dirty="0">
                <a:solidFill>
                  <a:srgbClr val="FFFF00"/>
                </a:solidFill>
              </a:rPr>
              <a:t>, 1 </a:t>
            </a:r>
            <a:r>
              <a:rPr lang="sk-SK" sz="2000" b="1" dirty="0" err="1">
                <a:solidFill>
                  <a:srgbClr val="FFFF00"/>
                </a:solidFill>
              </a:rPr>
              <a:t>kB</a:t>
            </a:r>
            <a:r>
              <a:rPr lang="sk-SK" sz="2000" b="1" dirty="0">
                <a:solidFill>
                  <a:srgbClr val="FFFF00"/>
                </a:solidFill>
              </a:rPr>
              <a:t> = 1024 B, 1 MB = 1024 </a:t>
            </a:r>
            <a:r>
              <a:rPr lang="sk-SK" sz="2000" b="1" dirty="0" err="1">
                <a:solidFill>
                  <a:srgbClr val="FFFF00"/>
                </a:solidFill>
              </a:rPr>
              <a:t>kB</a:t>
            </a:r>
            <a:r>
              <a:rPr lang="sk-SK" sz="2000" b="1" dirty="0">
                <a:solidFill>
                  <a:srgbClr val="FFFF00"/>
                </a:solidFill>
              </a:rPr>
              <a:t> ...</a:t>
            </a:r>
          </a:p>
          <a:p>
            <a:pPr eaLnBrk="1" hangingPunct="1">
              <a:defRPr/>
            </a:pPr>
            <a:r>
              <a:rPr lang="sk-SK" b="1" dirty="0">
                <a:solidFill>
                  <a:srgbClr val="FFFF00"/>
                </a:solidFill>
              </a:rPr>
              <a:t>1 Mb = 1024 </a:t>
            </a:r>
            <a:r>
              <a:rPr lang="sk-SK" b="1" dirty="0" err="1">
                <a:solidFill>
                  <a:srgbClr val="FFFF00"/>
                </a:solidFill>
              </a:rPr>
              <a:t>kb</a:t>
            </a:r>
            <a:r>
              <a:rPr lang="sk-SK" b="1" dirty="0">
                <a:solidFill>
                  <a:srgbClr val="FFFF00"/>
                </a:solidFill>
              </a:rPr>
              <a:t> = 1024. 1024 b =  </a:t>
            </a:r>
            <a:r>
              <a:rPr lang="cs-CZ" b="1" dirty="0" smtClean="0">
                <a:solidFill>
                  <a:srgbClr val="FFFF00"/>
                </a:solidFill>
              </a:rPr>
              <a:t>1048576 </a:t>
            </a:r>
            <a:r>
              <a:rPr lang="cs-CZ" b="1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51AD8-6DAC-4EF7-BAD3-78ACC7AC10BD}" type="slidenum">
              <a:rPr lang="cs-CZ" altLang="sk-SK"/>
              <a:pPr>
                <a:defRPr/>
              </a:pPr>
              <a:t>15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06539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mtClean="0">
                <a:latin typeface="Verdana" pitchFamily="34" charset="0"/>
              </a:rPr>
              <a:t>Dvojková číselná sústava</a:t>
            </a:r>
            <a:endParaRPr lang="cs-CZ" smtClean="0">
              <a:latin typeface="Verdana" pitchFamily="34" charset="0"/>
            </a:endParaRP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92314" y="2046288"/>
            <a:ext cx="8675687" cy="4551362"/>
          </a:xfrm>
        </p:spPr>
        <p:txBody>
          <a:bodyPr/>
          <a:lstStyle/>
          <a:p>
            <a:pPr marL="0" indent="0">
              <a:lnSpc>
                <a:spcPct val="80000"/>
              </a:lnSpc>
              <a:tabLst>
                <a:tab pos="625475" algn="l"/>
              </a:tabLst>
              <a:defRPr/>
            </a:pPr>
            <a:r>
              <a:rPr lang="sk-SK" b="1" smtClean="0">
                <a:solidFill>
                  <a:srgbClr val="FFFF00"/>
                </a:solidFill>
              </a:rPr>
              <a:t> 	</a:t>
            </a:r>
            <a:r>
              <a:rPr lang="en-US" b="1" smtClean="0">
                <a:solidFill>
                  <a:srgbClr val="FFFF00"/>
                </a:solidFill>
              </a:rPr>
              <a:t>{</a:t>
            </a:r>
            <a:r>
              <a:rPr lang="sk-SK" b="1" smtClean="0">
                <a:solidFill>
                  <a:srgbClr val="FFFF00"/>
                </a:solidFill>
              </a:rPr>
              <a:t>0, 1</a:t>
            </a:r>
            <a:r>
              <a:rPr lang="en-US" b="1" smtClean="0">
                <a:solidFill>
                  <a:srgbClr val="FFFF00"/>
                </a:solidFill>
              </a:rPr>
              <a:t>}</a:t>
            </a:r>
            <a:r>
              <a:rPr lang="sk-SK" b="1" smtClean="0">
                <a:solidFill>
                  <a:srgbClr val="FFFF00"/>
                </a:solidFill>
              </a:rPr>
              <a:t> </a:t>
            </a:r>
            <a:r>
              <a:rPr lang="sk-SK" smtClean="0"/>
              <a:t>–</a:t>
            </a:r>
            <a:r>
              <a:rPr lang="en-US" smtClean="0"/>
              <a:t> </a:t>
            </a:r>
            <a:r>
              <a:rPr lang="cs-CZ" smtClean="0"/>
              <a:t>základná </a:t>
            </a:r>
            <a:r>
              <a:rPr lang="en-US" smtClean="0"/>
              <a:t>mno</a:t>
            </a:r>
            <a:r>
              <a:rPr lang="cs-CZ" smtClean="0"/>
              <a:t>žina cifier</a:t>
            </a:r>
          </a:p>
          <a:p>
            <a:pPr marL="0" indent="0">
              <a:lnSpc>
                <a:spcPct val="80000"/>
              </a:lnSpc>
              <a:tabLst>
                <a:tab pos="625475" algn="l"/>
              </a:tabLst>
              <a:defRPr/>
            </a:pPr>
            <a:r>
              <a:rPr lang="cs-CZ" smtClean="0"/>
              <a:t> 	Základom mocnín v rozvinutom zápise  </a:t>
            </a:r>
            <a:br>
              <a:rPr lang="cs-CZ" smtClean="0"/>
            </a:br>
            <a:r>
              <a:rPr lang="cs-CZ" smtClean="0"/>
              <a:t> 	je číslo 2</a:t>
            </a:r>
            <a:endParaRPr lang="sk-SK" smtClean="0"/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endParaRPr lang="cs-CZ" sz="1800" b="1"/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r>
              <a:rPr lang="cs-CZ" b="1" smtClean="0"/>
              <a:t>	1101101</a:t>
            </a:r>
            <a:r>
              <a:rPr lang="cs-CZ" smtClean="0"/>
              <a:t> = </a:t>
            </a:r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endParaRPr lang="cs-CZ" sz="1800"/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r>
              <a:rPr lang="cs-CZ" smtClean="0"/>
              <a:t>= </a:t>
            </a:r>
            <a:r>
              <a:rPr lang="cs-CZ" b="1" smtClean="0">
                <a:solidFill>
                  <a:srgbClr val="FFFF00"/>
                </a:solidFill>
              </a:rPr>
              <a:t>1</a:t>
            </a:r>
            <a:r>
              <a:rPr lang="cs-CZ" smtClean="0"/>
              <a:t>.2</a:t>
            </a:r>
            <a:r>
              <a:rPr lang="cs-CZ" baseline="30000" smtClean="0"/>
              <a:t>6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1</a:t>
            </a:r>
            <a:r>
              <a:rPr lang="cs-CZ" smtClean="0"/>
              <a:t>.2</a:t>
            </a:r>
            <a:r>
              <a:rPr lang="cs-CZ" baseline="30000" smtClean="0"/>
              <a:t>5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0</a:t>
            </a:r>
            <a:r>
              <a:rPr lang="cs-CZ" smtClean="0"/>
              <a:t>.2</a:t>
            </a:r>
            <a:r>
              <a:rPr lang="cs-CZ" baseline="30000" smtClean="0"/>
              <a:t>4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1</a:t>
            </a:r>
            <a:r>
              <a:rPr lang="cs-CZ" smtClean="0"/>
              <a:t>.2</a:t>
            </a:r>
            <a:r>
              <a:rPr lang="cs-CZ" baseline="30000" smtClean="0"/>
              <a:t>3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1</a:t>
            </a:r>
            <a:r>
              <a:rPr lang="cs-CZ" smtClean="0"/>
              <a:t>.2</a:t>
            </a:r>
            <a:r>
              <a:rPr lang="cs-CZ" baseline="30000" smtClean="0"/>
              <a:t>2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0</a:t>
            </a:r>
            <a:r>
              <a:rPr lang="cs-CZ" smtClean="0"/>
              <a:t>.2</a:t>
            </a:r>
            <a:r>
              <a:rPr lang="cs-CZ" baseline="30000" smtClean="0"/>
              <a:t>1</a:t>
            </a:r>
            <a:r>
              <a:rPr lang="cs-CZ" smtClean="0"/>
              <a:t> + </a:t>
            </a:r>
            <a:r>
              <a:rPr lang="cs-CZ" b="1" smtClean="0">
                <a:solidFill>
                  <a:srgbClr val="FFFF00"/>
                </a:solidFill>
              </a:rPr>
              <a:t>1</a:t>
            </a:r>
            <a:r>
              <a:rPr lang="cs-CZ" smtClean="0"/>
              <a:t>.2</a:t>
            </a:r>
            <a:r>
              <a:rPr lang="cs-CZ" baseline="30000" smtClean="0"/>
              <a:t>0</a:t>
            </a:r>
            <a:r>
              <a:rPr lang="cs-CZ" smtClean="0"/>
              <a:t> =</a:t>
            </a:r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r>
              <a:rPr lang="cs-CZ" smtClean="0"/>
              <a:t>= 64 + 32 + 0 + 8 + 4 + 0 + 1 = </a:t>
            </a:r>
            <a:r>
              <a:rPr lang="cs-CZ" b="1" smtClean="0"/>
              <a:t>109</a:t>
            </a:r>
            <a:r>
              <a:rPr lang="cs-CZ" smtClean="0"/>
              <a:t> </a:t>
            </a:r>
          </a:p>
          <a:p>
            <a:pPr marL="0" indent="0">
              <a:lnSpc>
                <a:spcPct val="80000"/>
              </a:lnSpc>
              <a:buNone/>
              <a:tabLst>
                <a:tab pos="625475" algn="l"/>
              </a:tabLst>
              <a:defRPr/>
            </a:pPr>
            <a:endParaRPr lang="sk-SK" smtClean="0"/>
          </a:p>
          <a:p>
            <a:pPr marL="0" indent="0" algn="ctr">
              <a:lnSpc>
                <a:spcPct val="80000"/>
              </a:lnSpc>
              <a:buNone/>
              <a:tabLst>
                <a:tab pos="625475" algn="l"/>
              </a:tabLst>
              <a:defRPr/>
            </a:pPr>
            <a:r>
              <a:rPr lang="cs-CZ" b="1" smtClean="0">
                <a:solidFill>
                  <a:srgbClr val="FFFF00"/>
                </a:solidFill>
              </a:rPr>
              <a:t>(1101101)</a:t>
            </a:r>
            <a:r>
              <a:rPr lang="cs-CZ" b="1" baseline="-25000" smtClean="0">
                <a:solidFill>
                  <a:srgbClr val="FFFF00"/>
                </a:solidFill>
              </a:rPr>
              <a:t>2</a:t>
            </a:r>
            <a:r>
              <a:rPr lang="cs-CZ" b="1" smtClean="0">
                <a:solidFill>
                  <a:srgbClr val="FFFF00"/>
                </a:solidFill>
              </a:rPr>
              <a:t> = (109)</a:t>
            </a:r>
            <a:r>
              <a:rPr lang="cs-CZ" b="1" baseline="-25000" smtClean="0">
                <a:solidFill>
                  <a:srgbClr val="FFFF00"/>
                </a:solidFill>
              </a:rPr>
              <a:t>10</a:t>
            </a:r>
            <a:endParaRPr lang="en-US" b="1" smtClean="0">
              <a:solidFill>
                <a:srgbClr val="FFFF00"/>
              </a:solidFill>
            </a:endParaRP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C54F48-7E61-42A5-BE22-584CC2150E01}" type="slidenum">
              <a:rPr lang="cs-CZ" altLang="sk-SK"/>
              <a:pPr>
                <a:defRPr/>
              </a:pPr>
              <a:t>16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107678077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-.5"/>
                                          </p:val>
                                        </p:tav>
                                        <p:tav tm="50000">
                                          <p:val>
                                            <p:strVal val="#ppt_w-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-.5"/>
                                          </p:val>
                                        </p:tav>
                                        <p:tav tm="100000">
                                          <p:val>
                                            <p:strVal val="ppt_w-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0">
                                          <p:val>
                                            <p:strVal val="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2" grpId="1"/>
      <p:bldP spid="15363" grpId="0" build="p"/>
      <p:bldP spid="15363" grpI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1" y="244475"/>
            <a:ext cx="8385175" cy="1023938"/>
          </a:xfrm>
        </p:spPr>
        <p:txBody>
          <a:bodyPr/>
          <a:lstStyle/>
          <a:p>
            <a:pPr algn="ctr" eaLnBrk="1" hangingPunct="1">
              <a:defRPr/>
            </a:pPr>
            <a:r>
              <a:rPr lang="sk-SK" sz="3200">
                <a:latin typeface="Arial" charset="0"/>
              </a:rPr>
              <a:t>Prevod čísla z desiatkovej do dvojkovej číselnej sústavy</a:t>
            </a:r>
            <a:endParaRPr lang="cs-CZ" sz="3200">
              <a:latin typeface="Arial" charset="0"/>
            </a:endParaRP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424113" y="1185864"/>
            <a:ext cx="8007350" cy="58737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sk-SK" b="1">
                <a:solidFill>
                  <a:srgbClr val="FFFF00"/>
                </a:solidFill>
              </a:rPr>
              <a:t>Algoritmom postupného delenia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cs-CZ" smtClean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611564" y="1844676"/>
            <a:ext cx="6516687" cy="413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109</a:t>
            </a: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 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  <a:p>
            <a:pPr>
              <a:spcBef>
                <a:spcPct val="20000"/>
              </a:spcBef>
              <a:tabLst>
                <a:tab pos="990600" algn="l"/>
                <a:tab pos="2865438" algn="l"/>
              </a:tabLst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	: 2 = 		zvyšok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770563" y="1844675"/>
            <a:ext cx="63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54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8745539" y="1844675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683000" y="2420939"/>
            <a:ext cx="63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54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784850" y="2420939"/>
            <a:ext cx="6350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27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3683000" y="2997200"/>
            <a:ext cx="635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27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770563" y="2997200"/>
            <a:ext cx="635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3683000" y="3571875"/>
            <a:ext cx="6350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13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5843589" y="3571875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3849689" y="4148139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5865814" y="4148139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3898901" y="47244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5865814" y="4792664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k-SK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  <a:endParaRPr lang="cs-CZ" sz="32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3898901" y="53721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915026" y="53721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k-SK" sz="32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  <a:endParaRPr lang="cs-CZ" sz="32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8745539" y="2420939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8796339" y="29972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8796339" y="3641725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8832851" y="4217989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8796339" y="4792664"/>
            <a:ext cx="40957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8796339" y="5372100"/>
            <a:ext cx="4095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2351088" y="1844675"/>
            <a:ext cx="7561262" cy="0"/>
          </a:xfrm>
          <a:prstGeom prst="line">
            <a:avLst/>
          </a:prstGeom>
          <a:noFill/>
          <a:ln w="57150">
            <a:solidFill>
              <a:srgbClr val="993300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rgbClr val="FF99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4103689" y="5956300"/>
            <a:ext cx="4872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(109)</a:t>
            </a:r>
            <a:r>
              <a:rPr lang="cs-CZ" sz="3600" b="1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10</a:t>
            </a:r>
            <a:r>
              <a:rPr lang="cs-CZ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= </a:t>
            </a:r>
            <a:r>
              <a:rPr lang="cs-CZ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lang="cs-CZ" sz="3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……………</a:t>
            </a:r>
            <a:r>
              <a:rPr lang="cs-CZ" sz="3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)</a:t>
            </a:r>
            <a:r>
              <a:rPr lang="cs-CZ" sz="36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2</a:t>
            </a:r>
            <a:endParaRPr lang="cs-CZ" sz="3600" b="1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H="1">
            <a:off x="4295775" y="2205038"/>
            <a:ext cx="1512888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H="1">
            <a:off x="4367214" y="2781300"/>
            <a:ext cx="1512887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88" name="Line 36"/>
          <p:cNvSpPr>
            <a:spLocks noChangeShapeType="1"/>
          </p:cNvSpPr>
          <p:nvPr/>
        </p:nvSpPr>
        <p:spPr bwMode="auto">
          <a:xfrm flipH="1">
            <a:off x="4295775" y="3357563"/>
            <a:ext cx="1512888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 flipH="1">
            <a:off x="4367214" y="3933825"/>
            <a:ext cx="1512887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90" name="Line 38"/>
          <p:cNvSpPr>
            <a:spLocks noChangeShapeType="1"/>
          </p:cNvSpPr>
          <p:nvPr/>
        </p:nvSpPr>
        <p:spPr bwMode="auto">
          <a:xfrm flipH="1">
            <a:off x="4367214" y="4508500"/>
            <a:ext cx="1512887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591" name="Line 39"/>
          <p:cNvSpPr>
            <a:spLocks noChangeShapeType="1"/>
          </p:cNvSpPr>
          <p:nvPr/>
        </p:nvSpPr>
        <p:spPr bwMode="auto">
          <a:xfrm flipH="1">
            <a:off x="4295775" y="5229225"/>
            <a:ext cx="1512888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8759826" y="1844675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8783639" y="2420939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k-SK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  <a:endParaRPr lang="cs-CZ" sz="32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8783639" y="29972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8832851" y="364490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05" name="Rectangle 53"/>
          <p:cNvSpPr>
            <a:spLocks noChangeArrowheads="1"/>
          </p:cNvSpPr>
          <p:nvPr/>
        </p:nvSpPr>
        <p:spPr bwMode="auto">
          <a:xfrm>
            <a:off x="8832851" y="4221164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sk-SK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0</a:t>
            </a:r>
            <a:endParaRPr lang="cs-CZ" sz="32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8782051" y="4794250"/>
            <a:ext cx="409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8782051" y="5373689"/>
            <a:ext cx="40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cs-CZ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31784" name="Line 56"/>
          <p:cNvSpPr>
            <a:spLocks noChangeShapeType="1"/>
          </p:cNvSpPr>
          <p:nvPr/>
        </p:nvSpPr>
        <p:spPr bwMode="auto">
          <a:xfrm>
            <a:off x="3503613" y="5876925"/>
            <a:ext cx="5688012" cy="0"/>
          </a:xfrm>
          <a:prstGeom prst="line">
            <a:avLst/>
          </a:prstGeom>
          <a:noFill/>
          <a:ln w="28575">
            <a:solidFill>
              <a:srgbClr val="993300"/>
            </a:solidFill>
            <a:prstDash val="dash"/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1860F9-AB30-4D43-B160-479D91FB6F95}" type="slidenum">
              <a:rPr lang="cs-CZ" altLang="sk-SK"/>
              <a:pPr>
                <a:defRPr/>
              </a:pPr>
              <a:t>17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8995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587 0.587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2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7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decel="100000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decel="100000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-0.10746 0.5039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" y="2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" decel="10000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" decel="100000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023 L -0.14445 0.4199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2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53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decel="100000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00" decel="100000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1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16806 0.32592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03" y="1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8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8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96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" decel="100000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200" decel="100000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20747 0.24189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82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2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3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39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" decel="100000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" decel="100000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2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0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23889 0.1581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4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23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82" presetID="3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00" decel="100000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200" decel="100000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9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1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0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30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-0.2625 0.07361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  <p:bldP spid="23557" grpId="0"/>
      <p:bldP spid="23558" grpId="0"/>
      <p:bldP spid="23559" grpId="0"/>
      <p:bldP spid="23559" grpId="1"/>
      <p:bldP spid="23560" grpId="0"/>
      <p:bldP spid="23561" grpId="0"/>
      <p:bldP spid="23562" grpId="0"/>
      <p:bldP spid="23563" grpId="0"/>
      <p:bldP spid="23564" grpId="0"/>
      <p:bldP spid="23565" grpId="0"/>
      <p:bldP spid="23566" grpId="0"/>
      <p:bldP spid="23567" grpId="0"/>
      <p:bldP spid="23568" grpId="0"/>
      <p:bldP spid="23569" grpId="0"/>
      <p:bldP spid="23570" grpId="0"/>
      <p:bldP spid="23571" grpId="0"/>
      <p:bldP spid="23572" grpId="0"/>
      <p:bldP spid="23572" grpId="1"/>
      <p:bldP spid="23573" grpId="0"/>
      <p:bldP spid="23573" grpId="1"/>
      <p:bldP spid="23574" grpId="0"/>
      <p:bldP spid="23574" grpId="1"/>
      <p:bldP spid="23575" grpId="0"/>
      <p:bldP spid="23575" grpId="1"/>
      <p:bldP spid="23576" grpId="0"/>
      <p:bldP spid="23576" grpId="1"/>
      <p:bldP spid="23577" grpId="0"/>
      <p:bldP spid="23577" grpId="1"/>
      <p:bldP spid="23578" grpId="0" animBg="1"/>
      <p:bldP spid="23580" grpId="0" animBg="1"/>
      <p:bldP spid="23580" grpId="1" animBg="1"/>
      <p:bldP spid="23587" grpId="0" animBg="1"/>
      <p:bldP spid="23587" grpId="1" animBg="1"/>
      <p:bldP spid="23588" grpId="0" animBg="1"/>
      <p:bldP spid="23588" grpId="1" animBg="1"/>
      <p:bldP spid="23589" grpId="0" animBg="1"/>
      <p:bldP spid="23589" grpId="1" animBg="1"/>
      <p:bldP spid="23590" grpId="0" animBg="1"/>
      <p:bldP spid="23590" grpId="1" animBg="1"/>
      <p:bldP spid="23591" grpId="0" animBg="1"/>
      <p:bldP spid="23591" grpId="1" animBg="1"/>
      <p:bldP spid="23601" grpId="0"/>
      <p:bldP spid="23602" grpId="0"/>
      <p:bldP spid="23603" grpId="0"/>
      <p:bldP spid="23604" grpId="0"/>
      <p:bldP spid="23605" grpId="0"/>
      <p:bldP spid="23606" grpId="0"/>
      <p:bldP spid="236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dirty="0" smtClean="0"/>
              <a:t>Zdroje:</a:t>
            </a:r>
            <a:endParaRPr lang="cs-CZ" dirty="0" smtClean="0"/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dirty="0" err="1" smtClean="0"/>
              <a:t>O.Černík</a:t>
            </a:r>
            <a:r>
              <a:rPr lang="sk-SK" dirty="0" smtClean="0"/>
              <a:t>: Počítače včera, dnes a zajtra</a:t>
            </a:r>
          </a:p>
          <a:p>
            <a:pPr eaLnBrk="1" hangingPunct="1">
              <a:defRPr/>
            </a:pPr>
            <a:r>
              <a:rPr lang="sk-SK" dirty="0" smtClean="0"/>
              <a:t>http://sk.wikipedia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27FF9-CC3B-4425-BB8F-7EA65A7A4EAE}" type="slidenum">
              <a:rPr lang="cs-CZ" altLang="sk-SK"/>
              <a:pPr>
                <a:defRPr/>
              </a:pPr>
              <a:t>18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3440976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104098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Základné pojmy</a:t>
            </a:r>
            <a:endParaRPr lang="cs-CZ" sz="2800" dirty="0" smtClean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00991" y="1690688"/>
            <a:ext cx="6075218" cy="4692650"/>
          </a:xfrm>
        </p:spPr>
        <p:txBody>
          <a:bodyPr/>
          <a:lstStyle/>
          <a:p>
            <a:pPr eaLnBrk="1" hangingPunct="1">
              <a:defRPr/>
            </a:pPr>
            <a:r>
              <a:rPr lang="cs-CZ" sz="2400" b="1" dirty="0" smtClean="0"/>
              <a:t>1978 bola </a:t>
            </a:r>
            <a:r>
              <a:rPr lang="cs-CZ" sz="2400" b="1" dirty="0" err="1" smtClean="0"/>
              <a:t>vymedzená</a:t>
            </a:r>
            <a:r>
              <a:rPr lang="cs-CZ" sz="2400" b="1" dirty="0" smtClean="0"/>
              <a:t> </a:t>
            </a:r>
            <a:r>
              <a:rPr lang="cs-CZ" sz="2400" b="1" dirty="0" err="1"/>
              <a:t>definícia</a:t>
            </a:r>
            <a:r>
              <a:rPr lang="cs-CZ" sz="2400" b="1" dirty="0"/>
              <a:t> </a:t>
            </a:r>
            <a:r>
              <a:rPr lang="cs-CZ" sz="2400" b="1" dirty="0" err="1"/>
              <a:t>predmetu</a:t>
            </a:r>
            <a:r>
              <a:rPr lang="cs-CZ" sz="2400" b="1" dirty="0"/>
              <a:t> informatiky – na </a:t>
            </a:r>
            <a:r>
              <a:rPr lang="cs-CZ" sz="2400" b="1" dirty="0" err="1" smtClean="0"/>
              <a:t>Medzinárodnom</a:t>
            </a:r>
            <a:r>
              <a:rPr lang="cs-CZ" sz="2400" b="1" dirty="0" smtClean="0"/>
              <a:t> </a:t>
            </a:r>
            <a:r>
              <a:rPr lang="cs-CZ" sz="2400" b="1" dirty="0"/>
              <a:t>kongrese v Japonsku:</a:t>
            </a:r>
          </a:p>
          <a:p>
            <a:pPr eaLnBrk="1" hangingPunct="1">
              <a:defRPr/>
            </a:pPr>
            <a:r>
              <a:rPr lang="cs-CZ" sz="2400" b="1" dirty="0" err="1">
                <a:solidFill>
                  <a:srgbClr val="FFFF00"/>
                </a:solidFill>
              </a:rPr>
              <a:t>predmetom</a:t>
            </a:r>
            <a:r>
              <a:rPr lang="cs-CZ" sz="2400" b="1" dirty="0">
                <a:solidFill>
                  <a:srgbClr val="FFFF00"/>
                </a:solidFill>
              </a:rPr>
              <a:t> informatiky</a:t>
            </a:r>
            <a:r>
              <a:rPr lang="cs-CZ" sz="2400" b="1" dirty="0"/>
              <a:t> sú oblasti </a:t>
            </a:r>
            <a:r>
              <a:rPr lang="cs-CZ" sz="2400" b="1" dirty="0" err="1"/>
              <a:t>súvisiace</a:t>
            </a:r>
            <a:r>
              <a:rPr lang="cs-CZ" sz="2400" b="1" dirty="0"/>
              <a:t> s </a:t>
            </a:r>
            <a:r>
              <a:rPr lang="cs-CZ" sz="2400" b="1" dirty="0" err="1"/>
              <a:t>vývojom</a:t>
            </a:r>
            <a:r>
              <a:rPr lang="cs-CZ" sz="2400" b="1" dirty="0"/>
              <a:t>, tvorbou, využitím, materiálno-technickým zabezpečením a </a:t>
            </a:r>
            <a:r>
              <a:rPr lang="cs-CZ" sz="2400" b="1" dirty="0" err="1"/>
              <a:t>organizáciou</a:t>
            </a:r>
            <a:r>
              <a:rPr lang="cs-CZ" sz="2400" b="1" dirty="0"/>
              <a:t> </a:t>
            </a:r>
            <a:r>
              <a:rPr lang="cs-CZ" sz="2400" b="1" dirty="0" err="1"/>
              <a:t>spracovania</a:t>
            </a:r>
            <a:r>
              <a:rPr lang="cs-CZ" sz="2400" b="1" dirty="0"/>
              <a:t> </a:t>
            </a:r>
            <a:r>
              <a:rPr lang="cs-CZ" sz="2400" b="1" dirty="0" err="1"/>
              <a:t>informácií</a:t>
            </a:r>
            <a:r>
              <a:rPr lang="cs-CZ" sz="2400" b="1" dirty="0"/>
              <a:t> </a:t>
            </a:r>
            <a:r>
              <a:rPr lang="cs-CZ" sz="2400" b="1" dirty="0" err="1"/>
              <a:t>vrátane</a:t>
            </a:r>
            <a:r>
              <a:rPr lang="cs-CZ" sz="2400" b="1" dirty="0"/>
              <a:t> </a:t>
            </a:r>
            <a:r>
              <a:rPr lang="cs-CZ" sz="2400" b="1" dirty="0" err="1"/>
              <a:t>ich</a:t>
            </a:r>
            <a:r>
              <a:rPr lang="cs-CZ" sz="2400" b="1" dirty="0"/>
              <a:t> </a:t>
            </a:r>
            <a:r>
              <a:rPr lang="cs-CZ" sz="2400" b="1" dirty="0" err="1"/>
              <a:t>priemyselného</a:t>
            </a:r>
            <a:r>
              <a:rPr lang="cs-CZ" sz="2400" b="1" dirty="0"/>
              <a:t>, ekonomického, </a:t>
            </a:r>
            <a:r>
              <a:rPr lang="cs-CZ" sz="2400" b="1" dirty="0" err="1"/>
              <a:t>správneho</a:t>
            </a:r>
            <a:r>
              <a:rPr lang="cs-CZ" sz="2400" b="1" dirty="0"/>
              <a:t>, </a:t>
            </a:r>
            <a:r>
              <a:rPr lang="cs-CZ" sz="2400" b="1" dirty="0" err="1"/>
              <a:t>sociálneho</a:t>
            </a:r>
            <a:r>
              <a:rPr lang="cs-CZ" sz="2400" b="1" dirty="0"/>
              <a:t> a politického </a:t>
            </a:r>
            <a:r>
              <a:rPr lang="cs-CZ" sz="2400" b="1" dirty="0" err="1"/>
              <a:t>pôsobenia</a:t>
            </a:r>
            <a:r>
              <a:rPr lang="cs-CZ" sz="2400" b="1" dirty="0"/>
              <a:t>.</a:t>
            </a:r>
            <a:endParaRPr lang="sk-SK" sz="2400" b="1" dirty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sk-SK" sz="2400" b="1" dirty="0">
                <a:solidFill>
                  <a:srgbClr val="FFFF00"/>
                </a:solidFill>
              </a:rPr>
              <a:t>Informatika </a:t>
            </a:r>
            <a:r>
              <a:rPr lang="sk-SK" sz="2400" b="1" dirty="0"/>
              <a:t>– </a:t>
            </a:r>
            <a:r>
              <a:rPr lang="sk-SK" sz="2400" b="1" dirty="0" smtClean="0"/>
              <a:t>je veda </a:t>
            </a:r>
            <a:r>
              <a:rPr lang="sk-SK" sz="2400" b="1" dirty="0"/>
              <a:t>o zákonitostiach vzniku, vyhľadávaní, prenose, kódovaní, uchovávaní, triedení, spracovaní a ochrane informácií.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D04C1-6F39-4F7F-B5BE-8CCC35B9ECA0}" type="slidenum">
              <a:rPr lang="cs-CZ" altLang="sk-SK"/>
              <a:pPr>
                <a:defRPr/>
              </a:pPr>
              <a:t>2</a:t>
            </a:fld>
            <a:endParaRPr lang="cs-CZ" alt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707" y="749012"/>
            <a:ext cx="3932093" cy="356321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5" y="4378580"/>
            <a:ext cx="3952875" cy="21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76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76748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sk-SK" sz="28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Základné pojmy</a:t>
            </a:r>
            <a:endParaRPr lang="cs-CZ" sz="2800" dirty="0" smtClean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1132609"/>
            <a:ext cx="6097438" cy="558886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sk-SK" sz="2400" b="1" dirty="0">
                <a:solidFill>
                  <a:srgbClr val="FFFF00"/>
                </a:solidFill>
              </a:rPr>
              <a:t>Informácia </a:t>
            </a:r>
            <a:r>
              <a:rPr lang="sk-SK" sz="2400" b="1" dirty="0"/>
              <a:t>– </a:t>
            </a:r>
            <a:r>
              <a:rPr lang="cs-CZ" sz="2400" b="1" dirty="0" smtClean="0"/>
              <a:t>správa, </a:t>
            </a:r>
            <a:r>
              <a:rPr lang="cs-CZ" sz="2400" b="1" dirty="0" err="1"/>
              <a:t>ktorá</a:t>
            </a:r>
            <a:r>
              <a:rPr lang="cs-CZ" sz="2400" b="1" dirty="0"/>
              <a:t> </a:t>
            </a:r>
            <a:r>
              <a:rPr lang="cs-CZ" sz="2400" b="1" dirty="0" err="1"/>
              <a:t>smeruje</a:t>
            </a:r>
            <a:r>
              <a:rPr lang="cs-CZ" sz="2400" b="1" dirty="0"/>
              <a:t> od </a:t>
            </a:r>
            <a:r>
              <a:rPr lang="cs-CZ" sz="2400" b="1" dirty="0" err="1"/>
              <a:t>zdroja</a:t>
            </a:r>
            <a:r>
              <a:rPr lang="cs-CZ" sz="2400" b="1" dirty="0"/>
              <a:t> k </a:t>
            </a:r>
            <a:r>
              <a:rPr lang="cs-CZ" sz="2400" b="1" dirty="0" err="1"/>
              <a:t>príjemcovi</a:t>
            </a:r>
            <a:r>
              <a:rPr lang="cs-CZ" sz="2400" b="1" dirty="0"/>
              <a:t> a ten </a:t>
            </a:r>
            <a:r>
              <a:rPr lang="cs-CZ" sz="2400" b="1" dirty="0" err="1"/>
              <a:t>ju</a:t>
            </a:r>
            <a:r>
              <a:rPr lang="cs-CZ" sz="2400" b="1" dirty="0"/>
              <a:t> </a:t>
            </a:r>
            <a:r>
              <a:rPr lang="cs-CZ" sz="2400" b="1" dirty="0" err="1"/>
              <a:t>potrebuje</a:t>
            </a:r>
            <a:r>
              <a:rPr lang="cs-CZ" sz="2400" b="1" dirty="0"/>
              <a:t> </a:t>
            </a:r>
            <a:r>
              <a:rPr lang="cs-CZ" sz="2400" b="1" dirty="0" err="1"/>
              <a:t>pre</a:t>
            </a:r>
            <a:r>
              <a:rPr lang="cs-CZ" sz="2400" b="1" dirty="0"/>
              <a:t> </a:t>
            </a:r>
            <a:r>
              <a:rPr lang="cs-CZ" sz="2400" b="1" dirty="0" err="1"/>
              <a:t>plnenie</a:t>
            </a:r>
            <a:r>
              <a:rPr lang="cs-CZ" sz="2400" b="1" dirty="0"/>
              <a:t> </a:t>
            </a:r>
            <a:r>
              <a:rPr lang="cs-CZ" sz="2400" b="1" dirty="0" err="1"/>
              <a:t>svojich</a:t>
            </a:r>
            <a:r>
              <a:rPr lang="cs-CZ" sz="2400" b="1" dirty="0"/>
              <a:t> úloh, obsahuje </a:t>
            </a:r>
            <a:r>
              <a:rPr lang="cs-CZ" sz="2400" b="1" dirty="0" err="1"/>
              <a:t>niečo</a:t>
            </a:r>
            <a:r>
              <a:rPr lang="cs-CZ" sz="2400" b="1" dirty="0"/>
              <a:t> nové – </a:t>
            </a:r>
            <a:r>
              <a:rPr lang="cs-CZ" sz="2400" b="1" dirty="0" err="1"/>
              <a:t>originálne</a:t>
            </a:r>
            <a:r>
              <a:rPr lang="cs-CZ" sz="2400" b="1" dirty="0"/>
              <a:t>, o </a:t>
            </a:r>
            <a:r>
              <a:rPr lang="cs-CZ" sz="2400" b="1" dirty="0" err="1"/>
              <a:t>čom</a:t>
            </a:r>
            <a:r>
              <a:rPr lang="cs-CZ" sz="2400" b="1" dirty="0"/>
              <a:t> </a:t>
            </a:r>
            <a:r>
              <a:rPr lang="cs-CZ" sz="2400" b="1" dirty="0" err="1"/>
              <a:t>príjemca</a:t>
            </a:r>
            <a:r>
              <a:rPr lang="cs-CZ" sz="2400" b="1" dirty="0"/>
              <a:t> </a:t>
            </a:r>
            <a:r>
              <a:rPr lang="cs-CZ" sz="2400" b="1" dirty="0" err="1" smtClean="0"/>
              <a:t>nevedel</a:t>
            </a:r>
            <a:r>
              <a:rPr lang="cs-CZ" sz="2400" b="1" dirty="0" smtClean="0"/>
              <a:t>  (jeden </a:t>
            </a:r>
            <a:r>
              <a:rPr lang="cs-CZ" sz="2400" b="1" dirty="0"/>
              <a:t>z možných </a:t>
            </a:r>
            <a:r>
              <a:rPr lang="cs-CZ" sz="2400" b="1" dirty="0" err="1"/>
              <a:t>javov</a:t>
            </a:r>
            <a:r>
              <a:rPr lang="cs-CZ" sz="2400" b="1" dirty="0"/>
              <a:t> z množiny </a:t>
            </a:r>
            <a:r>
              <a:rPr lang="cs-CZ" sz="2400" b="1" dirty="0" err="1"/>
              <a:t>existujúcich</a:t>
            </a:r>
            <a:r>
              <a:rPr lang="cs-CZ" sz="2400" b="1" dirty="0"/>
              <a:t> </a:t>
            </a:r>
            <a:r>
              <a:rPr lang="cs-CZ" sz="2400" b="1" dirty="0" err="1"/>
              <a:t>javov</a:t>
            </a:r>
            <a:r>
              <a:rPr lang="cs-CZ" sz="2400" b="1" dirty="0"/>
              <a:t>, </a:t>
            </a:r>
            <a:r>
              <a:rPr lang="cs-CZ" sz="2400" b="1" dirty="0" err="1"/>
              <a:t>čo</a:t>
            </a:r>
            <a:r>
              <a:rPr lang="cs-CZ" sz="2400" b="1" dirty="0"/>
              <a:t> u </a:t>
            </a:r>
            <a:r>
              <a:rPr lang="cs-CZ" sz="2400" b="1" dirty="0" err="1"/>
              <a:t>prijímateľa</a:t>
            </a:r>
            <a:r>
              <a:rPr lang="cs-CZ" sz="2400" b="1" dirty="0"/>
              <a:t> </a:t>
            </a:r>
            <a:r>
              <a:rPr lang="cs-CZ" sz="2400" b="1" dirty="0" err="1"/>
              <a:t>zníži</a:t>
            </a:r>
            <a:r>
              <a:rPr lang="cs-CZ" sz="2400" b="1" dirty="0"/>
              <a:t> </a:t>
            </a:r>
            <a:r>
              <a:rPr lang="cs-CZ" sz="2400" b="1" dirty="0" err="1"/>
              <a:t>neznalosť</a:t>
            </a:r>
            <a:r>
              <a:rPr lang="cs-CZ" sz="2400" b="1" dirty="0"/>
              <a:t> o tomto </a:t>
            </a:r>
            <a:r>
              <a:rPr lang="cs-CZ" sz="2400" b="1" dirty="0" err="1" smtClean="0"/>
              <a:t>jave</a:t>
            </a:r>
            <a:r>
              <a:rPr lang="cs-CZ" sz="2400" b="1" dirty="0" smtClean="0"/>
              <a:t>). </a:t>
            </a:r>
            <a:endParaRPr lang="sk-SK" sz="2400" b="1" dirty="0">
              <a:solidFill>
                <a:srgbClr val="FFFF00"/>
              </a:solidFill>
            </a:endParaRPr>
          </a:p>
          <a:p>
            <a:pPr eaLnBrk="1" hangingPunct="1">
              <a:defRPr/>
            </a:pPr>
            <a:r>
              <a:rPr lang="sk-SK" sz="2400" b="1" dirty="0">
                <a:solidFill>
                  <a:srgbClr val="FFFF00"/>
                </a:solidFill>
              </a:rPr>
              <a:t>Údaj </a:t>
            </a:r>
            <a:r>
              <a:rPr lang="cs-CZ" sz="2400" b="1" dirty="0"/>
              <a:t>je každá správa bez </a:t>
            </a:r>
            <a:r>
              <a:rPr lang="cs-CZ" sz="2400" b="1" dirty="0" err="1"/>
              <a:t>ohľadu</a:t>
            </a:r>
            <a:r>
              <a:rPr lang="cs-CZ" sz="2400" b="1" dirty="0"/>
              <a:t> na to, či má </a:t>
            </a:r>
            <a:r>
              <a:rPr lang="cs-CZ" sz="2400" b="1" dirty="0" err="1"/>
              <a:t>pre</a:t>
            </a:r>
            <a:r>
              <a:rPr lang="cs-CZ" sz="2400" b="1" dirty="0"/>
              <a:t> nás </a:t>
            </a:r>
            <a:r>
              <a:rPr lang="cs-CZ" sz="2400" b="1" dirty="0" err="1"/>
              <a:t>nejaký</a:t>
            </a:r>
            <a:r>
              <a:rPr lang="cs-CZ" sz="2400" b="1" dirty="0"/>
              <a:t> </a:t>
            </a:r>
            <a:r>
              <a:rPr lang="cs-CZ" sz="2400" b="1" dirty="0" err="1"/>
              <a:t>informačný</a:t>
            </a:r>
            <a:r>
              <a:rPr lang="cs-CZ" sz="2400" b="1" dirty="0"/>
              <a:t> obsah </a:t>
            </a:r>
            <a:r>
              <a:rPr lang="cs-CZ" sz="2400" b="1" dirty="0" err="1"/>
              <a:t>alebo</a:t>
            </a:r>
            <a:r>
              <a:rPr lang="cs-CZ" sz="2400" b="1" dirty="0"/>
              <a:t> </a:t>
            </a:r>
            <a:r>
              <a:rPr lang="cs-CZ" sz="2400" b="1" dirty="0" err="1"/>
              <a:t>nie</a:t>
            </a:r>
            <a:r>
              <a:rPr lang="cs-CZ" sz="2400" b="1" dirty="0"/>
              <a:t>. Údaje </a:t>
            </a:r>
            <a:r>
              <a:rPr lang="cs-CZ" sz="2400" b="1" dirty="0" err="1"/>
              <a:t>vyjadrujú</a:t>
            </a:r>
            <a:r>
              <a:rPr lang="cs-CZ" sz="2400" b="1" dirty="0"/>
              <a:t> určité fakty o </a:t>
            </a:r>
            <a:r>
              <a:rPr lang="cs-CZ" sz="2400" b="1" dirty="0" err="1"/>
              <a:t>procesoch</a:t>
            </a:r>
            <a:r>
              <a:rPr lang="cs-CZ" sz="2400" b="1" dirty="0"/>
              <a:t> </a:t>
            </a:r>
            <a:r>
              <a:rPr lang="cs-CZ" sz="2400" b="1" dirty="0" err="1"/>
              <a:t>alebo</a:t>
            </a:r>
            <a:r>
              <a:rPr lang="cs-CZ" sz="2400" b="1" dirty="0"/>
              <a:t> </a:t>
            </a:r>
            <a:r>
              <a:rPr lang="cs-CZ" sz="2400" b="1" dirty="0" err="1"/>
              <a:t>prvkoch</a:t>
            </a:r>
            <a:r>
              <a:rPr lang="cs-CZ" sz="2400" b="1" dirty="0"/>
              <a:t> </a:t>
            </a:r>
            <a:r>
              <a:rPr lang="cs-CZ" sz="2400" b="1" dirty="0" err="1"/>
              <a:t>reálneho</a:t>
            </a:r>
            <a:r>
              <a:rPr lang="cs-CZ" sz="2400" b="1" dirty="0"/>
              <a:t> </a:t>
            </a:r>
            <a:r>
              <a:rPr lang="cs-CZ" sz="2400" b="1" dirty="0" err="1"/>
              <a:t>sveta</a:t>
            </a:r>
            <a:r>
              <a:rPr lang="cs-CZ" sz="2400" b="1" dirty="0"/>
              <a:t>.</a:t>
            </a:r>
          </a:p>
          <a:p>
            <a:pPr eaLnBrk="1" hangingPunct="1">
              <a:defRPr/>
            </a:pPr>
            <a:r>
              <a:rPr lang="sk-SK" sz="2400" b="1" dirty="0">
                <a:solidFill>
                  <a:srgbClr val="FFFF00"/>
                </a:solidFill>
              </a:rPr>
              <a:t>Informatizácia</a:t>
            </a:r>
            <a:r>
              <a:rPr lang="sk-SK" sz="2400" b="1" dirty="0"/>
              <a:t> – </a:t>
            </a:r>
            <a:r>
              <a:rPr lang="sk-SK" sz="2400" b="1" dirty="0" smtClean="0"/>
              <a:t>znamená postupnú premenu </a:t>
            </a:r>
            <a:r>
              <a:rPr lang="sk-SK" sz="2400" b="1" dirty="0"/>
              <a:t>všetkých oblastí spoločnosti, vďaka ktorej sa budú nové digitálne technológie používať všade tam, kde ľuďom uľahčia a skvalitnia život.</a:t>
            </a:r>
            <a:endParaRPr lang="cs-CZ" sz="2400" b="1" dirty="0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EB7C22-EF8A-412E-BB0C-DC0D9545B2C5}" type="slidenum">
              <a:rPr lang="cs-CZ" altLang="sk-SK"/>
              <a:pPr>
                <a:defRPr/>
              </a:pPr>
              <a:t>3</a:t>
            </a:fld>
            <a:endParaRPr lang="cs-CZ" altLang="sk-SK"/>
          </a:p>
        </p:txBody>
      </p:sp>
      <p:pic>
        <p:nvPicPr>
          <p:cNvPr id="5" name="Object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287" y="3892748"/>
            <a:ext cx="2902674" cy="223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982200" y="2903980"/>
            <a:ext cx="2187060" cy="884758"/>
          </a:xfrm>
          <a:prstGeom prst="wedgeRoundRectCallout">
            <a:avLst>
              <a:gd name="adj1" fmla="val -45208"/>
              <a:gd name="adj2" fmla="val 712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cs-CZ" altLang="sk-SK" sz="2400" b="1" dirty="0" err="1">
                <a:latin typeface="Verdana" panose="020B0604030504040204" pitchFamily="34" charset="0"/>
              </a:rPr>
              <a:t>Viete</a:t>
            </a:r>
            <a:r>
              <a:rPr lang="cs-CZ" altLang="sk-SK" sz="2400" b="1" dirty="0">
                <a:latin typeface="Verdana" panose="020B0604030504040204" pitchFamily="34" charset="0"/>
              </a:rPr>
              <a:t>, že ...</a:t>
            </a:r>
            <a:endParaRPr lang="cs-CZ" altLang="sk-SK" sz="2400" dirty="0">
              <a:latin typeface="Verdana" panose="020B0604030504040204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70899" y="3202878"/>
            <a:ext cx="1770149" cy="2080298"/>
          </a:xfrm>
          <a:prstGeom prst="cloudCallout">
            <a:avLst>
              <a:gd name="adj1" fmla="val 44792"/>
              <a:gd name="adj2" fmla="val 445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cs-CZ" altLang="sk-SK" sz="1800" dirty="0" err="1">
                <a:latin typeface="Verdana" panose="020B0604030504040204" pitchFamily="34" charset="0"/>
              </a:rPr>
              <a:t>Vážne</a:t>
            </a:r>
            <a:r>
              <a:rPr lang="cs-CZ" altLang="sk-SK" sz="1800" dirty="0">
                <a:latin typeface="Verdana" panose="020B0604030504040204" pitchFamily="34" charset="0"/>
              </a:rPr>
              <a:t> ?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cs-CZ" altLang="sk-SK" sz="1800" dirty="0" err="1">
                <a:latin typeface="Verdana" panose="020B0604030504040204" pitchFamily="34" charset="0"/>
              </a:rPr>
              <a:t>Niečo</a:t>
            </a:r>
            <a:r>
              <a:rPr lang="cs-CZ" altLang="sk-SK" sz="1800" dirty="0">
                <a:latin typeface="Verdana" panose="020B0604030504040204" pitchFamily="34" charset="0"/>
              </a:rPr>
              <a:t> </a:t>
            </a:r>
            <a:r>
              <a:rPr lang="cs-CZ" altLang="sk-SK" sz="1800" dirty="0" err="1">
                <a:latin typeface="Verdana" panose="020B0604030504040204" pitchFamily="34" charset="0"/>
              </a:rPr>
              <a:t>som</a:t>
            </a:r>
            <a:r>
              <a:rPr lang="cs-CZ" altLang="sk-SK" sz="1800" dirty="0">
                <a:latin typeface="Verdana" panose="020B0604030504040204" pitchFamily="34" charset="0"/>
              </a:rPr>
              <a:t> už </a:t>
            </a:r>
            <a:r>
              <a:rPr lang="cs-CZ" altLang="sk-SK" sz="1800" dirty="0" err="1">
                <a:latin typeface="Verdana" panose="020B0604030504040204" pitchFamily="34" charset="0"/>
              </a:rPr>
              <a:t>síce</a:t>
            </a:r>
            <a:r>
              <a:rPr lang="cs-CZ" altLang="sk-SK" sz="1800" dirty="0">
                <a:latin typeface="Verdana" panose="020B0604030504040204" pitchFamily="34" charset="0"/>
              </a:rPr>
              <a:t> o tom </a:t>
            </a:r>
            <a:r>
              <a:rPr lang="cs-CZ" altLang="sk-SK" sz="1800" dirty="0" err="1">
                <a:latin typeface="Verdana" panose="020B0604030504040204" pitchFamily="34" charset="0"/>
              </a:rPr>
              <a:t>počula</a:t>
            </a:r>
            <a:r>
              <a:rPr lang="cs-CZ" altLang="sk-SK" sz="1800" dirty="0">
                <a:latin typeface="Verdana" panose="020B0604030504040204" pitchFamily="34" charset="0"/>
              </a:rPr>
              <a:t>..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68838" y="3927042"/>
            <a:ext cx="1093327" cy="535520"/>
          </a:xfrm>
          <a:prstGeom prst="cloudCallout">
            <a:avLst>
              <a:gd name="adj1" fmla="val 7144"/>
              <a:gd name="adj2" fmla="val 9807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cs-CZ" altLang="sk-SK" sz="1800" dirty="0">
                <a:latin typeface="Verdana" panose="020B0604030504040204" pitchFamily="34" charset="0"/>
              </a:rPr>
              <a:t>Fí ha !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9982200" y="4549959"/>
            <a:ext cx="2402089" cy="672832"/>
          </a:xfrm>
          <a:prstGeom prst="cloudCallout">
            <a:avLst>
              <a:gd name="adj1" fmla="val -54394"/>
              <a:gd name="adj2" fmla="val 6313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cs-CZ" altLang="sk-SK" sz="1800" dirty="0">
                <a:latin typeface="Verdana" panose="020B0604030504040204" pitchFamily="34" charset="0"/>
              </a:rPr>
              <a:t>Už dávno to </a:t>
            </a:r>
            <a:r>
              <a:rPr lang="cs-CZ" altLang="sk-SK" sz="1800" dirty="0" err="1">
                <a:latin typeface="Verdana" panose="020B0604030504040204" pitchFamily="34" charset="0"/>
              </a:rPr>
              <a:t>viem</a:t>
            </a:r>
            <a:endParaRPr lang="cs-CZ" altLang="sk-SK" sz="1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2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idx="4294967295"/>
          </p:nvPr>
        </p:nvSpPr>
        <p:spPr>
          <a:xfrm>
            <a:off x="1217613" y="68262"/>
            <a:ext cx="8385175" cy="915988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sk-SK" sz="2800" b="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Zápis informácií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4294967295"/>
          </p:nvPr>
        </p:nvSpPr>
        <p:spPr>
          <a:xfrm>
            <a:off x="1066223" y="984250"/>
            <a:ext cx="8356600" cy="3818023"/>
          </a:xfrm>
        </p:spPr>
        <p:txBody>
          <a:bodyPr>
            <a:normAutofit lnSpcReduction="10000"/>
          </a:bodyPr>
          <a:lstStyle/>
          <a:p>
            <a:pPr marL="273050" indent="-273050">
              <a:spcBef>
                <a:spcPct val="0"/>
              </a:spcBef>
              <a:defRPr/>
            </a:pPr>
            <a:r>
              <a:rPr lang="cs-CZ" sz="2400" b="1" dirty="0" err="1"/>
              <a:t>Informácia</a:t>
            </a:r>
            <a:r>
              <a:rPr lang="cs-CZ" sz="2400" b="1" dirty="0"/>
              <a:t> je </a:t>
            </a:r>
            <a:r>
              <a:rPr lang="cs-CZ" sz="2400" b="1" dirty="0" err="1"/>
              <a:t>myšlienka</a:t>
            </a:r>
            <a:r>
              <a:rPr lang="cs-CZ" sz="2400" b="1" dirty="0"/>
              <a:t> </a:t>
            </a:r>
            <a:r>
              <a:rPr lang="cs-CZ" sz="2400" b="1" dirty="0" err="1"/>
              <a:t>vyjadrená</a:t>
            </a:r>
            <a:r>
              <a:rPr lang="cs-CZ" sz="2400" b="1" dirty="0"/>
              <a:t> v </a:t>
            </a:r>
            <a:r>
              <a:rPr lang="cs-CZ" sz="2400" b="1" dirty="0" err="1"/>
              <a:t>danom</a:t>
            </a:r>
            <a:r>
              <a:rPr lang="cs-CZ" sz="2400" b="1" dirty="0"/>
              <a:t> jazyku (</a:t>
            </a:r>
            <a:r>
              <a:rPr lang="cs-CZ" sz="2400" b="1" dirty="0" err="1"/>
              <a:t>pomocou</a:t>
            </a:r>
            <a:r>
              <a:rPr lang="cs-CZ" sz="2400" b="1" dirty="0"/>
              <a:t> </a:t>
            </a:r>
            <a:r>
              <a:rPr lang="cs-CZ" sz="2400" b="1" dirty="0" err="1"/>
              <a:t>symbolov</a:t>
            </a:r>
            <a:r>
              <a:rPr lang="cs-CZ" sz="2400" b="1" dirty="0"/>
              <a:t>) </a:t>
            </a:r>
            <a:r>
              <a:rPr lang="cs-CZ" sz="2400" b="1" dirty="0" err="1"/>
              <a:t>vyjadrujúca</a:t>
            </a:r>
            <a:r>
              <a:rPr lang="cs-CZ" sz="2400" b="1" dirty="0"/>
              <a:t> stav určitého objektu, jeho </a:t>
            </a:r>
            <a:r>
              <a:rPr lang="cs-CZ" sz="2400" b="1" dirty="0" err="1"/>
              <a:t>chovanie</a:t>
            </a:r>
            <a:r>
              <a:rPr lang="cs-CZ" sz="2400" b="1" dirty="0"/>
              <a:t>. </a:t>
            </a:r>
            <a:endParaRPr lang="cs-CZ" sz="2400" b="1" dirty="0" smtClean="0"/>
          </a:p>
          <a:p>
            <a:pPr marL="273050" indent="-273050">
              <a:spcBef>
                <a:spcPct val="0"/>
              </a:spcBef>
              <a:defRPr/>
            </a:pPr>
            <a:endParaRPr lang="cs-CZ" sz="2400" b="1" dirty="0"/>
          </a:p>
          <a:p>
            <a:pPr marL="273050" indent="-273050">
              <a:spcBef>
                <a:spcPct val="0"/>
              </a:spcBef>
              <a:defRPr/>
            </a:pPr>
            <a:r>
              <a:rPr lang="sk-SK" sz="2400" b="1" dirty="0">
                <a:solidFill>
                  <a:srgbClr val="FFFF00"/>
                </a:solidFill>
              </a:rPr>
              <a:t>piktogramy</a:t>
            </a:r>
            <a:r>
              <a:rPr lang="sk-SK" sz="2400" b="1" dirty="0"/>
              <a:t> </a:t>
            </a:r>
            <a:r>
              <a:rPr lang="sk-SK" sz="2400" b="1" dirty="0">
                <a:sym typeface="Wingdings" pitchFamily="2" charset="2"/>
              </a:rPr>
              <a:t></a:t>
            </a:r>
            <a:r>
              <a:rPr lang="sk-SK" sz="2400" b="1" dirty="0"/>
              <a:t> grafické znaky, ktoré znázorňujú informáciu obrazom, ktorého podoba a čítanie nie sú pevne stanovené a neviažu sa na určitý jazyk. </a:t>
            </a:r>
            <a:endParaRPr lang="sk-SK" sz="2400" b="1" dirty="0" smtClean="0"/>
          </a:p>
          <a:p>
            <a:pPr marL="273050" indent="-273050">
              <a:spcBef>
                <a:spcPct val="0"/>
              </a:spcBef>
              <a:defRPr/>
            </a:pPr>
            <a:endParaRPr lang="sk-SK" sz="2400" b="1" dirty="0"/>
          </a:p>
          <a:p>
            <a:pPr marL="273050" indent="-273050">
              <a:spcBef>
                <a:spcPct val="0"/>
              </a:spcBef>
              <a:defRPr/>
            </a:pPr>
            <a:r>
              <a:rPr lang="sk-SK" sz="2400" b="1" dirty="0">
                <a:solidFill>
                  <a:srgbClr val="FFFF00"/>
                </a:solidFill>
              </a:rPr>
              <a:t>hieroglyfy</a:t>
            </a:r>
            <a:r>
              <a:rPr lang="sk-SK" sz="2400" b="1" dirty="0"/>
              <a:t> predstavujú fonetické písmo, teda jednotlivé znaky predstavujú zvuky a nie pojem súvisiaci s vyobrazením (piktogramy) – základ </a:t>
            </a:r>
            <a:r>
              <a:rPr lang="sk-SK" sz="2400" b="1" i="1" dirty="0"/>
              <a:t>substitučnej metódy</a:t>
            </a:r>
            <a:r>
              <a:rPr lang="sk-SK" sz="2400" b="1" dirty="0"/>
              <a:t> (nahrádzanie) </a:t>
            </a:r>
          </a:p>
          <a:p>
            <a:pPr marL="273050" indent="-273050">
              <a:spcBef>
                <a:spcPct val="0"/>
              </a:spcBef>
              <a:defRPr/>
            </a:pPr>
            <a:r>
              <a:rPr lang="sk-SK" sz="2400" b="1" dirty="0"/>
              <a:t>hovorené slovo </a:t>
            </a:r>
            <a:r>
              <a:rPr lang="sk-SK" sz="2400" b="1" dirty="0">
                <a:sym typeface="Wingdings" pitchFamily="2" charset="2"/>
              </a:rPr>
              <a:t> písaný text (v rodnej reči)</a:t>
            </a:r>
          </a:p>
          <a:p>
            <a:pPr marL="273050" indent="-273050">
              <a:spcBef>
                <a:spcPct val="0"/>
              </a:spcBef>
              <a:defRPr/>
            </a:pPr>
            <a:r>
              <a:rPr lang="sk-SK" sz="2400" b="1" dirty="0">
                <a:sym typeface="Wingdings" pitchFamily="2" charset="2"/>
              </a:rPr>
              <a:t>písaný text v rodnej reči  písaný text v cudzom jazyku</a:t>
            </a:r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defRPr/>
            </a:pPr>
            <a:endParaRPr lang="sk-SK" sz="2400" dirty="0"/>
          </a:p>
          <a:p>
            <a:pPr marL="273050" indent="-273050">
              <a:spcBef>
                <a:spcPct val="0"/>
              </a:spcBef>
              <a:defRPr/>
            </a:pPr>
            <a:endParaRPr lang="sk-SK" sz="2400" dirty="0"/>
          </a:p>
          <a:p>
            <a:pPr marL="273050" indent="-273050">
              <a:defRPr/>
            </a:pPr>
            <a:endParaRPr lang="sk-SK" sz="2400" b="1" dirty="0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110" y="5467350"/>
            <a:ext cx="220826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BBC9B-8092-4F49-B996-43412BD95DDB}" type="slidenum">
              <a:rPr lang="cs-CZ" altLang="sk-SK"/>
              <a:pPr>
                <a:defRPr/>
              </a:pPr>
              <a:t>4</a:t>
            </a:fld>
            <a:endParaRPr lang="cs-CZ" alt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518" y="1124674"/>
            <a:ext cx="2712027" cy="2532926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518" y="3969327"/>
            <a:ext cx="2786279" cy="2472747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613" y="4802273"/>
            <a:ext cx="1775753" cy="1736639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128" y="4802273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9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4294967295"/>
          </p:nvPr>
        </p:nvSpPr>
        <p:spPr>
          <a:xfrm>
            <a:off x="727365" y="1319645"/>
            <a:ext cx="4873336" cy="4941456"/>
          </a:xfrm>
        </p:spPr>
        <p:txBody>
          <a:bodyPr>
            <a:normAutofit fontScale="92500" lnSpcReduction="20000"/>
          </a:bodyPr>
          <a:lstStyle/>
          <a:p>
            <a:pPr marL="273050" indent="-273050">
              <a:lnSpc>
                <a:spcPct val="110000"/>
              </a:lnSpc>
              <a:defRPr/>
            </a:pPr>
            <a:r>
              <a:rPr lang="sk-SK" sz="2400" b="1" dirty="0">
                <a:solidFill>
                  <a:schemeClr val="hlink"/>
                </a:solidFill>
              </a:rPr>
              <a:t>Kódovanie</a:t>
            </a:r>
            <a:r>
              <a:rPr lang="sk-SK" sz="2400" b="1" dirty="0"/>
              <a:t> je transformácia informácie z jednej formy na druhú  použitím určitého algoritmu (postupu), ktorý je verejne známy. Ak je postup utajený, hovoríme o šifrovaní.</a:t>
            </a:r>
          </a:p>
          <a:p>
            <a:pPr marL="273050" indent="-273050">
              <a:lnSpc>
                <a:spcPct val="110000"/>
              </a:lnSpc>
              <a:defRPr/>
            </a:pPr>
            <a:r>
              <a:rPr lang="sk-SK" sz="2400" b="1" dirty="0" smtClean="0">
                <a:solidFill>
                  <a:schemeClr val="hlink"/>
                </a:solidFill>
              </a:rPr>
              <a:t>Cieľom kódovania</a:t>
            </a:r>
            <a:r>
              <a:rPr lang="sk-SK" sz="2400" b="1" dirty="0"/>
              <a:t> </a:t>
            </a:r>
            <a:r>
              <a:rPr lang="sk-SK" sz="2400" b="1" dirty="0" smtClean="0"/>
              <a:t>je prispôsobenie </a:t>
            </a:r>
            <a:r>
              <a:rPr lang="sk-SK" sz="2400" b="1" dirty="0"/>
              <a:t>vyjadrenia informácie možnostiam technického zariadenia (napr. Morseova abeceda pre telegraf) alebo možnostiam ľudí (Braillovo písmo pre nevidiacich).</a:t>
            </a:r>
          </a:p>
          <a:p>
            <a:pPr marL="547688" lvl="1" indent="-273050">
              <a:lnSpc>
                <a:spcPct val="110000"/>
              </a:lnSpc>
              <a:spcBef>
                <a:spcPct val="0"/>
              </a:spcBef>
              <a:buFontTx/>
              <a:buChar char="-"/>
              <a:defRPr/>
            </a:pPr>
            <a:r>
              <a:rPr lang="sk-SK" b="1" dirty="0"/>
              <a:t>sprehľadnenie zápisu,</a:t>
            </a:r>
          </a:p>
          <a:p>
            <a:pPr marL="547688" lvl="1" indent="-273050">
              <a:lnSpc>
                <a:spcPct val="110000"/>
              </a:lnSpc>
              <a:spcBef>
                <a:spcPct val="0"/>
              </a:spcBef>
              <a:buFontTx/>
              <a:buChar char="-"/>
              <a:defRPr/>
            </a:pPr>
            <a:r>
              <a:rPr lang="sk-SK" b="1" dirty="0"/>
              <a:t>zabezpečiť prenos informácií bez poškodenia</a:t>
            </a:r>
          </a:p>
          <a:p>
            <a:pPr marL="273050" indent="-273050">
              <a:lnSpc>
                <a:spcPct val="110000"/>
              </a:lnSpc>
              <a:defRPr/>
            </a:pPr>
            <a:endParaRPr lang="sk-SK" sz="2400" b="1" dirty="0"/>
          </a:p>
        </p:txBody>
      </p:sp>
      <p:sp>
        <p:nvSpPr>
          <p:cNvPr id="2" name="Nadpis 1"/>
          <p:cNvSpPr>
            <a:spLocks/>
          </p:cNvSpPr>
          <p:nvPr/>
        </p:nvSpPr>
        <p:spPr bwMode="auto">
          <a:xfrm>
            <a:off x="1104179" y="620714"/>
            <a:ext cx="8385175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sk-SK" sz="2800" b="1" dirty="0">
                <a:solidFill>
                  <a:srgbClr val="0070C0"/>
                </a:solidFill>
                <a:latin typeface="Arial Black" pitchFamily="34" charset="0"/>
                <a:cs typeface="Arial" charset="0"/>
              </a:rPr>
              <a:t>Kódy a šifry</a:t>
            </a:r>
            <a:br>
              <a:rPr lang="sk-SK" sz="2800" b="1" dirty="0">
                <a:solidFill>
                  <a:srgbClr val="0070C0"/>
                </a:solidFill>
                <a:latin typeface="Arial Black" pitchFamily="34" charset="0"/>
                <a:cs typeface="Arial" charset="0"/>
              </a:rPr>
            </a:br>
            <a:endParaRPr lang="sk-SK" sz="2800" b="1" dirty="0">
              <a:solidFill>
                <a:srgbClr val="0070C0"/>
              </a:solidFill>
              <a:latin typeface="Arial Black" pitchFamily="34" charset="0"/>
              <a:cs typeface="Arial" charset="0"/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EA05F-5A92-4A0F-97E9-A6070DCF5F9A}" type="slidenum">
              <a:rPr lang="cs-CZ" altLang="sk-SK"/>
              <a:pPr>
                <a:defRPr/>
              </a:pPr>
              <a:t>5</a:t>
            </a:fld>
            <a:endParaRPr lang="cs-CZ" alt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1441738"/>
            <a:ext cx="6096000" cy="47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3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97527" y="1844675"/>
            <a:ext cx="934662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sk-SK" sz="2400" dirty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j</a:t>
            </a:r>
            <a:r>
              <a:rPr lang="sk-SK" sz="24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ednotlivým znakom </a:t>
            </a:r>
            <a:r>
              <a:rPr lang="sk-SK" sz="2400" dirty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(najčastejšie sa vyskytujúcim </a:t>
            </a:r>
            <a:r>
              <a:rPr lang="sk-SK" sz="24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slovám) je priradené zoskupenie </a:t>
            </a:r>
            <a:r>
              <a:rPr lang="sk-SK" sz="2400" dirty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krátkych a dlhých impulzov/tónov</a:t>
            </a:r>
            <a:r>
              <a:rPr lang="sk-SK" sz="2400" dirty="0" smtClean="0">
                <a:solidFill>
                  <a:srgbClr val="0070C0"/>
                </a:solidFill>
                <a:latin typeface="Arial Black" panose="020B0A04020102020204" pitchFamily="34" charset="0"/>
                <a:cs typeface="Arial" charset="0"/>
              </a:rPr>
              <a:t>)  kombinácia bodiek a čiarok</a:t>
            </a:r>
            <a:endParaRPr lang="cs-CZ" sz="2400" dirty="0">
              <a:solidFill>
                <a:srgbClr val="0070C0"/>
              </a:solidFill>
              <a:latin typeface="Arial Black" panose="020B0A04020102020204" pitchFamily="34" charset="0"/>
              <a:cs typeface="Arial" charset="0"/>
            </a:endParaRPr>
          </a:p>
        </p:txBody>
      </p:sp>
      <p:sp>
        <p:nvSpPr>
          <p:cNvPr id="2" name="Nadpis 1"/>
          <p:cNvSpPr>
            <a:spLocks/>
          </p:cNvSpPr>
          <p:nvPr/>
        </p:nvSpPr>
        <p:spPr bwMode="auto">
          <a:xfrm>
            <a:off x="841665" y="342900"/>
            <a:ext cx="8509866" cy="13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sk-SK" sz="2800" dirty="0">
                <a:solidFill>
                  <a:srgbClr val="0070C0"/>
                </a:solidFill>
                <a:latin typeface="Arial Black" pitchFamily="34" charset="0"/>
                <a:cs typeface="Arial" charset="0"/>
              </a:rPr>
              <a:t>Zápis informácií</a:t>
            </a:r>
            <a:r>
              <a:rPr lang="sk-SK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</a:rPr>
              <a:t/>
            </a:r>
            <a:br>
              <a:rPr lang="sk-SK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</a:rPr>
            </a:br>
            <a:r>
              <a:rPr lang="sk-SK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cs typeface="Arial" charset="0"/>
              </a:rPr>
              <a:t>Morseova abeceda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5" y="3386138"/>
            <a:ext cx="883169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F3AC7-842F-4B94-AE6E-BD72A01A5B4D}" type="slidenum">
              <a:rPr lang="cs-CZ" altLang="sk-SK"/>
              <a:pPr>
                <a:defRPr/>
              </a:pPr>
              <a:t>6</a:t>
            </a:fld>
            <a:endParaRPr lang="cs-CZ" altLang="sk-SK"/>
          </a:p>
        </p:txBody>
      </p:sp>
    </p:spTree>
    <p:extLst>
      <p:ext uri="{BB962C8B-B14F-4D97-AF65-F5344CB8AC3E}">
        <p14:creationId xmlns:p14="http://schemas.microsoft.com/office/powerpoint/2010/main" val="310831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28255" y="1846262"/>
            <a:ext cx="4741863" cy="4692650"/>
          </a:xfrm>
        </p:spPr>
        <p:txBody>
          <a:bodyPr/>
          <a:lstStyle/>
          <a:p>
            <a:pPr eaLnBrk="1" hangingPunct="1">
              <a:defRPr/>
            </a:pPr>
            <a:r>
              <a:rPr lang="sk-SK" sz="2400" b="1" dirty="0"/>
              <a:t>písmo určené pre nevidiacich a slabozrakých ľudí. </a:t>
            </a:r>
          </a:p>
          <a:p>
            <a:pPr eaLnBrk="1" hangingPunct="1">
              <a:defRPr/>
            </a:pPr>
            <a:r>
              <a:rPr lang="sk-SK" sz="2400" b="1" dirty="0"/>
              <a:t>základom je transformácia písmen, číslic a znakov do bodov, ktoré sú vyrazené do papiera alebo iného média a čitateľ ich identifikuje hmatom.</a:t>
            </a:r>
            <a:endParaRPr lang="cs-CZ" sz="2400" b="1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2800" b="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Zápis informácií</a:t>
            </a:r>
            <a:r>
              <a:rPr lang="sk-SK" b="0" dirty="0" smtClean="0"/>
              <a:t/>
            </a:r>
            <a:br>
              <a:rPr lang="sk-SK" b="0" dirty="0" smtClean="0"/>
            </a:br>
            <a:r>
              <a:rPr lang="sk-SK" sz="2800" b="1" dirty="0">
                <a:solidFill>
                  <a:srgbClr val="FFC000"/>
                </a:solidFill>
                <a:latin typeface="Arial Black" panose="020B0A04020102020204" pitchFamily="34" charset="0"/>
              </a:rPr>
              <a:t>Braillovo písmo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" r="2939" b="2608"/>
          <a:stretch>
            <a:fillRect/>
          </a:stretch>
        </p:blipFill>
        <p:spPr bwMode="auto">
          <a:xfrm>
            <a:off x="6410995" y="1738312"/>
            <a:ext cx="476596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83130-A4BA-4DE4-9C96-D5BC80CFBB35}" type="slidenum">
              <a:rPr lang="cs-CZ" altLang="sk-SK"/>
              <a:pPr>
                <a:defRPr/>
              </a:pPr>
              <a:t>7</a:t>
            </a:fld>
            <a:endParaRPr lang="cs-CZ" alt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4395787"/>
            <a:ext cx="3783133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8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591" y="474454"/>
            <a:ext cx="3877409" cy="5331122"/>
          </a:xfrm>
          <a:prstGeom prst="rect">
            <a:avLst/>
          </a:prstGeom>
        </p:spPr>
      </p:pic>
      <p:sp>
        <p:nvSpPr>
          <p:cNvPr id="3" name="Obdĺžnik 2"/>
          <p:cNvSpPr/>
          <p:nvPr/>
        </p:nvSpPr>
        <p:spPr>
          <a:xfrm>
            <a:off x="152401" y="6246327"/>
            <a:ext cx="5365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/>
              <a:t>https://www.slideserve.com/eldon/k-dovanie-ifrovanie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74453"/>
            <a:ext cx="3994029" cy="5331123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491" y="474453"/>
            <a:ext cx="4040038" cy="5331123"/>
          </a:xfrm>
          <a:prstGeom prst="rect">
            <a:avLst/>
          </a:prstGeom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21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20" y="371487"/>
            <a:ext cx="7839307" cy="58794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softEdge rad="1066800"/>
          </a:effectLst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89" y="2091532"/>
            <a:ext cx="4681728" cy="3511296"/>
          </a:xfrm>
          <a:prstGeom prst="rect">
            <a:avLst/>
          </a:prstGeom>
        </p:spPr>
      </p:pic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9AB6-186D-456F-8663-B085EB8A1407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8411990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668</Words>
  <Application>Microsoft Office PowerPoint</Application>
  <PresentationFormat>Širokouhlá</PresentationFormat>
  <Paragraphs>141</Paragraphs>
  <Slides>18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Verdana</vt:lpstr>
      <vt:lpstr>Wingdings</vt:lpstr>
      <vt:lpstr>Motív Office</vt:lpstr>
      <vt:lpstr>Informácie okolo nás</vt:lpstr>
      <vt:lpstr>Základné pojmy</vt:lpstr>
      <vt:lpstr>Základné pojmy</vt:lpstr>
      <vt:lpstr>Zápis informácií</vt:lpstr>
      <vt:lpstr>Prezentácia programu PowerPoint</vt:lpstr>
      <vt:lpstr>Prezentácia programu PowerPoint</vt:lpstr>
      <vt:lpstr>Zápis informácií Braillovo písmo</vt:lpstr>
      <vt:lpstr>Prezentácia programu PowerPoint</vt:lpstr>
      <vt:lpstr>Prezentácia programu PowerPoint</vt:lpstr>
      <vt:lpstr>Prezentácia programu PowerPoint</vt:lpstr>
      <vt:lpstr>Prezentácia programu PowerPoint</vt:lpstr>
      <vt:lpstr>Prenos informácií</vt:lpstr>
      <vt:lpstr>Druhy informácií</vt:lpstr>
      <vt:lpstr>Binárny kód</vt:lpstr>
      <vt:lpstr>Jednotky informácií</vt:lpstr>
      <vt:lpstr>Dvojková číselná sústava</vt:lpstr>
      <vt:lpstr>Prevod čísla z desiatkovej do dvojkovej číselnej sústavy</vt:lpstr>
      <vt:lpstr>Zdroje:</vt:lpstr>
    </vt:vector>
  </TitlesOfParts>
  <Company>gymgl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Informácie okolo nás</dc:title>
  <dc:creator>apisko</dc:creator>
  <cp:lastModifiedBy>apisko</cp:lastModifiedBy>
  <cp:revision>24</cp:revision>
  <dcterms:created xsi:type="dcterms:W3CDTF">2020-11-13T13:17:26Z</dcterms:created>
  <dcterms:modified xsi:type="dcterms:W3CDTF">2021-03-05T07:49:01Z</dcterms:modified>
</cp:coreProperties>
</file>