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58" r:id="rId5"/>
    <p:sldId id="266" r:id="rId6"/>
    <p:sldId id="267" r:id="rId7"/>
    <p:sldId id="268" r:id="rId8"/>
    <p:sldId id="259" r:id="rId9"/>
    <p:sldId id="260" r:id="rId10"/>
    <p:sldId id="261" r:id="rId11"/>
    <p:sldId id="263" r:id="rId12"/>
    <p:sldId id="262" r:id="rId13"/>
    <p:sldId id="265" r:id="rId14"/>
  </p:sldIdLst>
  <p:sldSz cx="9144000" cy="6858000" type="screen4x3"/>
  <p:notesSz cx="6858000" cy="9144000"/>
  <p:defaultTextStyle>
    <a:defPPr>
      <a:defRPr lang="sk-S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7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bdĺžnik 4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Obdĺžnik 5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bdĺžnik 6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sk-SK" smtClean="0"/>
              <a:t>Kliknite sem a upravte štýl predlohy podnadpisov.</a:t>
            </a:r>
            <a:endParaRPr lang="en-US"/>
          </a:p>
        </p:txBody>
      </p:sp>
      <p:sp>
        <p:nvSpPr>
          <p:cNvPr id="10" name="Zástupný symbol dátumu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836AC823-7642-4A5D-BCC3-683D526438CB}" type="datetimeFigureOut">
              <a:rPr lang="sk-SK"/>
              <a:pPr>
                <a:defRPr/>
              </a:pPr>
              <a:t>14. 10. 2011</a:t>
            </a:fld>
            <a:endParaRPr lang="sk-SK"/>
          </a:p>
        </p:txBody>
      </p:sp>
      <p:sp>
        <p:nvSpPr>
          <p:cNvPr id="11" name="Zástupný symbol päty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2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B1551D-768C-4077-89BE-02C427981262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6325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E812B8-DA69-49DF-897B-1FD636B80925}" type="datetimeFigureOut">
              <a:rPr lang="sk-SK"/>
              <a:pPr>
                <a:defRPr/>
              </a:pPr>
              <a:t>14. 10. 2011</a:t>
            </a:fld>
            <a:endParaRPr lang="sk-SK"/>
          </a:p>
        </p:txBody>
      </p:sp>
      <p:sp>
        <p:nvSpPr>
          <p:cNvPr id="5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čísla snímky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5D39BF-09E7-49C0-A5F4-6F0D6C84C39D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09007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vná spojnica 3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Rovnoramenný trojuholník 4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ovná spojnica 5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7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32E3C7-FFEA-41C9-925C-04D5705F3B0F}" type="datetimeFigureOut">
              <a:rPr lang="sk-SK"/>
              <a:pPr>
                <a:defRPr/>
              </a:pPr>
              <a:t>14. 10. 2011</a:t>
            </a:fld>
            <a:endParaRPr lang="sk-SK"/>
          </a:p>
        </p:txBody>
      </p:sp>
      <p:sp>
        <p:nvSpPr>
          <p:cNvPr id="8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9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DF5EBC-09F5-4DED-86EE-D5B00BFE896F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52810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8" name="Zástupný symbol obsah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155C08-3242-415D-B940-5DE2F4B94740}" type="datetimeFigureOut">
              <a:rPr lang="sk-SK"/>
              <a:pPr>
                <a:defRPr/>
              </a:pPr>
              <a:t>14. 10. 2011</a:t>
            </a:fld>
            <a:endParaRPr lang="sk-SK"/>
          </a:p>
        </p:txBody>
      </p:sp>
      <p:sp>
        <p:nvSpPr>
          <p:cNvPr id="5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čísla snímky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224028-E9AE-448E-9927-5418628877F3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85717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bdĺžnik 4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5EB968-276C-4FCB-B893-F99F7A0363DA}" type="datetimeFigureOut">
              <a:rPr lang="sk-SK"/>
              <a:pPr>
                <a:defRPr/>
              </a:pPr>
              <a:t>14. 10. 2011</a:t>
            </a:fld>
            <a:endParaRPr lang="sk-SK"/>
          </a:p>
        </p:txBody>
      </p:sp>
      <p:sp>
        <p:nvSpPr>
          <p:cNvPr id="7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8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B71AF5-BA71-40D6-A841-F67B6D0AB727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04364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9" name="Zástupný symbol obsah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5" name="Zástupný symbol dátumu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75CE31-8C00-41CE-A622-BEF74379B149}" type="datetimeFigureOut">
              <a:rPr lang="sk-SK"/>
              <a:pPr>
                <a:defRPr/>
              </a:pPr>
              <a:t>14. 10. 2011</a:t>
            </a:fld>
            <a:endParaRPr lang="sk-SK"/>
          </a:p>
        </p:txBody>
      </p:sp>
      <p:sp>
        <p:nvSpPr>
          <p:cNvPr id="6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Zástupný symbol čísla snímky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20AB4B-9B13-4CB7-ABF6-F86240898BEA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55371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7" name="Zástupný symbol dátumu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F24D55-A2BC-4C85-9BA0-1AFC2AC906C6}" type="datetimeFigureOut">
              <a:rPr lang="sk-SK"/>
              <a:pPr>
                <a:defRPr/>
              </a:pPr>
              <a:t>14. 10. 2011</a:t>
            </a:fld>
            <a:endParaRPr lang="sk-SK"/>
          </a:p>
        </p:txBody>
      </p:sp>
      <p:sp>
        <p:nvSpPr>
          <p:cNvPr id="8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9" name="Zástupný symbol čísla snímky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779268-B178-4B53-9578-87D247EA5CE0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40904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vnoramenný trojuholník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4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BD99C7-36AD-45D0-8008-1195CF99D0AE}" type="datetimeFigureOut">
              <a:rPr lang="sk-SK"/>
              <a:pPr>
                <a:defRPr/>
              </a:pPr>
              <a:t>14. 10. 2011</a:t>
            </a:fld>
            <a:endParaRPr lang="sk-SK"/>
          </a:p>
        </p:txBody>
      </p:sp>
      <p:sp>
        <p:nvSpPr>
          <p:cNvPr id="5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B1FCC7-5279-469A-B5F8-1E85C736482D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17948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vná spojnica 1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3" name="Rovnoramenný trojuholník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1DC1F2-C394-43D4-9F0F-C4C1D12FD632}" type="datetimeFigureOut">
              <a:rPr lang="sk-SK"/>
              <a:pPr>
                <a:defRPr/>
              </a:pPr>
              <a:t>14. 10. 2011</a:t>
            </a:fld>
            <a:endParaRPr lang="sk-SK"/>
          </a:p>
        </p:txBody>
      </p:sp>
      <p:sp>
        <p:nvSpPr>
          <p:cNvPr id="5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B2A4F-0F19-42A0-9C93-5B28517AB9E5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90780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vná spojnica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Rovná spojnica 5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Rovnoramenný trojuholník 6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12" name="Zástupný symbol obsah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8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D4268-E1E2-45D8-B590-15E8A55AA842}" type="datetimeFigureOut">
              <a:rPr lang="sk-SK"/>
              <a:pPr>
                <a:defRPr/>
              </a:pPr>
              <a:t>14. 10. 2011</a:t>
            </a:fld>
            <a:endParaRPr lang="sk-SK"/>
          </a:p>
        </p:txBody>
      </p:sp>
      <p:sp>
        <p:nvSpPr>
          <p:cNvPr id="9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0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715C2C-101C-4B7E-9746-E5CC6D66C0C6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36372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vná spojnica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Rovnoramenný trojuholník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bdĺžnik 6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sk-SK" noProof="0" smtClean="0"/>
              <a:t>Ak chcete pridať obrázok, kliknite na ikonu</a:t>
            </a:r>
            <a:endParaRPr lang="en-US" noProof="0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8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BB9C7C-97AA-4533-BEA5-C5B7B2390A92}" type="datetimeFigureOut">
              <a:rPr lang="sk-SK"/>
              <a:pPr>
                <a:defRPr/>
              </a:pPr>
              <a:t>14. 10. 2011</a:t>
            </a:fld>
            <a:endParaRPr lang="sk-SK"/>
          </a:p>
        </p:txBody>
      </p:sp>
      <p:sp>
        <p:nvSpPr>
          <p:cNvPr id="9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0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DD384F-1995-40B7-93A8-0CDC9ADF3165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326817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Zástupný symbol nadpisu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Kliknite sem a upravte štýl predlohy nadpisov.</a:t>
            </a:r>
            <a:endParaRPr lang="en-US" smtClean="0"/>
          </a:p>
        </p:txBody>
      </p:sp>
      <p:sp>
        <p:nvSpPr>
          <p:cNvPr id="1027" name="Zástupný symbol textu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smtClean="0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6AA6651-EF87-4485-9427-19355EE0B8AB}" type="datetimeFigureOut">
              <a:rPr lang="sk-SK"/>
              <a:pPr>
                <a:defRPr/>
              </a:pPr>
              <a:t>14. 10. 2011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6EC4D49-FC58-4B96-BA93-E43CE6B7BC0B}" type="slidenum">
              <a:rPr lang="sk-SK"/>
              <a:pPr>
                <a:defRPr/>
              </a:pPr>
              <a:t>‹#›</a:t>
            </a:fld>
            <a:endParaRPr lang="sk-SK"/>
          </a:p>
        </p:txBody>
      </p:sp>
      <p:sp>
        <p:nvSpPr>
          <p:cNvPr id="28" name="Rovná spojnica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9" name="Rovná spojnica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Rovnoramenný trojuholník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97" r:id="rId2"/>
    <p:sldLayoutId id="2147483702" r:id="rId3"/>
    <p:sldLayoutId id="2147483698" r:id="rId4"/>
    <p:sldLayoutId id="2147483699" r:id="rId5"/>
    <p:sldLayoutId id="2147483703" r:id="rId6"/>
    <p:sldLayoutId id="2147483704" r:id="rId7"/>
    <p:sldLayoutId id="2147483705" r:id="rId8"/>
    <p:sldLayoutId id="2147483706" r:id="rId9"/>
    <p:sldLayoutId id="2147483700" r:id="rId10"/>
    <p:sldLayoutId id="214748370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sifry.sourceforge.ne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sk-SK" b="1" smtClean="0"/>
              <a:t>DIGITALIZÁCIA INFORMÁCIÍ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sk-SK" dirty="0" smtClean="0"/>
              <a:t>Gymnázium Snina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sk-SK" sz="1800" smtClean="0"/>
              <a:t>Pri </a:t>
            </a:r>
            <a:r>
              <a:rPr lang="sk-SK" sz="1800" b="1" smtClean="0"/>
              <a:t>vektorovom obrázku </a:t>
            </a:r>
            <a:r>
              <a:rPr lang="sk-SK" sz="1800" smtClean="0"/>
              <a:t>súbor obsahuje postupnosť inštrukcií – návod, ako obrázok zostrojiť. Zväčšovaním vektorového obrázka sa jeho kvalita nemení.</a:t>
            </a:r>
          </a:p>
          <a:p>
            <a:pPr eaLnBrk="1" hangingPunct="1"/>
            <a:endParaRPr lang="sk-SK" sz="1800" smtClean="0"/>
          </a:p>
          <a:p>
            <a:pPr eaLnBrk="1" hangingPunct="1"/>
            <a:endParaRPr lang="sk-SK" sz="1800" smtClean="0"/>
          </a:p>
          <a:p>
            <a:pPr eaLnBrk="1" hangingPunct="1"/>
            <a:endParaRPr lang="sk-SK" sz="1800" smtClean="0"/>
          </a:p>
          <a:p>
            <a:pPr eaLnBrk="1" hangingPunct="1"/>
            <a:endParaRPr lang="sk-SK" sz="1800" smtClean="0"/>
          </a:p>
          <a:p>
            <a:pPr eaLnBrk="1" hangingPunct="1"/>
            <a:endParaRPr lang="sk-SK" sz="1800" smtClean="0"/>
          </a:p>
          <a:p>
            <a:pPr eaLnBrk="1" hangingPunct="1"/>
            <a:endParaRPr lang="sk-SK" sz="1800" smtClean="0"/>
          </a:p>
          <a:p>
            <a:pPr eaLnBrk="1" hangingPunct="1"/>
            <a:endParaRPr lang="sk-SK" sz="1800" smtClean="0"/>
          </a:p>
          <a:p>
            <a:pPr eaLnBrk="1" hangingPunct="1"/>
            <a:r>
              <a:rPr lang="sk-SK" sz="1800" smtClean="0"/>
              <a:t>Formát </a:t>
            </a:r>
            <a:r>
              <a:rPr lang="sk-SK" sz="1800" b="1" smtClean="0"/>
              <a:t>jpg </a:t>
            </a:r>
            <a:r>
              <a:rPr lang="sk-SK" sz="1800" smtClean="0"/>
              <a:t>znamená použitie stratovej kompresie na rastrový obrázok, pri ktorej sú vynechané niektoré body (farby sa zachovajú, stráca sa ostrosť prechodov).</a:t>
            </a:r>
          </a:p>
          <a:p>
            <a:pPr eaLnBrk="1" hangingPunct="1"/>
            <a:r>
              <a:rPr lang="sk-SK" sz="1800" smtClean="0"/>
              <a:t>Formát </a:t>
            </a:r>
            <a:r>
              <a:rPr lang="sk-SK" sz="1800" b="1" smtClean="0"/>
              <a:t>gif </a:t>
            </a:r>
            <a:r>
              <a:rPr lang="sk-SK" sz="1800" smtClean="0"/>
              <a:t>znamená použitie stratovej kompresie na rastrový obrázok, pri ktorej sa farebná paleta zúži na 256 farieb (stratia sa farebné odtiene, všetky body sa zachovajú).</a:t>
            </a:r>
          </a:p>
          <a:p>
            <a:pPr eaLnBrk="1" hangingPunct="1"/>
            <a:endParaRPr lang="sk-SK" sz="18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1341438"/>
            <a:ext cx="8229600" cy="4814887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 3" pitchFamily="18" charset="2"/>
              <a:buNone/>
            </a:pPr>
            <a:r>
              <a:rPr lang="sk-SK" sz="2000" smtClean="0"/>
              <a:t>Základné parametre charakterizujúce zvuk: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 3" pitchFamily="18" charset="2"/>
              <a:buNone/>
            </a:pPr>
            <a:endParaRPr lang="sk-SK" sz="2000" smtClean="0"/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sk-SK" sz="2000" smtClean="0"/>
              <a:t>Frekvencia (Hz) – charakterizuje výšku tónu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sk-SK" sz="2000" smtClean="0"/>
              <a:t>Amplitúda (výška vlny) – hlasitosť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sk-SK" sz="2000" smtClean="0"/>
              <a:t>vzorkovacia frekvencia je číslo udávajúce, koľkokrát za sekundu sa zosníma výška analógovej vlny </a:t>
            </a:r>
            <a:r>
              <a:rPr lang="pl-PL" sz="2000" smtClean="0"/>
              <a:t>(bežne od 8 000 Hz do 48 000 Hz),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sk-SK" sz="2000" smtClean="0"/>
              <a:t>počet bitov na vzorku je číslo vyjadrujúce bohatosť zvuku; 8 bitov znamená 256 hodnotovú stupnicu v smere osi y, 16 bitov znamená 216 = 65 536 hodnotovú stupnicu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sk-SK" sz="2000" smtClean="0"/>
              <a:t>kvalita znamená počet kanálov, pri mono jeden (1), pri stereo dva (2)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sk-SK" sz="2000" smtClean="0"/>
              <a:t>dĺžka v sekundách je čas trvania skladby (zvuku).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endParaRPr lang="sk-SK" sz="2000" smtClean="0"/>
          </a:p>
        </p:txBody>
      </p:sp>
      <p:sp>
        <p:nvSpPr>
          <p:cNvPr id="2" name="Nadpis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sk-SK" b="1" smtClean="0"/>
              <a:t>Digitalizácia zvuku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423988"/>
          </a:xfrm>
        </p:spPr>
        <p:txBody>
          <a:bodyPr/>
          <a:lstStyle/>
          <a:p>
            <a:pPr eaLnBrk="1" hangingPunct="1"/>
            <a:r>
              <a:rPr lang="sk-SK" sz="1800" smtClean="0"/>
              <a:t>V obrázku je zakreslená analógová zvuková informácia, ktorá sa s hustotou vzorkovacej frekvencie digitalizuje odčítaním výšky zvukovej vlny, napr. posledný bod má kód 63</a:t>
            </a:r>
            <a:r>
              <a:rPr lang="sk-SK" sz="1800" baseline="-25000" smtClean="0"/>
              <a:t>10</a:t>
            </a:r>
            <a:r>
              <a:rPr lang="sk-SK" sz="1800" smtClean="0"/>
              <a:t> = 00111111</a:t>
            </a:r>
            <a:r>
              <a:rPr lang="sk-SK" sz="1800" baseline="-25000" smtClean="0"/>
              <a:t>2 </a:t>
            </a:r>
            <a:r>
              <a:rPr lang="sk-SK" sz="1800" smtClean="0"/>
              <a:t>(v obrázku je zakreslené len každé tisíce odčítanie výšky zvukovej vlny z 8000 odčítaní za sekundu)</a:t>
            </a:r>
          </a:p>
          <a:p>
            <a:pPr eaLnBrk="1" hangingPunct="1"/>
            <a:endParaRPr lang="sk-SK" sz="180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2500313"/>
            <a:ext cx="7186612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bdĺžnik 4"/>
          <p:cNvSpPr/>
          <p:nvPr/>
        </p:nvSpPr>
        <p:spPr>
          <a:xfrm>
            <a:off x="571500" y="5357813"/>
            <a:ext cx="8072438" cy="9239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b="1" dirty="0"/>
              <a:t>veľkosť nekomprimovaného zvukového súboru =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v-SE" b="1" dirty="0"/>
              <a:t>= vzorkovacia frekvencia x počet bitov na vzorku x kvalita x dĺžka v sekundách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cs-CZ" smtClean="0"/>
          </a:p>
        </p:txBody>
      </p:sp>
      <p:sp>
        <p:nvSpPr>
          <p:cNvPr id="18435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sk-SK" smtClean="0">
                <a:hlinkClick r:id="rId2"/>
              </a:rPr>
              <a:t>http://sifry.sourceforge.net</a:t>
            </a:r>
            <a:r>
              <a:rPr lang="sk-SK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3413"/>
          </a:xfrm>
        </p:spPr>
        <p:txBody>
          <a:bodyPr/>
          <a:lstStyle/>
          <a:p>
            <a:pPr eaLnBrk="1" hangingPunct="1"/>
            <a:r>
              <a:rPr lang="sk-SK" b="1" smtClean="0"/>
              <a:t>Kódovanie v praxi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357188" y="785813"/>
            <a:ext cx="8501062" cy="5299075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sk-SK" sz="1800" b="1" dirty="0" smtClean="0"/>
              <a:t>piktogramy</a:t>
            </a:r>
            <a:r>
              <a:rPr lang="sk-SK" sz="1800" dirty="0" smtClean="0"/>
              <a:t> </a:t>
            </a:r>
            <a:r>
              <a:rPr lang="sk-SK" sz="1800" dirty="0" smtClean="0">
                <a:sym typeface="Wingdings" pitchFamily="2" charset="2"/>
              </a:rPr>
              <a:t></a:t>
            </a:r>
            <a:r>
              <a:rPr lang="sk-SK" sz="1800" dirty="0" smtClean="0"/>
              <a:t> grafické znaky, ktoré znázorňujú informáciu obrazom, ktorého podoba a čítanie nie sú pevne stanovené a neviažu sa na určitý jazyk.</a:t>
            </a:r>
          </a:p>
          <a:p>
            <a:pPr eaLnBrk="1" hangingPunct="1">
              <a:spcBef>
                <a:spcPct val="0"/>
              </a:spcBef>
            </a:pPr>
            <a:endParaRPr lang="sk-SK" sz="1800" dirty="0" smtClean="0"/>
          </a:p>
          <a:p>
            <a:pPr eaLnBrk="1" hangingPunct="1">
              <a:spcBef>
                <a:spcPct val="0"/>
              </a:spcBef>
            </a:pPr>
            <a:endParaRPr lang="sk-SK" sz="1800" dirty="0" smtClean="0"/>
          </a:p>
          <a:p>
            <a:pPr eaLnBrk="1" hangingPunct="1">
              <a:spcBef>
                <a:spcPct val="0"/>
              </a:spcBef>
            </a:pPr>
            <a:endParaRPr lang="sk-SK" sz="1800" dirty="0" smtClean="0"/>
          </a:p>
          <a:p>
            <a:pPr eaLnBrk="1" hangingPunct="1">
              <a:spcBef>
                <a:spcPct val="0"/>
              </a:spcBef>
            </a:pPr>
            <a:endParaRPr lang="sk-SK" sz="1800" dirty="0" smtClean="0"/>
          </a:p>
          <a:p>
            <a:pPr eaLnBrk="1" hangingPunct="1"/>
            <a:r>
              <a:rPr lang="sk-SK" sz="1800" b="1" dirty="0" smtClean="0"/>
              <a:t>hieroglyfy</a:t>
            </a:r>
            <a:r>
              <a:rPr lang="sk-SK" sz="1800" dirty="0" smtClean="0"/>
              <a:t> predstavujú fonetické písmo, teda jednotlivé znaky predstavujú zvuky a nie pojem súvisiaci s vyobrazením (piktogramy) – základ </a:t>
            </a:r>
            <a:r>
              <a:rPr lang="sk-SK" sz="1800" i="1" dirty="0" smtClean="0"/>
              <a:t>substitučnej metódy</a:t>
            </a:r>
            <a:r>
              <a:rPr lang="sk-SK" sz="1800" b="1" dirty="0" smtClean="0"/>
              <a:t> </a:t>
            </a:r>
            <a:r>
              <a:rPr lang="sk-SK" sz="1800" dirty="0" smtClean="0"/>
              <a:t>(nahrádzanie)</a:t>
            </a:r>
          </a:p>
          <a:p>
            <a:pPr eaLnBrk="1" hangingPunct="1">
              <a:spcBef>
                <a:spcPct val="0"/>
              </a:spcBef>
            </a:pPr>
            <a:r>
              <a:rPr lang="sk-SK" sz="1800" dirty="0" smtClean="0"/>
              <a:t>hovorené slovo </a:t>
            </a:r>
            <a:r>
              <a:rPr lang="sk-SK" sz="1800" dirty="0" smtClean="0">
                <a:sym typeface="Wingdings" pitchFamily="2" charset="2"/>
              </a:rPr>
              <a:t> písaný text (v rodnej reči)</a:t>
            </a:r>
          </a:p>
          <a:p>
            <a:pPr eaLnBrk="1" hangingPunct="1">
              <a:spcBef>
                <a:spcPct val="0"/>
              </a:spcBef>
            </a:pPr>
            <a:r>
              <a:rPr lang="sk-SK" sz="1800" dirty="0" smtClean="0">
                <a:sym typeface="Wingdings" pitchFamily="2" charset="2"/>
              </a:rPr>
              <a:t>písaný text v rodnej reči  písaný text v cudzom jazyku</a:t>
            </a:r>
          </a:p>
          <a:p>
            <a:pPr eaLnBrk="1" hangingPunct="1">
              <a:spcBef>
                <a:spcPct val="0"/>
              </a:spcBef>
            </a:pPr>
            <a:r>
              <a:rPr lang="sk-SK" sz="1800" b="1" dirty="0" smtClean="0"/>
              <a:t>Morseova abeceda </a:t>
            </a:r>
            <a:r>
              <a:rPr lang="sk-SK" sz="1800" dirty="0" smtClean="0"/>
              <a:t>– substitučná </a:t>
            </a:r>
            <a:br>
              <a:rPr lang="sk-SK" sz="1800" dirty="0" smtClean="0"/>
            </a:br>
            <a:r>
              <a:rPr lang="sk-SK" sz="1800" dirty="0" smtClean="0"/>
              <a:t>metóda založená na frekvenčnej</a:t>
            </a:r>
            <a:br>
              <a:rPr lang="sk-SK" sz="1800" dirty="0" smtClean="0"/>
            </a:br>
            <a:r>
              <a:rPr lang="sk-SK" sz="1800" dirty="0" smtClean="0"/>
              <a:t>analýze výskytu znakov (najčastejšie</a:t>
            </a:r>
            <a:br>
              <a:rPr lang="sk-SK" sz="1800" dirty="0" smtClean="0"/>
            </a:br>
            <a:r>
              <a:rPr lang="sk-SK" sz="1800" dirty="0" smtClean="0"/>
              <a:t>sa vyskytujúcim znakom priradené </a:t>
            </a:r>
            <a:br>
              <a:rPr lang="sk-SK" sz="1800" dirty="0" smtClean="0"/>
            </a:br>
            <a:r>
              <a:rPr lang="sk-SK" sz="1800" dirty="0" smtClean="0"/>
              <a:t>najjednoduchšie zoskupenie krátkych</a:t>
            </a:r>
            <a:br>
              <a:rPr lang="sk-SK" sz="1800" dirty="0" smtClean="0"/>
            </a:br>
            <a:r>
              <a:rPr lang="sk-SK" sz="1800" dirty="0" smtClean="0"/>
              <a:t>a dlhých impulzov/tónov)</a:t>
            </a:r>
          </a:p>
          <a:p>
            <a:pPr eaLnBrk="1" hangingPunct="1">
              <a:spcBef>
                <a:spcPct val="0"/>
              </a:spcBef>
            </a:pPr>
            <a:r>
              <a:rPr lang="sk-SK" sz="1800" b="1" dirty="0" smtClean="0"/>
              <a:t>Braillovo písmo </a:t>
            </a:r>
            <a:r>
              <a:rPr lang="sk-SK" sz="1800" dirty="0" smtClean="0"/>
              <a:t>- písmo určené </a:t>
            </a:r>
            <a:br>
              <a:rPr lang="sk-SK" sz="1800" dirty="0" smtClean="0"/>
            </a:br>
            <a:r>
              <a:rPr lang="sk-SK" sz="1800" dirty="0" smtClean="0"/>
              <a:t>pre nevidiacich a slabozrakých ľudí. Jeho základom je transformácia písmen, číslic a znakov do bodov, ktoré sú vyrazené do papiera alebo iného média a čitateľ ich identifikuje hmatom.</a:t>
            </a:r>
          </a:p>
          <a:p>
            <a:pPr eaLnBrk="1" hangingPunct="1"/>
            <a:endParaRPr lang="sk-SK" sz="1800" b="1" dirty="0" smtClean="0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1493341"/>
            <a:ext cx="103822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1493341"/>
            <a:ext cx="1500188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688" y="1493341"/>
            <a:ext cx="3651250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475" y="3645024"/>
            <a:ext cx="4185989" cy="1986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14338" y="1124744"/>
            <a:ext cx="8229600" cy="5376069"/>
          </a:xfrm>
        </p:spPr>
        <p:txBody>
          <a:bodyPr/>
          <a:lstStyle/>
          <a:p>
            <a:pPr eaLnBrk="1" hangingPunct="1"/>
            <a:r>
              <a:rPr lang="sk-SK" sz="1800" b="1" dirty="0" smtClean="0"/>
              <a:t>Kódovanie</a:t>
            </a:r>
            <a:r>
              <a:rPr lang="sk-SK" sz="1800" dirty="0" smtClean="0"/>
              <a:t> je transformácia informácie z jednej formy na druhú  použitím určitého algoritmu (postupu), ktorý je verejne známy. Ak je postup utajený, hovoríme o šifrovaní.</a:t>
            </a:r>
          </a:p>
          <a:p>
            <a:pPr eaLnBrk="1" hangingPunct="1"/>
            <a:r>
              <a:rPr lang="sk-SK" sz="1800" u="sng" dirty="0" smtClean="0"/>
              <a:t>Cieľ kódovania</a:t>
            </a:r>
            <a:r>
              <a:rPr lang="sk-SK" sz="1800" dirty="0" smtClean="0"/>
              <a:t>:</a:t>
            </a:r>
          </a:p>
          <a:p>
            <a:pPr lvl="1" eaLnBrk="1" hangingPunct="1">
              <a:spcBef>
                <a:spcPct val="0"/>
              </a:spcBef>
              <a:buFontTx/>
              <a:buChar char="-"/>
            </a:pPr>
            <a:r>
              <a:rPr lang="sk-SK" sz="1800" dirty="0" smtClean="0">
                <a:solidFill>
                  <a:schemeClr val="tx1"/>
                </a:solidFill>
              </a:rPr>
              <a:t>prispôsobenie vyjadrenia informácie </a:t>
            </a:r>
            <a:r>
              <a:rPr lang="sk-SK" sz="1800" b="1" dirty="0" smtClean="0">
                <a:solidFill>
                  <a:schemeClr val="tx1"/>
                </a:solidFill>
              </a:rPr>
              <a:t>možnostiam technického zariadenia</a:t>
            </a:r>
            <a:r>
              <a:rPr lang="sk-SK" sz="1800" dirty="0" smtClean="0">
                <a:solidFill>
                  <a:schemeClr val="tx1"/>
                </a:solidFill>
              </a:rPr>
              <a:t>, resp. média na uchovanie (napr. Morseova abeceda pre telegraf, klinové písmo pre hlinené doštičky) alebo </a:t>
            </a:r>
            <a:r>
              <a:rPr lang="sk-SK" sz="1800" b="1" dirty="0" smtClean="0">
                <a:solidFill>
                  <a:schemeClr val="tx1"/>
                </a:solidFill>
              </a:rPr>
              <a:t>možnostiam ľudí </a:t>
            </a:r>
            <a:r>
              <a:rPr lang="sk-SK" sz="1800" dirty="0" smtClean="0">
                <a:solidFill>
                  <a:schemeClr val="tx1"/>
                </a:solidFill>
              </a:rPr>
              <a:t>(Braillovo písmo pre nevidiacich).</a:t>
            </a:r>
          </a:p>
          <a:p>
            <a:pPr lvl="1" eaLnBrk="1" hangingPunct="1">
              <a:spcBef>
                <a:spcPct val="0"/>
              </a:spcBef>
              <a:buFontTx/>
              <a:buChar char="-"/>
            </a:pPr>
            <a:r>
              <a:rPr lang="sk-SK" sz="1800" b="1" dirty="0" smtClean="0">
                <a:solidFill>
                  <a:schemeClr val="tx1"/>
                </a:solidFill>
              </a:rPr>
              <a:t>zjednodušiť</a:t>
            </a:r>
            <a:r>
              <a:rPr lang="sk-SK" sz="1800" dirty="0" smtClean="0">
                <a:solidFill>
                  <a:schemeClr val="tx1"/>
                </a:solidFill>
              </a:rPr>
              <a:t> a </a:t>
            </a:r>
            <a:r>
              <a:rPr lang="sk-SK" sz="1800" b="1" dirty="0" smtClean="0">
                <a:solidFill>
                  <a:schemeClr val="tx1"/>
                </a:solidFill>
              </a:rPr>
              <a:t>sprehľadniť</a:t>
            </a:r>
            <a:r>
              <a:rPr lang="sk-SK" sz="1800" dirty="0" smtClean="0">
                <a:solidFill>
                  <a:schemeClr val="tx1"/>
                </a:solidFill>
              </a:rPr>
              <a:t> zápis informácií,</a:t>
            </a:r>
          </a:p>
          <a:p>
            <a:pPr lvl="1" eaLnBrk="1" hangingPunct="1">
              <a:spcBef>
                <a:spcPct val="0"/>
              </a:spcBef>
              <a:buFontTx/>
              <a:buChar char="-"/>
            </a:pPr>
            <a:r>
              <a:rPr lang="sk-SK" sz="1800" dirty="0" smtClean="0">
                <a:solidFill>
                  <a:schemeClr val="tx1"/>
                </a:solidFill>
              </a:rPr>
              <a:t>zabezpečiť </a:t>
            </a:r>
            <a:r>
              <a:rPr lang="sk-SK" sz="1800" b="1" dirty="0" smtClean="0">
                <a:solidFill>
                  <a:schemeClr val="tx1"/>
                </a:solidFill>
              </a:rPr>
              <a:t>prenos informácií bez poškodenia</a:t>
            </a:r>
            <a:r>
              <a:rPr lang="sk-SK" sz="1800" dirty="0" smtClean="0">
                <a:solidFill>
                  <a:schemeClr val="tx1"/>
                </a:solidFill>
              </a:rPr>
              <a:t>.</a:t>
            </a:r>
          </a:p>
          <a:p>
            <a:pPr eaLnBrk="1" hangingPunct="1"/>
            <a:endParaRPr lang="sk-SK" sz="18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3929063"/>
            <a:ext cx="52451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BlokTextu 5"/>
          <p:cNvSpPr txBox="1">
            <a:spLocks noChangeArrowheads="1"/>
          </p:cNvSpPr>
          <p:nvPr/>
        </p:nvSpPr>
        <p:spPr bwMode="auto">
          <a:xfrm>
            <a:off x="3929063" y="6172200"/>
            <a:ext cx="1428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sk-SK" sz="1000" b="1"/>
              <a:t>Šumy, poruchy</a:t>
            </a:r>
          </a:p>
          <a:p>
            <a:pPr algn="ctr" eaLnBrk="1" hangingPunct="1"/>
            <a:r>
              <a:rPr lang="sk-SK" sz="1000" b="1"/>
              <a:t>Prenosový kanál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b="1" dirty="0" smtClean="0"/>
              <a:t>Binárny kód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571500" y="2500313"/>
            <a:ext cx="8229600" cy="3857625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sk-SK" sz="1800" dirty="0" smtClean="0"/>
              <a:t>Pre počítače, z konštrukčného hľadiska, je najvhodnejší zápis informácií v binárnom kóde, pre svoju jednoduchosť a spoľahlivosť (počítač nemá desať prstov ako my, a tak nemôže používať desať číslic na počítanie). 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pl-PL" sz="1800" b="1" dirty="0" smtClean="0"/>
              <a:t>Binárny kód používa len dva znaky, znak </a:t>
            </a:r>
            <a:r>
              <a:rPr lang="pl-PL" sz="1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pl-PL" sz="1800" b="1" dirty="0" smtClean="0"/>
              <a:t> a znak </a:t>
            </a:r>
            <a:r>
              <a:rPr lang="pl-PL" sz="1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pl-PL" sz="1800" b="1" dirty="0" smtClean="0"/>
              <a:t>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sk-SK" sz="1800" dirty="0" smtClean="0"/>
              <a:t>Informácie zapísané v binárnom kóde nazývame </a:t>
            </a:r>
            <a:r>
              <a:rPr lang="sk-SK" sz="1800" b="1" u="sng" dirty="0" smtClean="0"/>
              <a:t>digitálne informácie</a:t>
            </a:r>
            <a:r>
              <a:rPr lang="sk-SK" sz="1800" b="1" dirty="0" smtClean="0"/>
              <a:t>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sk-SK" sz="1800" dirty="0" smtClean="0"/>
              <a:t>Informácie z reálneho sveta (blízke človeku) treba pred spracovaním v počítači </a:t>
            </a:r>
            <a:r>
              <a:rPr lang="sk-SK" sz="1800" b="1" dirty="0" smtClean="0"/>
              <a:t>digitalizovať – </a:t>
            </a:r>
            <a:r>
              <a:rPr lang="sk-SK" sz="1800" dirty="0" smtClean="0"/>
              <a:t>podľa dohodnutých pravidiel zapísať v binárnom kóde</a:t>
            </a:r>
            <a:r>
              <a:rPr lang="sk-SK" sz="1800" b="1" dirty="0" smtClean="0"/>
              <a:t>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sk-SK" sz="1800" dirty="0" smtClean="0"/>
              <a:t>Fázy digitalizácie:</a:t>
            </a:r>
            <a:br>
              <a:rPr lang="sk-SK" sz="1800" dirty="0" smtClean="0"/>
            </a:br>
            <a:r>
              <a:rPr lang="sk-SK" sz="1800" dirty="0" smtClean="0"/>
              <a:t>- </a:t>
            </a:r>
            <a:r>
              <a:rPr lang="pl-PL" sz="1800" dirty="0" smtClean="0"/>
              <a:t>rozdelenie informácie na časti</a:t>
            </a:r>
            <a:br>
              <a:rPr lang="pl-PL" sz="1800" dirty="0" smtClean="0"/>
            </a:br>
            <a:r>
              <a:rPr lang="pl-PL" sz="1800" dirty="0" smtClean="0"/>
              <a:t>- </a:t>
            </a:r>
            <a:r>
              <a:rPr lang="sk-SK" sz="1800" dirty="0" smtClean="0"/>
              <a:t>očíslovanie všetkých možností s využitím tvrdenia:</a:t>
            </a:r>
          </a:p>
          <a:p>
            <a:pPr marL="274320" indent="-274320" algn="ctr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sk-SK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 bitov umožňuje zakódovať 2</a:t>
            </a:r>
            <a:r>
              <a:rPr lang="sk-SK" sz="2400" b="1" baseline="3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sk-SK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rôznych hodnôt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sk-SK" sz="1800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sk-SK" sz="1800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sk-SK" sz="1800" dirty="0"/>
          </a:p>
        </p:txBody>
      </p:sp>
      <p:pic>
        <p:nvPicPr>
          <p:cNvPr id="1026" name="Picture 2" descr="binary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5" y="428625"/>
            <a:ext cx="4657725" cy="194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67544" y="620688"/>
            <a:ext cx="8229600" cy="504056"/>
          </a:xfrm>
        </p:spPr>
        <p:txBody>
          <a:bodyPr/>
          <a:lstStyle/>
          <a:p>
            <a:pPr eaLnBrk="1" hangingPunct="1">
              <a:spcAft>
                <a:spcPts val="600"/>
              </a:spcAft>
              <a:defRPr/>
            </a:pPr>
            <a:r>
              <a:rPr lang="sk-SK" b="1" dirty="0" smtClean="0">
                <a:latin typeface="Bookman Old Style" pitchFamily="18" charset="0"/>
              </a:rPr>
              <a:t>Digitalizácia číselnej informácie</a:t>
            </a:r>
            <a:endParaRPr lang="cs-CZ" b="1" dirty="0" smtClean="0">
              <a:latin typeface="Bookman Old Style" pitchFamily="18" charset="0"/>
            </a:endParaRPr>
          </a:p>
        </p:txBody>
      </p:sp>
      <p:sp>
        <p:nvSpPr>
          <p:cNvPr id="1536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8313" y="1916832"/>
            <a:ext cx="8675687" cy="4551362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tabLst>
                <a:tab pos="625475" algn="l"/>
              </a:tabLst>
              <a:defRPr/>
            </a:pPr>
            <a:r>
              <a:rPr lang="sk-SK" sz="2800" b="1" dirty="0" smtClean="0">
                <a:solidFill>
                  <a:srgbClr val="FFFF00"/>
                </a:solidFill>
              </a:rPr>
              <a:t> 	</a:t>
            </a:r>
            <a:r>
              <a:rPr lang="en-US" sz="2800" b="1" dirty="0" smtClean="0">
                <a:solidFill>
                  <a:srgbClr val="FF0000"/>
                </a:solidFill>
              </a:rPr>
              <a:t>{</a:t>
            </a:r>
            <a:r>
              <a:rPr lang="sk-SK" sz="2800" b="1" dirty="0" smtClean="0">
                <a:solidFill>
                  <a:srgbClr val="FF0000"/>
                </a:solidFill>
              </a:rPr>
              <a:t>0, 1</a:t>
            </a:r>
            <a:r>
              <a:rPr lang="en-US" sz="2800" b="1" dirty="0" smtClean="0">
                <a:solidFill>
                  <a:srgbClr val="FF0000"/>
                </a:solidFill>
              </a:rPr>
              <a:t>}</a:t>
            </a:r>
            <a:r>
              <a:rPr lang="sk-SK" sz="2800" b="1" dirty="0" smtClean="0">
                <a:solidFill>
                  <a:srgbClr val="FF0000"/>
                </a:solidFill>
              </a:rPr>
              <a:t> </a:t>
            </a:r>
            <a:r>
              <a:rPr lang="sk-SK" sz="2800" dirty="0" smtClean="0"/>
              <a:t>–</a:t>
            </a:r>
            <a:r>
              <a:rPr lang="en-US" sz="2800" dirty="0" smtClean="0"/>
              <a:t> </a:t>
            </a:r>
            <a:r>
              <a:rPr lang="cs-CZ" sz="2800" dirty="0"/>
              <a:t>základná </a:t>
            </a:r>
            <a:r>
              <a:rPr lang="en-US" sz="2800" dirty="0" err="1"/>
              <a:t>mno</a:t>
            </a:r>
            <a:r>
              <a:rPr lang="cs-CZ" sz="2800" dirty="0" err="1"/>
              <a:t>žina</a:t>
            </a:r>
            <a:r>
              <a:rPr lang="cs-CZ" sz="2800" dirty="0"/>
              <a:t> </a:t>
            </a:r>
            <a:r>
              <a:rPr lang="cs-CZ" sz="2800" dirty="0" err="1"/>
              <a:t>cifier</a:t>
            </a:r>
            <a:endParaRPr lang="cs-CZ" sz="2800" dirty="0"/>
          </a:p>
          <a:p>
            <a:pPr marL="0" indent="0" eaLnBrk="1" hangingPunct="1">
              <a:lnSpc>
                <a:spcPct val="80000"/>
              </a:lnSpc>
              <a:tabLst>
                <a:tab pos="625475" algn="l"/>
              </a:tabLst>
              <a:defRPr/>
            </a:pPr>
            <a:r>
              <a:rPr lang="cs-CZ" sz="2800" dirty="0" smtClean="0"/>
              <a:t> 	</a:t>
            </a:r>
            <a:r>
              <a:rPr lang="cs-CZ" sz="2800" dirty="0" err="1" smtClean="0"/>
              <a:t>Základom</a:t>
            </a:r>
            <a:r>
              <a:rPr lang="cs-CZ" sz="2800" dirty="0" smtClean="0"/>
              <a:t> </a:t>
            </a:r>
            <a:r>
              <a:rPr lang="cs-CZ" sz="2800" dirty="0" err="1" smtClean="0"/>
              <a:t>mocnín</a:t>
            </a:r>
            <a:r>
              <a:rPr lang="cs-CZ" sz="2800" dirty="0" smtClean="0"/>
              <a:t> v </a:t>
            </a:r>
            <a:r>
              <a:rPr lang="cs-CZ" sz="2800" dirty="0" err="1" smtClean="0"/>
              <a:t>rozvinutom</a:t>
            </a:r>
            <a:r>
              <a:rPr lang="cs-CZ" sz="2800" dirty="0" smtClean="0"/>
              <a:t> zápise  </a:t>
            </a:r>
            <a:br>
              <a:rPr lang="cs-CZ" sz="2800" dirty="0" smtClean="0"/>
            </a:br>
            <a:r>
              <a:rPr lang="cs-CZ" sz="2800" dirty="0" smtClean="0"/>
              <a:t> 	je číslo 2</a:t>
            </a:r>
            <a:endParaRPr lang="sk-SK" sz="2800" dirty="0" smtClean="0"/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tabLst>
                <a:tab pos="625475" algn="l"/>
              </a:tabLst>
              <a:defRPr/>
            </a:pPr>
            <a:endParaRPr lang="cs-CZ" sz="2800" b="1" dirty="0" smtClean="0"/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tabLst>
                <a:tab pos="625475" algn="l"/>
              </a:tabLst>
              <a:defRPr/>
            </a:pPr>
            <a:r>
              <a:rPr lang="cs-CZ" sz="2800" b="1" dirty="0" smtClean="0"/>
              <a:t>	1101101</a:t>
            </a:r>
            <a:r>
              <a:rPr lang="cs-CZ" sz="2800" dirty="0" smtClean="0"/>
              <a:t> = 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tabLst>
                <a:tab pos="625475" algn="l"/>
              </a:tabLst>
              <a:defRPr/>
            </a:pPr>
            <a:endParaRPr lang="cs-CZ" sz="2800" dirty="0" smtClean="0"/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tabLst>
                <a:tab pos="625475" algn="l"/>
              </a:tabLst>
              <a:defRPr/>
            </a:pPr>
            <a:r>
              <a:rPr lang="cs-CZ" sz="2800" dirty="0" smtClean="0"/>
              <a:t>= </a:t>
            </a:r>
            <a:r>
              <a:rPr lang="cs-CZ" sz="2800" b="1" dirty="0" smtClean="0">
                <a:solidFill>
                  <a:srgbClr val="FF0000"/>
                </a:solidFill>
              </a:rPr>
              <a:t>1</a:t>
            </a:r>
            <a:r>
              <a:rPr lang="cs-CZ" sz="2800" dirty="0" smtClean="0"/>
              <a:t>.2</a:t>
            </a:r>
            <a:r>
              <a:rPr lang="cs-CZ" sz="2800" baseline="30000" dirty="0" smtClean="0"/>
              <a:t>6</a:t>
            </a:r>
            <a:r>
              <a:rPr lang="cs-CZ" sz="2800" dirty="0" smtClean="0"/>
              <a:t> + </a:t>
            </a:r>
            <a:r>
              <a:rPr lang="cs-CZ" sz="2800" b="1" dirty="0" smtClean="0">
                <a:solidFill>
                  <a:srgbClr val="FF0000"/>
                </a:solidFill>
              </a:rPr>
              <a:t>1</a:t>
            </a:r>
            <a:r>
              <a:rPr lang="cs-CZ" sz="2800" dirty="0" smtClean="0"/>
              <a:t>.2</a:t>
            </a:r>
            <a:r>
              <a:rPr lang="cs-CZ" sz="2800" baseline="30000" dirty="0" smtClean="0"/>
              <a:t>5</a:t>
            </a:r>
            <a:r>
              <a:rPr lang="cs-CZ" sz="2800" dirty="0" smtClean="0"/>
              <a:t> + </a:t>
            </a:r>
            <a:r>
              <a:rPr lang="cs-CZ" sz="2800" b="1" dirty="0" smtClean="0">
                <a:solidFill>
                  <a:srgbClr val="FF0000"/>
                </a:solidFill>
              </a:rPr>
              <a:t>0</a:t>
            </a:r>
            <a:r>
              <a:rPr lang="cs-CZ" sz="2800" dirty="0" smtClean="0">
                <a:solidFill>
                  <a:srgbClr val="FF0000"/>
                </a:solidFill>
              </a:rPr>
              <a:t>.</a:t>
            </a:r>
            <a:r>
              <a:rPr lang="cs-CZ" sz="2800" dirty="0" smtClean="0"/>
              <a:t>2</a:t>
            </a:r>
            <a:r>
              <a:rPr lang="cs-CZ" sz="2800" baseline="30000" dirty="0" smtClean="0"/>
              <a:t>4</a:t>
            </a:r>
            <a:r>
              <a:rPr lang="cs-CZ" sz="2800" dirty="0" smtClean="0"/>
              <a:t> + </a:t>
            </a:r>
            <a:r>
              <a:rPr lang="cs-CZ" sz="2800" b="1" dirty="0" smtClean="0">
                <a:solidFill>
                  <a:srgbClr val="FF0000"/>
                </a:solidFill>
              </a:rPr>
              <a:t>1</a:t>
            </a:r>
            <a:r>
              <a:rPr lang="cs-CZ" sz="2800" dirty="0" smtClean="0"/>
              <a:t>.2</a:t>
            </a:r>
            <a:r>
              <a:rPr lang="cs-CZ" sz="2800" baseline="30000" dirty="0" smtClean="0"/>
              <a:t>3</a:t>
            </a:r>
            <a:r>
              <a:rPr lang="cs-CZ" sz="2800" dirty="0" smtClean="0"/>
              <a:t> + </a:t>
            </a:r>
            <a:r>
              <a:rPr lang="cs-CZ" sz="2800" b="1" dirty="0" smtClean="0">
                <a:solidFill>
                  <a:srgbClr val="FF0000"/>
                </a:solidFill>
              </a:rPr>
              <a:t>1</a:t>
            </a:r>
            <a:r>
              <a:rPr lang="cs-CZ" sz="2800" dirty="0" smtClean="0"/>
              <a:t>.2</a:t>
            </a:r>
            <a:r>
              <a:rPr lang="cs-CZ" sz="2800" baseline="30000" dirty="0" smtClean="0"/>
              <a:t>2</a:t>
            </a:r>
            <a:r>
              <a:rPr lang="cs-CZ" sz="2800" dirty="0" smtClean="0"/>
              <a:t> + </a:t>
            </a:r>
            <a:r>
              <a:rPr lang="cs-CZ" sz="2800" b="1" dirty="0" smtClean="0">
                <a:solidFill>
                  <a:srgbClr val="FF0000"/>
                </a:solidFill>
              </a:rPr>
              <a:t>0</a:t>
            </a:r>
            <a:r>
              <a:rPr lang="cs-CZ" sz="2800" dirty="0" smtClean="0"/>
              <a:t>.2</a:t>
            </a:r>
            <a:r>
              <a:rPr lang="cs-CZ" sz="2800" baseline="30000" dirty="0" smtClean="0"/>
              <a:t>1</a:t>
            </a:r>
            <a:r>
              <a:rPr lang="cs-CZ" sz="2800" dirty="0" smtClean="0"/>
              <a:t> + </a:t>
            </a:r>
            <a:r>
              <a:rPr lang="cs-CZ" sz="2800" b="1" dirty="0" smtClean="0">
                <a:solidFill>
                  <a:srgbClr val="FF0000"/>
                </a:solidFill>
              </a:rPr>
              <a:t>1</a:t>
            </a:r>
            <a:r>
              <a:rPr lang="cs-CZ" sz="2800" dirty="0" smtClean="0"/>
              <a:t>.2</a:t>
            </a:r>
            <a:r>
              <a:rPr lang="cs-CZ" sz="2800" baseline="30000" dirty="0" smtClean="0"/>
              <a:t>0</a:t>
            </a:r>
            <a:r>
              <a:rPr lang="cs-CZ" sz="2800" dirty="0" smtClean="0"/>
              <a:t> =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tabLst>
                <a:tab pos="625475" algn="l"/>
              </a:tabLst>
              <a:defRPr/>
            </a:pPr>
            <a:r>
              <a:rPr lang="cs-CZ" sz="2800" dirty="0" smtClean="0"/>
              <a:t>= 64 + 32 + 0 + 8 + 4 + 0 + 1 = </a:t>
            </a:r>
            <a:r>
              <a:rPr lang="cs-CZ" sz="2800" b="1" dirty="0" smtClean="0"/>
              <a:t>109</a:t>
            </a:r>
            <a:r>
              <a:rPr lang="cs-CZ" sz="2800" dirty="0" smtClean="0"/>
              <a:t> 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tabLst>
                <a:tab pos="625475" algn="l"/>
              </a:tabLst>
              <a:defRPr/>
            </a:pPr>
            <a:endParaRPr lang="sk-SK" sz="2800" dirty="0" smtClean="0"/>
          </a:p>
          <a:p>
            <a:pPr marL="0" indent="0" algn="ctr" eaLnBrk="1" hangingPunct="1">
              <a:lnSpc>
                <a:spcPct val="80000"/>
              </a:lnSpc>
              <a:buFont typeface="Wingdings" pitchFamily="2" charset="2"/>
              <a:buNone/>
              <a:tabLst>
                <a:tab pos="625475" algn="l"/>
              </a:tabLst>
              <a:defRPr/>
            </a:pPr>
            <a:r>
              <a:rPr lang="cs-CZ" sz="2800" b="1" dirty="0" smtClean="0">
                <a:solidFill>
                  <a:srgbClr val="FF0000"/>
                </a:solidFill>
              </a:rPr>
              <a:t>(1101101)</a:t>
            </a:r>
            <a:r>
              <a:rPr lang="cs-CZ" sz="2800" b="1" baseline="-25000" dirty="0" smtClean="0">
                <a:solidFill>
                  <a:srgbClr val="FF0000"/>
                </a:solidFill>
              </a:rPr>
              <a:t>2</a:t>
            </a:r>
            <a:r>
              <a:rPr lang="cs-CZ" sz="2800" b="1" dirty="0" smtClean="0">
                <a:solidFill>
                  <a:srgbClr val="FF0000"/>
                </a:solidFill>
              </a:rPr>
              <a:t> = (109)</a:t>
            </a:r>
            <a:r>
              <a:rPr lang="cs-CZ" sz="2800" b="1" baseline="-25000" dirty="0" smtClean="0">
                <a:solidFill>
                  <a:srgbClr val="FF0000"/>
                </a:solidFill>
              </a:rPr>
              <a:t>10</a:t>
            </a:r>
            <a:endParaRPr lang="en-US" sz="2800" b="1" dirty="0" smtClean="0">
              <a:solidFill>
                <a:srgbClr val="FF0000"/>
              </a:solidFill>
            </a:endParaRPr>
          </a:p>
        </p:txBody>
      </p:sp>
      <p:sp>
        <p:nvSpPr>
          <p:cNvPr id="2" name="Obdĺžnik 1"/>
          <p:cNvSpPr/>
          <p:nvPr/>
        </p:nvSpPr>
        <p:spPr>
          <a:xfrm>
            <a:off x="467544" y="1124744"/>
            <a:ext cx="24673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2800" b="1" dirty="0" smtClean="0">
                <a:latin typeface="Bookman Old Style" pitchFamily="18" charset="0"/>
              </a:rPr>
              <a:t>Binárny kód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375492938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-.5"/>
                                          </p:val>
                                        </p:tav>
                                        <p:tav tm="50000">
                                          <p:val>
                                            <p:strVal val="#ppt_w-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-.5"/>
                                          </p:val>
                                        </p:tav>
                                        <p:tav tm="100000">
                                          <p:val>
                                            <p:strVal val="ppt_w-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0">
                                          <p:val>
                                            <p:strVal val="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1998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5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8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1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4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7" dur="500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0" dur="500"/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/>
      <p:bldP spid="15362" grpId="1"/>
      <p:bldP spid="15363" grpId="0" build="p"/>
      <p:bldP spid="15363" grpId="1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5868144" y="3284984"/>
            <a:ext cx="396031" cy="31683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bdĺžnik 7"/>
          <p:cNvSpPr/>
          <p:nvPr/>
        </p:nvSpPr>
        <p:spPr>
          <a:xfrm>
            <a:off x="6589464" y="5922000"/>
            <a:ext cx="790848" cy="504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BlokTextu 4"/>
          <p:cNvSpPr txBox="1"/>
          <p:nvPr/>
        </p:nvSpPr>
        <p:spPr>
          <a:xfrm>
            <a:off x="4859338" y="3357116"/>
            <a:ext cx="2808287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cs-CZ"/>
            </a:defPPr>
            <a:lvl1pPr marL="0" indent="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 sz="3200" b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8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9pPr>
          </a:lstStyle>
          <a:p>
            <a:pPr>
              <a:defRPr/>
            </a:pPr>
            <a:r>
              <a:rPr lang="cs-CZ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cs-CZ" dirty="0" smtClean="0">
                <a:effectLst/>
              </a:rPr>
              <a:t>.2 +    = </a:t>
            </a:r>
            <a:endParaRPr lang="sk-SK" dirty="0" smtClean="0">
              <a:solidFill>
                <a:srgbClr val="FF0000"/>
              </a:solidFill>
              <a:effectLst/>
            </a:endParaRPr>
          </a:p>
        </p:txBody>
      </p:sp>
      <p:sp>
        <p:nvSpPr>
          <p:cNvPr id="153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sk-SK" b="1" dirty="0" smtClean="0"/>
              <a:t>Prevod binárneho čísla</a:t>
            </a:r>
            <a:br>
              <a:rPr lang="sk-SK" b="1" dirty="0" smtClean="0"/>
            </a:br>
            <a:r>
              <a:rPr lang="sk-SK" sz="2400" dirty="0" smtClean="0">
                <a:latin typeface="Verdana" pitchFamily="34" charset="0"/>
              </a:rPr>
              <a:t>2. postup</a:t>
            </a:r>
            <a:endParaRPr lang="cs-CZ" sz="2400" dirty="0" smtClean="0">
              <a:latin typeface="Verdana" pitchFamily="34" charset="0"/>
            </a:endParaRPr>
          </a:p>
        </p:txBody>
      </p:sp>
      <p:sp>
        <p:nvSpPr>
          <p:cNvPr id="1536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160588" y="3356992"/>
            <a:ext cx="1871662" cy="481013"/>
          </a:xfrm>
        </p:spPr>
        <p:txBody>
          <a:bodyPr/>
          <a:lstStyle/>
          <a:p>
            <a:pPr marL="0" indent="0" algn="r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cs-CZ" sz="3200" b="1" dirty="0" smtClean="0"/>
              <a:t>101101</a:t>
            </a:r>
            <a:endParaRPr lang="cs-CZ" sz="3200" dirty="0"/>
          </a:p>
          <a:p>
            <a:pPr marL="0" indent="0" algn="r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cs-CZ" sz="3200" dirty="0" smtClean="0"/>
          </a:p>
          <a:p>
            <a:pPr marL="0" indent="0" algn="r" eaLnBrk="1" hangingPunct="1">
              <a:lnSpc>
                <a:spcPct val="80000"/>
              </a:lnSpc>
              <a:buFont typeface="Wingdings" pitchFamily="2" charset="2"/>
              <a:buNone/>
              <a:tabLst>
                <a:tab pos="625475" algn="l"/>
              </a:tabLst>
              <a:defRPr/>
            </a:pPr>
            <a:endParaRPr lang="sk-SK" sz="3200" dirty="0" smtClean="0"/>
          </a:p>
        </p:txBody>
      </p:sp>
      <p:sp>
        <p:nvSpPr>
          <p:cNvPr id="3" name="BlokTextu 2"/>
          <p:cNvSpPr txBox="1"/>
          <p:nvPr/>
        </p:nvSpPr>
        <p:spPr>
          <a:xfrm>
            <a:off x="827088" y="1412776"/>
            <a:ext cx="8066087" cy="193899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  <a:defRPr/>
            </a:pPr>
            <a:r>
              <a:rPr lang="sk-SK" sz="2400" dirty="0">
                <a:latin typeface="+mn-lt"/>
                <a:cs typeface="Arial" charset="0"/>
              </a:rPr>
              <a:t>Počiatočný medzivýsledok nech je 0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sk-SK" sz="2400" dirty="0">
                <a:latin typeface="+mn-lt"/>
                <a:cs typeface="Arial" charset="0"/>
              </a:rPr>
              <a:t>Oddelíme prvý bit zľava.</a:t>
            </a:r>
          </a:p>
          <a:p>
            <a:pPr marL="727075" indent="-342900">
              <a:buFont typeface="Arial" pitchFamily="34" charset="0"/>
              <a:buChar char="─"/>
              <a:defRPr/>
            </a:pPr>
            <a:r>
              <a:rPr lang="sk-SK" sz="2400" dirty="0">
                <a:latin typeface="+mn-lt"/>
                <a:cs typeface="Arial" charset="0"/>
              </a:rPr>
              <a:t>Ak je to 1, medzivýsledok vynásobíme 2 a pripočítame 1.</a:t>
            </a:r>
          </a:p>
          <a:p>
            <a:pPr marL="727075" indent="-342900">
              <a:buFont typeface="Arial" pitchFamily="34" charset="0"/>
              <a:buChar char="─"/>
              <a:defRPr/>
            </a:pPr>
            <a:r>
              <a:rPr lang="sk-SK" sz="2400" dirty="0">
                <a:latin typeface="+mn-lt"/>
                <a:cs typeface="Arial" charset="0"/>
              </a:rPr>
              <a:t>Ak je to 0, medzivýsledok vynásobíme 2.</a:t>
            </a:r>
          </a:p>
          <a:p>
            <a:pPr marL="457200" indent="-457200">
              <a:buFont typeface="+mj-lt"/>
              <a:buAutoNum type="arabicPeriod" startAt="3"/>
              <a:defRPr/>
            </a:pPr>
            <a:r>
              <a:rPr lang="sk-SK" sz="2400" dirty="0">
                <a:latin typeface="+mn-lt"/>
                <a:cs typeface="Arial" charset="0"/>
              </a:rPr>
              <a:t>Opakujeme krok 2, kým sa neminú všetky bity.</a:t>
            </a:r>
          </a:p>
        </p:txBody>
      </p:sp>
      <p:sp>
        <p:nvSpPr>
          <p:cNvPr id="7" name="Rectangle 3"/>
          <p:cNvSpPr txBox="1">
            <a:spLocks noRot="1" noChangeArrowheads="1"/>
          </p:cNvSpPr>
          <p:nvPr/>
        </p:nvSpPr>
        <p:spPr bwMode="auto">
          <a:xfrm>
            <a:off x="2267744" y="3357116"/>
            <a:ext cx="360362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9pPr>
          </a:lstStyle>
          <a:p>
            <a:pPr marL="0" indent="0" algn="r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cs-CZ" b="1" dirty="0" smtClean="0">
                <a:effectLst/>
              </a:rPr>
              <a:t>1</a:t>
            </a:r>
            <a:endParaRPr lang="sk-SK" dirty="0" smtClean="0">
              <a:effectLst/>
            </a:endParaRPr>
          </a:p>
        </p:txBody>
      </p:sp>
      <p:sp>
        <p:nvSpPr>
          <p:cNvPr id="10" name="Rectangle 3"/>
          <p:cNvSpPr txBox="1">
            <a:spLocks noRot="1" noChangeArrowheads="1"/>
          </p:cNvSpPr>
          <p:nvPr/>
        </p:nvSpPr>
        <p:spPr bwMode="auto">
          <a:xfrm>
            <a:off x="2196282" y="3796065"/>
            <a:ext cx="1871662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9pPr>
          </a:lstStyle>
          <a:p>
            <a:pPr marL="0" indent="0" algn="r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cs-CZ" b="1" dirty="0" smtClean="0">
                <a:effectLst/>
              </a:rPr>
              <a:t>01101</a:t>
            </a:r>
            <a:endParaRPr lang="cs-CZ" dirty="0" smtClean="0">
              <a:effectLst/>
            </a:endParaRPr>
          </a:p>
          <a:p>
            <a:pPr marL="0" indent="0" algn="r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cs-CZ" dirty="0" smtClean="0">
              <a:effectLst/>
            </a:endParaRPr>
          </a:p>
          <a:p>
            <a:pPr marL="0" indent="0" algn="r" eaLnBrk="1" hangingPunct="1">
              <a:lnSpc>
                <a:spcPct val="80000"/>
              </a:lnSpc>
              <a:buFont typeface="Wingdings" pitchFamily="2" charset="2"/>
              <a:buNone/>
              <a:tabLst>
                <a:tab pos="625475" algn="l"/>
              </a:tabLst>
              <a:defRPr/>
            </a:pPr>
            <a:endParaRPr lang="sk-SK" dirty="0" smtClean="0">
              <a:effectLst/>
            </a:endParaRPr>
          </a:p>
        </p:txBody>
      </p:sp>
      <p:sp>
        <p:nvSpPr>
          <p:cNvPr id="11" name="Rectangle 3"/>
          <p:cNvSpPr txBox="1">
            <a:spLocks noRot="1" noChangeArrowheads="1"/>
          </p:cNvSpPr>
          <p:nvPr/>
        </p:nvSpPr>
        <p:spPr bwMode="auto">
          <a:xfrm>
            <a:off x="2555452" y="3789982"/>
            <a:ext cx="3603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9pPr>
          </a:lstStyle>
          <a:p>
            <a:pPr marL="0" indent="0" algn="r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cs-CZ" b="1" dirty="0" smtClean="0">
                <a:effectLst/>
              </a:rPr>
              <a:t>1</a:t>
            </a:r>
            <a:endParaRPr lang="sk-SK" dirty="0" smtClean="0">
              <a:effectLst/>
            </a:endParaRPr>
          </a:p>
        </p:txBody>
      </p:sp>
      <p:sp>
        <p:nvSpPr>
          <p:cNvPr id="12" name="Rectangle 3"/>
          <p:cNvSpPr txBox="1">
            <a:spLocks noRot="1" noChangeArrowheads="1"/>
          </p:cNvSpPr>
          <p:nvPr/>
        </p:nvSpPr>
        <p:spPr bwMode="auto">
          <a:xfrm>
            <a:off x="2195513" y="4220443"/>
            <a:ext cx="1871662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9pPr>
          </a:lstStyle>
          <a:p>
            <a:pPr marL="0" indent="0" algn="r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cs-CZ" b="1" dirty="0" smtClean="0">
                <a:effectLst/>
              </a:rPr>
              <a:t>1101</a:t>
            </a:r>
            <a:endParaRPr lang="cs-CZ" dirty="0" smtClean="0">
              <a:effectLst/>
            </a:endParaRPr>
          </a:p>
          <a:p>
            <a:pPr marL="0" indent="0" algn="r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cs-CZ" dirty="0" smtClean="0">
              <a:effectLst/>
            </a:endParaRPr>
          </a:p>
          <a:p>
            <a:pPr marL="0" indent="0" algn="r" eaLnBrk="1" hangingPunct="1">
              <a:lnSpc>
                <a:spcPct val="80000"/>
              </a:lnSpc>
              <a:buFont typeface="Wingdings" pitchFamily="2" charset="2"/>
              <a:buNone/>
              <a:tabLst>
                <a:tab pos="625475" algn="l"/>
              </a:tabLst>
              <a:defRPr/>
            </a:pPr>
            <a:endParaRPr lang="sk-SK" dirty="0" smtClean="0">
              <a:effectLst/>
            </a:endParaRPr>
          </a:p>
        </p:txBody>
      </p:sp>
      <p:sp>
        <p:nvSpPr>
          <p:cNvPr id="13" name="Rectangle 3"/>
          <p:cNvSpPr txBox="1">
            <a:spLocks noRot="1" noChangeArrowheads="1"/>
          </p:cNvSpPr>
          <p:nvPr/>
        </p:nvSpPr>
        <p:spPr bwMode="auto">
          <a:xfrm>
            <a:off x="2771775" y="4220443"/>
            <a:ext cx="360363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9pPr>
          </a:lstStyle>
          <a:p>
            <a:pPr marL="0" indent="0" algn="r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sk-SK" b="1" dirty="0" smtClean="0">
                <a:effectLst/>
              </a:rPr>
              <a:t>0</a:t>
            </a:r>
          </a:p>
        </p:txBody>
      </p:sp>
      <p:sp>
        <p:nvSpPr>
          <p:cNvPr id="14" name="Rectangle 3"/>
          <p:cNvSpPr txBox="1">
            <a:spLocks noRot="1" noChangeArrowheads="1"/>
          </p:cNvSpPr>
          <p:nvPr/>
        </p:nvSpPr>
        <p:spPr bwMode="auto">
          <a:xfrm>
            <a:off x="2195513" y="4653260"/>
            <a:ext cx="1871662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9pPr>
          </a:lstStyle>
          <a:p>
            <a:pPr marL="0" indent="0" algn="r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cs-CZ" b="1" dirty="0" smtClean="0">
                <a:effectLst/>
              </a:rPr>
              <a:t>101</a:t>
            </a:r>
            <a:endParaRPr lang="cs-CZ" dirty="0" smtClean="0">
              <a:effectLst/>
            </a:endParaRPr>
          </a:p>
          <a:p>
            <a:pPr marL="0" indent="0" algn="r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cs-CZ" dirty="0" smtClean="0">
              <a:effectLst/>
            </a:endParaRPr>
          </a:p>
          <a:p>
            <a:pPr marL="0" indent="0" algn="r" eaLnBrk="1" hangingPunct="1">
              <a:lnSpc>
                <a:spcPct val="80000"/>
              </a:lnSpc>
              <a:buFont typeface="Wingdings" pitchFamily="2" charset="2"/>
              <a:buNone/>
              <a:tabLst>
                <a:tab pos="625475" algn="l"/>
              </a:tabLst>
              <a:defRPr/>
            </a:pPr>
            <a:endParaRPr lang="sk-SK" dirty="0" smtClean="0">
              <a:effectLst/>
            </a:endParaRPr>
          </a:p>
        </p:txBody>
      </p:sp>
      <p:sp>
        <p:nvSpPr>
          <p:cNvPr id="15" name="Rectangle 3"/>
          <p:cNvSpPr txBox="1">
            <a:spLocks noRot="1" noChangeArrowheads="1"/>
          </p:cNvSpPr>
          <p:nvPr/>
        </p:nvSpPr>
        <p:spPr bwMode="auto">
          <a:xfrm>
            <a:off x="2987675" y="4653260"/>
            <a:ext cx="360363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9pPr>
          </a:lstStyle>
          <a:p>
            <a:pPr marL="0" indent="0" algn="r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cs-CZ" b="1" dirty="0" smtClean="0">
                <a:effectLst/>
              </a:rPr>
              <a:t>1</a:t>
            </a:r>
            <a:endParaRPr lang="sk-SK" dirty="0" smtClean="0">
              <a:effectLst/>
            </a:endParaRPr>
          </a:p>
        </p:txBody>
      </p:sp>
      <p:sp>
        <p:nvSpPr>
          <p:cNvPr id="16" name="Rectangle 3"/>
          <p:cNvSpPr txBox="1">
            <a:spLocks noRot="1" noChangeArrowheads="1"/>
          </p:cNvSpPr>
          <p:nvPr/>
        </p:nvSpPr>
        <p:spPr bwMode="auto">
          <a:xfrm>
            <a:off x="2195513" y="5085308"/>
            <a:ext cx="1871662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9pPr>
          </a:lstStyle>
          <a:p>
            <a:pPr marL="0" indent="0" algn="r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cs-CZ" b="1" dirty="0" smtClean="0">
                <a:effectLst/>
              </a:rPr>
              <a:t>01</a:t>
            </a:r>
            <a:endParaRPr lang="cs-CZ" dirty="0" smtClean="0">
              <a:effectLst/>
            </a:endParaRPr>
          </a:p>
          <a:p>
            <a:pPr marL="0" indent="0" algn="r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cs-CZ" dirty="0" smtClean="0">
              <a:effectLst/>
            </a:endParaRPr>
          </a:p>
          <a:p>
            <a:pPr marL="0" indent="0" algn="r" eaLnBrk="1" hangingPunct="1">
              <a:lnSpc>
                <a:spcPct val="80000"/>
              </a:lnSpc>
              <a:buFont typeface="Wingdings" pitchFamily="2" charset="2"/>
              <a:buNone/>
              <a:tabLst>
                <a:tab pos="625475" algn="l"/>
              </a:tabLst>
              <a:defRPr/>
            </a:pPr>
            <a:endParaRPr lang="sk-SK" dirty="0" smtClean="0">
              <a:effectLst/>
            </a:endParaRPr>
          </a:p>
        </p:txBody>
      </p:sp>
      <p:sp>
        <p:nvSpPr>
          <p:cNvPr id="17" name="Rectangle 3"/>
          <p:cNvSpPr txBox="1">
            <a:spLocks noRot="1" noChangeArrowheads="1"/>
          </p:cNvSpPr>
          <p:nvPr/>
        </p:nvSpPr>
        <p:spPr bwMode="auto">
          <a:xfrm>
            <a:off x="2195513" y="5517356"/>
            <a:ext cx="1871662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9pPr>
          </a:lstStyle>
          <a:p>
            <a:pPr marL="0" indent="0" algn="r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cs-CZ" b="1" dirty="0" smtClean="0">
                <a:effectLst/>
              </a:rPr>
              <a:t>1</a:t>
            </a:r>
            <a:endParaRPr lang="cs-CZ" dirty="0" smtClean="0">
              <a:effectLst/>
            </a:endParaRPr>
          </a:p>
          <a:p>
            <a:pPr marL="0" indent="0" algn="r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cs-CZ" dirty="0" smtClean="0">
              <a:effectLst/>
            </a:endParaRPr>
          </a:p>
          <a:p>
            <a:pPr marL="0" indent="0" algn="r" eaLnBrk="1" hangingPunct="1">
              <a:lnSpc>
                <a:spcPct val="80000"/>
              </a:lnSpc>
              <a:buFont typeface="Wingdings" pitchFamily="2" charset="2"/>
              <a:buNone/>
              <a:tabLst>
                <a:tab pos="625475" algn="l"/>
              </a:tabLst>
              <a:defRPr/>
            </a:pPr>
            <a:endParaRPr lang="sk-SK" dirty="0" smtClean="0">
              <a:effectLst/>
            </a:endParaRPr>
          </a:p>
        </p:txBody>
      </p:sp>
      <p:sp>
        <p:nvSpPr>
          <p:cNvPr id="18" name="Rectangle 3"/>
          <p:cNvSpPr txBox="1">
            <a:spLocks noRot="1" noChangeArrowheads="1"/>
          </p:cNvSpPr>
          <p:nvPr/>
        </p:nvSpPr>
        <p:spPr bwMode="auto">
          <a:xfrm>
            <a:off x="3635896" y="5970736"/>
            <a:ext cx="431279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9pPr>
          </a:lstStyle>
          <a:p>
            <a:pPr marL="0" indent="0" algn="r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cs-CZ" b="1" dirty="0" smtClean="0">
                <a:effectLst/>
              </a:rPr>
              <a:t>1</a:t>
            </a:r>
            <a:endParaRPr lang="cs-CZ" dirty="0" smtClean="0">
              <a:effectLst/>
            </a:endParaRPr>
          </a:p>
          <a:p>
            <a:pPr marL="0" indent="0" algn="r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cs-CZ" dirty="0" smtClean="0">
              <a:effectLst/>
            </a:endParaRPr>
          </a:p>
          <a:p>
            <a:pPr marL="0" indent="0" algn="r" eaLnBrk="1" hangingPunct="1">
              <a:lnSpc>
                <a:spcPct val="80000"/>
              </a:lnSpc>
              <a:buFont typeface="Wingdings" pitchFamily="2" charset="2"/>
              <a:buNone/>
              <a:tabLst>
                <a:tab pos="625475" algn="l"/>
              </a:tabLst>
              <a:defRPr/>
            </a:pPr>
            <a:endParaRPr lang="sk-SK" dirty="0" smtClean="0">
              <a:effectLst/>
            </a:endParaRPr>
          </a:p>
        </p:txBody>
      </p:sp>
      <p:sp>
        <p:nvSpPr>
          <p:cNvPr id="19" name="Rectangle 3"/>
          <p:cNvSpPr txBox="1">
            <a:spLocks noRot="1" noChangeArrowheads="1"/>
          </p:cNvSpPr>
          <p:nvPr/>
        </p:nvSpPr>
        <p:spPr bwMode="auto">
          <a:xfrm>
            <a:off x="3176588" y="5086895"/>
            <a:ext cx="360362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9pPr>
          </a:lstStyle>
          <a:p>
            <a:pPr marL="0" indent="0" algn="r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cs-CZ" b="1" dirty="0" smtClean="0">
                <a:effectLst/>
              </a:rPr>
              <a:t>1</a:t>
            </a:r>
            <a:endParaRPr lang="sk-SK" dirty="0" smtClean="0">
              <a:effectLst/>
            </a:endParaRPr>
          </a:p>
        </p:txBody>
      </p:sp>
      <p:sp>
        <p:nvSpPr>
          <p:cNvPr id="20" name="Rectangle 3"/>
          <p:cNvSpPr txBox="1">
            <a:spLocks noRot="1" noChangeArrowheads="1"/>
          </p:cNvSpPr>
          <p:nvPr/>
        </p:nvSpPr>
        <p:spPr bwMode="auto">
          <a:xfrm>
            <a:off x="3405894" y="5507990"/>
            <a:ext cx="360362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9pPr>
          </a:lstStyle>
          <a:p>
            <a:pPr marL="0" indent="0" algn="r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sk-SK" b="1" dirty="0" smtClean="0">
                <a:effectLst/>
              </a:rPr>
              <a:t>0</a:t>
            </a:r>
          </a:p>
        </p:txBody>
      </p:sp>
      <p:sp>
        <p:nvSpPr>
          <p:cNvPr id="21" name="Rectangle 3"/>
          <p:cNvSpPr txBox="1">
            <a:spLocks noRot="1" noChangeArrowheads="1"/>
          </p:cNvSpPr>
          <p:nvPr/>
        </p:nvSpPr>
        <p:spPr bwMode="auto">
          <a:xfrm>
            <a:off x="6588224" y="3357116"/>
            <a:ext cx="504825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9pPr>
          </a:lstStyle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cs-CZ" b="1" dirty="0">
                <a:solidFill>
                  <a:srgbClr val="FF0000"/>
                </a:solidFill>
              </a:rPr>
              <a:t>1</a:t>
            </a:r>
            <a:r>
              <a:rPr lang="cs-CZ" dirty="0" smtClean="0">
                <a:solidFill>
                  <a:srgbClr val="FF0000"/>
                </a:solidFill>
              </a:rPr>
              <a:t> 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tabLst>
                <a:tab pos="625475" algn="l"/>
              </a:tabLst>
              <a:defRPr/>
            </a:pPr>
            <a:endParaRPr lang="sk-SK" dirty="0" smtClean="0">
              <a:solidFill>
                <a:srgbClr val="FF0000"/>
              </a:solidFill>
            </a:endParaRPr>
          </a:p>
        </p:txBody>
      </p:sp>
      <p:sp>
        <p:nvSpPr>
          <p:cNvPr id="22" name="BlokTextu 21"/>
          <p:cNvSpPr txBox="1"/>
          <p:nvPr/>
        </p:nvSpPr>
        <p:spPr>
          <a:xfrm>
            <a:off x="4859338" y="3807445"/>
            <a:ext cx="2808287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cs-CZ"/>
            </a:defPPr>
            <a:lvl1pPr marL="0" indent="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 sz="3200" b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8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9pPr>
          </a:lstStyle>
          <a:p>
            <a:pPr>
              <a:defRPr/>
            </a:pPr>
            <a:r>
              <a:rPr lang="cs-CZ" dirty="0" smtClean="0">
                <a:solidFill>
                  <a:srgbClr val="FF0000"/>
                </a:solidFill>
                <a:effectLst/>
              </a:rPr>
              <a:t>1</a:t>
            </a:r>
            <a:r>
              <a:rPr lang="cs-CZ" dirty="0" smtClean="0">
                <a:effectLst/>
              </a:rPr>
              <a:t>.2 +    = </a:t>
            </a:r>
            <a:endParaRPr lang="sk-SK" dirty="0" smtClean="0">
              <a:solidFill>
                <a:srgbClr val="FF0000"/>
              </a:solidFill>
              <a:effectLst/>
            </a:endParaRPr>
          </a:p>
        </p:txBody>
      </p:sp>
      <p:sp>
        <p:nvSpPr>
          <p:cNvPr id="23" name="BlokTextu 22"/>
          <p:cNvSpPr txBox="1"/>
          <p:nvPr/>
        </p:nvSpPr>
        <p:spPr>
          <a:xfrm>
            <a:off x="4860032" y="4239493"/>
            <a:ext cx="2808287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cs-CZ"/>
            </a:defPPr>
            <a:lvl1pPr marL="0" indent="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 sz="3200" b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8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9pPr>
          </a:lstStyle>
          <a:p>
            <a:pPr>
              <a:defRPr/>
            </a:pPr>
            <a:r>
              <a:rPr lang="cs-CZ" dirty="0" smtClean="0">
                <a:solidFill>
                  <a:srgbClr val="FF0000"/>
                </a:solidFill>
                <a:effectLst/>
              </a:rPr>
              <a:t>3</a:t>
            </a:r>
            <a:r>
              <a:rPr lang="cs-CZ" dirty="0" smtClean="0">
                <a:effectLst/>
              </a:rPr>
              <a:t>.2 +    = </a:t>
            </a:r>
            <a:endParaRPr lang="sk-SK" dirty="0" smtClean="0">
              <a:solidFill>
                <a:srgbClr val="FF0000"/>
              </a:solidFill>
              <a:effectLst/>
            </a:endParaRPr>
          </a:p>
        </p:txBody>
      </p:sp>
      <p:sp>
        <p:nvSpPr>
          <p:cNvPr id="24" name="BlokTextu 23"/>
          <p:cNvSpPr txBox="1"/>
          <p:nvPr/>
        </p:nvSpPr>
        <p:spPr>
          <a:xfrm>
            <a:off x="4859337" y="4671541"/>
            <a:ext cx="2808287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cs-CZ"/>
            </a:defPPr>
            <a:lvl1pPr marL="0" indent="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 sz="3200" b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8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9pPr>
          </a:lstStyle>
          <a:p>
            <a:pPr>
              <a:defRPr/>
            </a:pPr>
            <a:r>
              <a:rPr lang="cs-CZ" dirty="0" smtClean="0">
                <a:solidFill>
                  <a:srgbClr val="FF0000"/>
                </a:solidFill>
                <a:effectLst/>
              </a:rPr>
              <a:t>6</a:t>
            </a:r>
            <a:r>
              <a:rPr lang="cs-CZ" dirty="0" smtClean="0">
                <a:effectLst/>
              </a:rPr>
              <a:t>.2 +    = </a:t>
            </a:r>
            <a:endParaRPr lang="sk-SK" dirty="0" smtClean="0">
              <a:solidFill>
                <a:srgbClr val="FF0000"/>
              </a:solidFill>
              <a:effectLst/>
            </a:endParaRPr>
          </a:p>
        </p:txBody>
      </p:sp>
      <p:sp>
        <p:nvSpPr>
          <p:cNvPr id="25" name="BlokTextu 24"/>
          <p:cNvSpPr txBox="1"/>
          <p:nvPr/>
        </p:nvSpPr>
        <p:spPr>
          <a:xfrm>
            <a:off x="4644008" y="5085308"/>
            <a:ext cx="2808287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cs-CZ"/>
            </a:defPPr>
            <a:lvl1pPr marL="0" indent="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 sz="3200" b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8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9pPr>
          </a:lstStyle>
          <a:p>
            <a:pPr>
              <a:defRPr/>
            </a:pPr>
            <a:r>
              <a:rPr lang="cs-CZ" dirty="0" smtClean="0">
                <a:solidFill>
                  <a:srgbClr val="FF0000"/>
                </a:solidFill>
                <a:effectLst/>
              </a:rPr>
              <a:t>13</a:t>
            </a:r>
            <a:r>
              <a:rPr lang="cs-CZ" dirty="0" smtClean="0">
                <a:effectLst/>
              </a:rPr>
              <a:t>.2 +    = </a:t>
            </a:r>
            <a:endParaRPr lang="sk-SK" dirty="0" smtClean="0">
              <a:solidFill>
                <a:srgbClr val="FF0000"/>
              </a:solidFill>
              <a:effectLst/>
            </a:endParaRPr>
          </a:p>
        </p:txBody>
      </p:sp>
      <p:sp>
        <p:nvSpPr>
          <p:cNvPr id="26" name="BlokTextu 25"/>
          <p:cNvSpPr txBox="1"/>
          <p:nvPr/>
        </p:nvSpPr>
        <p:spPr>
          <a:xfrm>
            <a:off x="4644008" y="5517356"/>
            <a:ext cx="2808287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cs-CZ"/>
            </a:defPPr>
            <a:lvl1pPr marL="0" indent="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 sz="3200" b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8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9pPr>
          </a:lstStyle>
          <a:p>
            <a:pPr>
              <a:defRPr/>
            </a:pPr>
            <a:r>
              <a:rPr lang="cs-CZ" dirty="0" smtClean="0">
                <a:solidFill>
                  <a:srgbClr val="FF0000"/>
                </a:solidFill>
                <a:effectLst/>
              </a:rPr>
              <a:t>27</a:t>
            </a:r>
            <a:r>
              <a:rPr lang="cs-CZ" dirty="0" smtClean="0">
                <a:effectLst/>
              </a:rPr>
              <a:t>.2 +    = </a:t>
            </a:r>
            <a:endParaRPr lang="sk-SK" dirty="0" smtClean="0">
              <a:solidFill>
                <a:srgbClr val="FF0000"/>
              </a:solidFill>
              <a:effectLst/>
            </a:endParaRPr>
          </a:p>
        </p:txBody>
      </p:sp>
      <p:sp>
        <p:nvSpPr>
          <p:cNvPr id="27" name="BlokTextu 26"/>
          <p:cNvSpPr txBox="1"/>
          <p:nvPr/>
        </p:nvSpPr>
        <p:spPr>
          <a:xfrm>
            <a:off x="4644008" y="5949280"/>
            <a:ext cx="2808287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cs-CZ"/>
            </a:defPPr>
            <a:lvl1pPr marL="0" indent="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 sz="3200" b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8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9pPr>
          </a:lstStyle>
          <a:p>
            <a:pPr>
              <a:defRPr/>
            </a:pPr>
            <a:r>
              <a:rPr lang="cs-CZ" dirty="0" smtClean="0">
                <a:solidFill>
                  <a:srgbClr val="FF0000"/>
                </a:solidFill>
                <a:effectLst/>
              </a:rPr>
              <a:t>54</a:t>
            </a:r>
            <a:r>
              <a:rPr lang="cs-CZ" dirty="0" smtClean="0">
                <a:effectLst/>
              </a:rPr>
              <a:t>.2 +    = </a:t>
            </a:r>
            <a:endParaRPr lang="sk-SK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Rectangle 3"/>
          <p:cNvSpPr txBox="1">
            <a:spLocks noRot="1" noChangeArrowheads="1"/>
          </p:cNvSpPr>
          <p:nvPr/>
        </p:nvSpPr>
        <p:spPr bwMode="auto">
          <a:xfrm>
            <a:off x="6588224" y="3789164"/>
            <a:ext cx="504825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9pPr>
          </a:lstStyle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cs-CZ" b="1" dirty="0" smtClean="0">
                <a:solidFill>
                  <a:srgbClr val="FF0000"/>
                </a:solidFill>
              </a:rPr>
              <a:t>3</a:t>
            </a:r>
            <a:r>
              <a:rPr lang="cs-CZ" dirty="0" smtClean="0">
                <a:solidFill>
                  <a:srgbClr val="FF0000"/>
                </a:solidFill>
              </a:rPr>
              <a:t> 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tabLst>
                <a:tab pos="625475" algn="l"/>
              </a:tabLst>
              <a:defRPr/>
            </a:pPr>
            <a:endParaRPr lang="sk-SK" dirty="0" smtClean="0">
              <a:solidFill>
                <a:srgbClr val="FF0000"/>
              </a:solidFill>
            </a:endParaRPr>
          </a:p>
        </p:txBody>
      </p:sp>
      <p:sp>
        <p:nvSpPr>
          <p:cNvPr id="29" name="Rectangle 3"/>
          <p:cNvSpPr txBox="1">
            <a:spLocks noRot="1" noChangeArrowheads="1"/>
          </p:cNvSpPr>
          <p:nvPr/>
        </p:nvSpPr>
        <p:spPr bwMode="auto">
          <a:xfrm>
            <a:off x="6589464" y="4244255"/>
            <a:ext cx="504825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9pPr>
          </a:lstStyle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cs-CZ" b="1" dirty="0">
                <a:solidFill>
                  <a:srgbClr val="FF0000"/>
                </a:solidFill>
              </a:rPr>
              <a:t>6</a:t>
            </a:r>
            <a:r>
              <a:rPr lang="cs-CZ" dirty="0" smtClean="0">
                <a:solidFill>
                  <a:srgbClr val="FF0000"/>
                </a:solidFill>
              </a:rPr>
              <a:t> 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tabLst>
                <a:tab pos="625475" algn="l"/>
              </a:tabLst>
              <a:defRPr/>
            </a:pPr>
            <a:endParaRPr lang="sk-SK" dirty="0" smtClean="0">
              <a:solidFill>
                <a:srgbClr val="FF0000"/>
              </a:solidFill>
            </a:endParaRPr>
          </a:p>
        </p:txBody>
      </p:sp>
      <p:sp>
        <p:nvSpPr>
          <p:cNvPr id="30" name="Rectangle 3"/>
          <p:cNvSpPr txBox="1">
            <a:spLocks noRot="1" noChangeArrowheads="1"/>
          </p:cNvSpPr>
          <p:nvPr/>
        </p:nvSpPr>
        <p:spPr bwMode="auto">
          <a:xfrm>
            <a:off x="6516216" y="4676303"/>
            <a:ext cx="648073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9pPr>
          </a:lstStyle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cs-CZ" b="1" dirty="0" smtClean="0">
                <a:solidFill>
                  <a:srgbClr val="FF0000"/>
                </a:solidFill>
              </a:rPr>
              <a:t>13</a:t>
            </a:r>
            <a:r>
              <a:rPr lang="cs-CZ" dirty="0" smtClean="0">
                <a:solidFill>
                  <a:srgbClr val="FF0000"/>
                </a:solidFill>
              </a:rPr>
              <a:t> 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tabLst>
                <a:tab pos="625475" algn="l"/>
              </a:tabLst>
              <a:defRPr/>
            </a:pPr>
            <a:endParaRPr lang="sk-SK" dirty="0" smtClean="0">
              <a:solidFill>
                <a:srgbClr val="FF0000"/>
              </a:solidFill>
            </a:endParaRPr>
          </a:p>
        </p:txBody>
      </p:sp>
      <p:sp>
        <p:nvSpPr>
          <p:cNvPr id="31" name="Rectangle 3"/>
          <p:cNvSpPr txBox="1">
            <a:spLocks noRot="1" noChangeArrowheads="1"/>
          </p:cNvSpPr>
          <p:nvPr/>
        </p:nvSpPr>
        <p:spPr bwMode="auto">
          <a:xfrm>
            <a:off x="6516216" y="5085308"/>
            <a:ext cx="648073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9pPr>
          </a:lstStyle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cs-CZ" b="1" dirty="0" smtClean="0">
                <a:solidFill>
                  <a:srgbClr val="FF0000"/>
                </a:solidFill>
              </a:rPr>
              <a:t>27</a:t>
            </a:r>
            <a:r>
              <a:rPr lang="cs-CZ" dirty="0" smtClean="0">
                <a:solidFill>
                  <a:srgbClr val="FF0000"/>
                </a:solidFill>
              </a:rPr>
              <a:t> 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tabLst>
                <a:tab pos="625475" algn="l"/>
              </a:tabLst>
              <a:defRPr/>
            </a:pPr>
            <a:endParaRPr lang="sk-SK" dirty="0" smtClean="0">
              <a:solidFill>
                <a:srgbClr val="FF0000"/>
              </a:solidFill>
            </a:endParaRPr>
          </a:p>
        </p:txBody>
      </p:sp>
      <p:sp>
        <p:nvSpPr>
          <p:cNvPr id="32" name="Rectangle 3"/>
          <p:cNvSpPr txBox="1">
            <a:spLocks noRot="1" noChangeArrowheads="1"/>
          </p:cNvSpPr>
          <p:nvPr/>
        </p:nvSpPr>
        <p:spPr bwMode="auto">
          <a:xfrm>
            <a:off x="6517839" y="5507990"/>
            <a:ext cx="648073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9pPr>
          </a:lstStyle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cs-CZ" b="1" dirty="0" smtClean="0">
                <a:solidFill>
                  <a:srgbClr val="FF0000"/>
                </a:solidFill>
              </a:rPr>
              <a:t>54</a:t>
            </a:r>
            <a:r>
              <a:rPr lang="cs-CZ" dirty="0" smtClean="0">
                <a:solidFill>
                  <a:srgbClr val="FF0000"/>
                </a:solidFill>
              </a:rPr>
              <a:t> 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tabLst>
                <a:tab pos="625475" algn="l"/>
              </a:tabLst>
              <a:defRPr/>
            </a:pPr>
            <a:endParaRPr lang="sk-SK" dirty="0" smtClean="0">
              <a:solidFill>
                <a:srgbClr val="FF0000"/>
              </a:solidFill>
            </a:endParaRPr>
          </a:p>
        </p:txBody>
      </p:sp>
      <p:sp>
        <p:nvSpPr>
          <p:cNvPr id="33" name="Rectangle 3"/>
          <p:cNvSpPr txBox="1">
            <a:spLocks noRot="1" noChangeArrowheads="1"/>
          </p:cNvSpPr>
          <p:nvPr/>
        </p:nvSpPr>
        <p:spPr bwMode="auto">
          <a:xfrm>
            <a:off x="6517839" y="5949280"/>
            <a:ext cx="934456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9pPr>
          </a:lstStyle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cs-CZ" b="1" dirty="0" smtClean="0">
                <a:solidFill>
                  <a:srgbClr val="FF0000"/>
                </a:solidFill>
              </a:rPr>
              <a:t>109</a:t>
            </a:r>
            <a:r>
              <a:rPr lang="cs-CZ" dirty="0" smtClean="0">
                <a:solidFill>
                  <a:srgbClr val="FF0000"/>
                </a:solidFill>
              </a:rPr>
              <a:t> 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tabLst>
                <a:tab pos="625475" algn="l"/>
              </a:tabLst>
              <a:defRPr/>
            </a:pPr>
            <a:endParaRPr lang="sk-SK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075067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-.5"/>
                                          </p:val>
                                        </p:tav>
                                        <p:tav tm="50000">
                                          <p:val>
                                            <p:strVal val="#ppt_w-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44444E-6 L 0.38976 -0.0051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79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1.11022E-16 L 0.35834 0.00532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17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000"/>
                            </p:stCondLst>
                            <p:childTnLst>
                              <p:par>
                                <p:cTn id="8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2.96296E-6 L 0.33473 0.00533 " pathEditMode="relative" rAng="0" ptsTypes="AA">
                                      <p:cBhvr>
                                        <p:cTn id="10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36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000"/>
                            </p:stCondLst>
                            <p:childTnLst>
                              <p:par>
                                <p:cTn id="10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07407E-6 L 0.31112 4.07407E-6 " pathEditMode="relative" rAng="0" ptsTypes="AA">
                                      <p:cBhvr>
                                        <p:cTn id="12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3000"/>
                            </p:stCondLst>
                            <p:childTnLst>
                              <p:par>
                                <p:cTn id="13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000"/>
                            </p:stCondLst>
                            <p:childTnLst>
                              <p:par>
                                <p:cTn id="152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3.7037E-7 L 0.29046 -3.7037E-7 " pathEditMode="relative" rAng="0" ptsTypes="AA">
                                      <p:cBhvr>
                                        <p:cTn id="15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1000"/>
                            </p:stCondLst>
                            <p:childTnLst>
                              <p:par>
                                <p:cTn id="176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4.81481E-6 L 0.26546 -4.81481E-6 " pathEditMode="relative" rAng="0" ptsTypes="AA">
                                      <p:cBhvr>
                                        <p:cTn id="17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6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3000"/>
                            </p:stCondLst>
                            <p:childTnLst>
                              <p:par>
                                <p:cTn id="17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00"/>
                            </p:stCondLst>
                            <p:childTnLst>
                              <p:par>
                                <p:cTn id="19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1000"/>
                            </p:stCondLst>
                            <p:childTnLst>
                              <p:par>
                                <p:cTn id="196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7037E-7 L 0.23629 -3.7037E-7 " pathEditMode="relative" rAng="0" ptsTypes="AA">
                                      <p:cBhvr>
                                        <p:cTn id="19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0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3500"/>
                            </p:stCondLst>
                            <p:childTnLst>
                              <p:par>
                                <p:cTn id="20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4000"/>
                            </p:stCondLst>
                            <p:childTnLst>
                              <p:par>
                                <p:cTn id="2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5" grpId="0"/>
      <p:bldP spid="15362" grpId="0"/>
      <p:bldP spid="15363" grpId="0" build="p"/>
      <p:bldP spid="3" grpId="0" build="p"/>
      <p:bldP spid="7" grpId="0"/>
      <p:bldP spid="7" grpId="1"/>
      <p:bldP spid="10" grpId="0"/>
      <p:bldP spid="11" grpId="0"/>
      <p:bldP spid="11" grpId="1"/>
      <p:bldP spid="12" grpId="0"/>
      <p:bldP spid="13" grpId="0"/>
      <p:bldP spid="13" grpId="1"/>
      <p:bldP spid="14" grpId="0"/>
      <p:bldP spid="15" grpId="0"/>
      <p:bldP spid="15" grpId="1"/>
      <p:bldP spid="16" grpId="0"/>
      <p:bldP spid="17" grpId="0"/>
      <p:bldP spid="18" grpId="0"/>
      <p:bldP spid="18" grpId="1"/>
      <p:bldP spid="19" grpId="0"/>
      <p:bldP spid="19" grpId="1"/>
      <p:bldP spid="20" grpId="0"/>
      <p:bldP spid="20" grpId="1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188640"/>
            <a:ext cx="8385175" cy="1023938"/>
          </a:xfrm>
        </p:spPr>
        <p:txBody>
          <a:bodyPr/>
          <a:lstStyle/>
          <a:p>
            <a:pPr algn="ctr" eaLnBrk="1" hangingPunct="1">
              <a:defRPr/>
            </a:pPr>
            <a:r>
              <a:rPr lang="sk-SK" sz="3600" b="1" dirty="0" smtClean="0"/>
              <a:t>Prevod čísel do binárneho kódu</a:t>
            </a:r>
            <a:endParaRPr lang="cs-CZ" sz="3600" b="1" dirty="0" smtClean="0"/>
          </a:p>
        </p:txBody>
      </p:sp>
      <p:sp>
        <p:nvSpPr>
          <p:cNvPr id="2355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900113" y="1185863"/>
            <a:ext cx="8007350" cy="587375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  <a:defRPr/>
            </a:pPr>
            <a:r>
              <a:rPr lang="sk-SK" sz="2800" b="1" dirty="0" smtClean="0">
                <a:solidFill>
                  <a:srgbClr val="FF0000"/>
                </a:solidFill>
              </a:rPr>
              <a:t>Algoritmom postupného delenia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cs-CZ" dirty="0" smtClean="0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2087563" y="1844675"/>
            <a:ext cx="6516687" cy="408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tabLst>
                <a:tab pos="990600" algn="l"/>
                <a:tab pos="2865438" algn="l"/>
              </a:tabLst>
              <a:defRPr/>
            </a:pPr>
            <a:r>
              <a:rPr lang="cs-CZ" sz="32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109</a:t>
            </a:r>
            <a:r>
              <a:rPr lang="cs-CZ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 	: 2 = 		zvyšok</a:t>
            </a:r>
          </a:p>
          <a:p>
            <a:pPr>
              <a:spcBef>
                <a:spcPct val="20000"/>
              </a:spcBef>
              <a:tabLst>
                <a:tab pos="990600" algn="l"/>
                <a:tab pos="2865438" algn="l"/>
              </a:tabLst>
              <a:defRPr/>
            </a:pPr>
            <a:r>
              <a:rPr lang="cs-CZ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 	: 2 =  		zvyšok</a:t>
            </a:r>
          </a:p>
          <a:p>
            <a:pPr>
              <a:spcBef>
                <a:spcPct val="20000"/>
              </a:spcBef>
              <a:tabLst>
                <a:tab pos="990600" algn="l"/>
                <a:tab pos="2865438" algn="l"/>
              </a:tabLst>
              <a:defRPr/>
            </a:pPr>
            <a:r>
              <a:rPr lang="cs-CZ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 	: 2 = 		zvyšok</a:t>
            </a:r>
          </a:p>
          <a:p>
            <a:pPr>
              <a:spcBef>
                <a:spcPct val="20000"/>
              </a:spcBef>
              <a:tabLst>
                <a:tab pos="990600" algn="l"/>
                <a:tab pos="2865438" algn="l"/>
              </a:tabLst>
              <a:defRPr/>
            </a:pPr>
            <a:r>
              <a:rPr lang="cs-CZ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 	: 2 = 		zvyšok</a:t>
            </a:r>
          </a:p>
          <a:p>
            <a:pPr>
              <a:spcBef>
                <a:spcPct val="20000"/>
              </a:spcBef>
              <a:tabLst>
                <a:tab pos="990600" algn="l"/>
                <a:tab pos="2865438" algn="l"/>
              </a:tabLst>
              <a:defRPr/>
            </a:pPr>
            <a:r>
              <a:rPr lang="cs-CZ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 	: 2 = 		zvyšok</a:t>
            </a:r>
          </a:p>
          <a:p>
            <a:pPr>
              <a:spcBef>
                <a:spcPct val="20000"/>
              </a:spcBef>
              <a:tabLst>
                <a:tab pos="990600" algn="l"/>
                <a:tab pos="2865438" algn="l"/>
              </a:tabLst>
              <a:defRPr/>
            </a:pPr>
            <a:r>
              <a:rPr lang="cs-CZ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 	: 2 = 		zvyšok</a:t>
            </a:r>
          </a:p>
          <a:p>
            <a:pPr>
              <a:spcBef>
                <a:spcPct val="20000"/>
              </a:spcBef>
              <a:tabLst>
                <a:tab pos="990600" algn="l"/>
                <a:tab pos="2865438" algn="l"/>
              </a:tabLst>
              <a:defRPr/>
            </a:pPr>
            <a:r>
              <a:rPr lang="cs-CZ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 	: 2 = 		zvyšok</a:t>
            </a: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4246563" y="1844675"/>
            <a:ext cx="635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cs-CZ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54</a:t>
            </a: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7221538" y="1844675"/>
            <a:ext cx="4095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cs-CZ" sz="32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2159000" y="2420938"/>
            <a:ext cx="635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cs-CZ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54</a:t>
            </a:r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4260850" y="2420938"/>
            <a:ext cx="635000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cs-CZ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27</a:t>
            </a:r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2159000" y="2997200"/>
            <a:ext cx="635000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cs-CZ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27</a:t>
            </a:r>
          </a:p>
        </p:txBody>
      </p:sp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4246563" y="2997200"/>
            <a:ext cx="635000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cs-CZ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13</a:t>
            </a:r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2159000" y="3571875"/>
            <a:ext cx="635000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cs-CZ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13</a:t>
            </a:r>
          </a:p>
        </p:txBody>
      </p:sp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4319588" y="3571875"/>
            <a:ext cx="409575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cs-CZ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6</a:t>
            </a:r>
          </a:p>
        </p:txBody>
      </p:sp>
      <p:sp>
        <p:nvSpPr>
          <p:cNvPr id="23566" name="Rectangle 14"/>
          <p:cNvSpPr>
            <a:spLocks noChangeArrowheads="1"/>
          </p:cNvSpPr>
          <p:nvPr/>
        </p:nvSpPr>
        <p:spPr bwMode="auto">
          <a:xfrm>
            <a:off x="2325688" y="4148138"/>
            <a:ext cx="409575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cs-CZ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6</a:t>
            </a:r>
          </a:p>
        </p:txBody>
      </p:sp>
      <p:sp>
        <p:nvSpPr>
          <p:cNvPr id="23567" name="Rectangle 15"/>
          <p:cNvSpPr>
            <a:spLocks noChangeArrowheads="1"/>
          </p:cNvSpPr>
          <p:nvPr/>
        </p:nvSpPr>
        <p:spPr bwMode="auto">
          <a:xfrm>
            <a:off x="4341813" y="4148138"/>
            <a:ext cx="409575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cs-CZ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23568" name="Rectangle 16"/>
          <p:cNvSpPr>
            <a:spLocks noChangeArrowheads="1"/>
          </p:cNvSpPr>
          <p:nvPr/>
        </p:nvSpPr>
        <p:spPr bwMode="auto">
          <a:xfrm>
            <a:off x="2374900" y="4724400"/>
            <a:ext cx="409575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cs-CZ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23569" name="Rectangle 17"/>
          <p:cNvSpPr>
            <a:spLocks noChangeArrowheads="1"/>
          </p:cNvSpPr>
          <p:nvPr/>
        </p:nvSpPr>
        <p:spPr bwMode="auto">
          <a:xfrm>
            <a:off x="4341813" y="4792663"/>
            <a:ext cx="409575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sk-SK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1</a:t>
            </a:r>
            <a:endParaRPr lang="cs-CZ" sz="3200" b="1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3570" name="Rectangle 18"/>
          <p:cNvSpPr>
            <a:spLocks noChangeArrowheads="1"/>
          </p:cNvSpPr>
          <p:nvPr/>
        </p:nvSpPr>
        <p:spPr bwMode="auto">
          <a:xfrm>
            <a:off x="2374900" y="5372100"/>
            <a:ext cx="409575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cs-CZ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23571" name="Rectangle 19"/>
          <p:cNvSpPr>
            <a:spLocks noChangeArrowheads="1"/>
          </p:cNvSpPr>
          <p:nvPr/>
        </p:nvSpPr>
        <p:spPr bwMode="auto">
          <a:xfrm>
            <a:off x="4391025" y="5372100"/>
            <a:ext cx="409575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sk-SK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0</a:t>
            </a:r>
            <a:endParaRPr lang="cs-CZ" sz="3200" b="1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3572" name="Rectangle 20"/>
          <p:cNvSpPr>
            <a:spLocks noChangeArrowheads="1"/>
          </p:cNvSpPr>
          <p:nvPr/>
        </p:nvSpPr>
        <p:spPr bwMode="auto">
          <a:xfrm>
            <a:off x="7221538" y="2420938"/>
            <a:ext cx="409575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cs-CZ" sz="32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0</a:t>
            </a:r>
          </a:p>
        </p:txBody>
      </p:sp>
      <p:sp>
        <p:nvSpPr>
          <p:cNvPr id="23573" name="Rectangle 21"/>
          <p:cNvSpPr>
            <a:spLocks noChangeArrowheads="1"/>
          </p:cNvSpPr>
          <p:nvPr/>
        </p:nvSpPr>
        <p:spPr bwMode="auto">
          <a:xfrm>
            <a:off x="7272338" y="2997200"/>
            <a:ext cx="409575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cs-CZ" sz="32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23574" name="Rectangle 22"/>
          <p:cNvSpPr>
            <a:spLocks noChangeArrowheads="1"/>
          </p:cNvSpPr>
          <p:nvPr/>
        </p:nvSpPr>
        <p:spPr bwMode="auto">
          <a:xfrm>
            <a:off x="7272338" y="3641725"/>
            <a:ext cx="409575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cs-CZ" sz="32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23575" name="Rectangle 23"/>
          <p:cNvSpPr>
            <a:spLocks noChangeArrowheads="1"/>
          </p:cNvSpPr>
          <p:nvPr/>
        </p:nvSpPr>
        <p:spPr bwMode="auto">
          <a:xfrm>
            <a:off x="7308850" y="4217988"/>
            <a:ext cx="409575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cs-CZ" sz="32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0</a:t>
            </a:r>
          </a:p>
        </p:txBody>
      </p:sp>
      <p:sp>
        <p:nvSpPr>
          <p:cNvPr id="23576" name="Rectangle 24"/>
          <p:cNvSpPr>
            <a:spLocks noChangeArrowheads="1"/>
          </p:cNvSpPr>
          <p:nvPr/>
        </p:nvSpPr>
        <p:spPr bwMode="auto">
          <a:xfrm>
            <a:off x="7272338" y="4792663"/>
            <a:ext cx="409575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cs-CZ" sz="32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23577" name="Rectangle 25"/>
          <p:cNvSpPr>
            <a:spLocks noChangeArrowheads="1"/>
          </p:cNvSpPr>
          <p:nvPr/>
        </p:nvSpPr>
        <p:spPr bwMode="auto">
          <a:xfrm>
            <a:off x="7272338" y="5372100"/>
            <a:ext cx="409575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cs-CZ" sz="32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23578" name="Line 26"/>
          <p:cNvSpPr>
            <a:spLocks noChangeShapeType="1"/>
          </p:cNvSpPr>
          <p:nvPr/>
        </p:nvSpPr>
        <p:spPr bwMode="auto">
          <a:xfrm>
            <a:off x="827088" y="1844675"/>
            <a:ext cx="7561262" cy="0"/>
          </a:xfrm>
          <a:prstGeom prst="line">
            <a:avLst/>
          </a:prstGeom>
          <a:noFill/>
          <a:ln w="57150">
            <a:solidFill>
              <a:srgbClr val="993300"/>
            </a:solidFill>
            <a:prstDash val="sysDot"/>
            <a:round/>
            <a:headEnd/>
            <a:tailEnd/>
          </a:ln>
          <a:effectLst>
            <a:outerShdw dist="35921" dir="2700000" algn="ctr" rotWithShape="0">
              <a:srgbClr val="FF99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23579" name="Rectangle 27"/>
          <p:cNvSpPr>
            <a:spLocks noChangeArrowheads="1"/>
          </p:cNvSpPr>
          <p:nvPr/>
        </p:nvSpPr>
        <p:spPr bwMode="auto">
          <a:xfrm>
            <a:off x="2579688" y="5956300"/>
            <a:ext cx="48720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cs-CZ" sz="36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(109)</a:t>
            </a:r>
            <a:r>
              <a:rPr lang="cs-CZ" sz="3600" b="1" baseline="-25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10</a:t>
            </a:r>
            <a:r>
              <a:rPr lang="cs-CZ" sz="36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 = </a:t>
            </a:r>
            <a:r>
              <a:rPr lang="cs-CZ" sz="36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(</a:t>
            </a:r>
            <a:r>
              <a:rPr lang="cs-CZ" sz="36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……………</a:t>
            </a:r>
            <a:r>
              <a:rPr lang="cs-CZ" sz="36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)</a:t>
            </a:r>
            <a:r>
              <a:rPr lang="cs-CZ" sz="3600" b="1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2</a:t>
            </a:r>
            <a:endParaRPr lang="cs-CZ" sz="3600" b="1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3580" name="Line 28"/>
          <p:cNvSpPr>
            <a:spLocks noChangeShapeType="1"/>
          </p:cNvSpPr>
          <p:nvPr/>
        </p:nvSpPr>
        <p:spPr bwMode="auto">
          <a:xfrm flipH="1">
            <a:off x="2771775" y="2205038"/>
            <a:ext cx="1512888" cy="431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23587" name="Line 35"/>
          <p:cNvSpPr>
            <a:spLocks noChangeShapeType="1"/>
          </p:cNvSpPr>
          <p:nvPr/>
        </p:nvSpPr>
        <p:spPr bwMode="auto">
          <a:xfrm flipH="1">
            <a:off x="2843213" y="2781300"/>
            <a:ext cx="1512887" cy="431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23588" name="Line 36"/>
          <p:cNvSpPr>
            <a:spLocks noChangeShapeType="1"/>
          </p:cNvSpPr>
          <p:nvPr/>
        </p:nvSpPr>
        <p:spPr bwMode="auto">
          <a:xfrm flipH="1">
            <a:off x="2771775" y="3357563"/>
            <a:ext cx="1512888" cy="431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23589" name="Line 37"/>
          <p:cNvSpPr>
            <a:spLocks noChangeShapeType="1"/>
          </p:cNvSpPr>
          <p:nvPr/>
        </p:nvSpPr>
        <p:spPr bwMode="auto">
          <a:xfrm flipH="1">
            <a:off x="2843213" y="3933825"/>
            <a:ext cx="1512887" cy="431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23590" name="Line 38"/>
          <p:cNvSpPr>
            <a:spLocks noChangeShapeType="1"/>
          </p:cNvSpPr>
          <p:nvPr/>
        </p:nvSpPr>
        <p:spPr bwMode="auto">
          <a:xfrm flipH="1">
            <a:off x="2843213" y="4508500"/>
            <a:ext cx="1512887" cy="431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23591" name="Line 39"/>
          <p:cNvSpPr>
            <a:spLocks noChangeShapeType="1"/>
          </p:cNvSpPr>
          <p:nvPr/>
        </p:nvSpPr>
        <p:spPr bwMode="auto">
          <a:xfrm flipH="1">
            <a:off x="2771775" y="5229225"/>
            <a:ext cx="1512888" cy="431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23601" name="Rectangle 49"/>
          <p:cNvSpPr>
            <a:spLocks noChangeArrowheads="1"/>
          </p:cNvSpPr>
          <p:nvPr/>
        </p:nvSpPr>
        <p:spPr bwMode="auto">
          <a:xfrm>
            <a:off x="7235825" y="1844675"/>
            <a:ext cx="4095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cs-CZ" sz="32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23602" name="Rectangle 50"/>
          <p:cNvSpPr>
            <a:spLocks noChangeArrowheads="1"/>
          </p:cNvSpPr>
          <p:nvPr/>
        </p:nvSpPr>
        <p:spPr bwMode="auto">
          <a:xfrm>
            <a:off x="7259638" y="2420938"/>
            <a:ext cx="4095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sk-SK" sz="32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0</a:t>
            </a:r>
            <a:endParaRPr lang="cs-CZ" sz="3200" b="1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3603" name="Rectangle 51"/>
          <p:cNvSpPr>
            <a:spLocks noChangeArrowheads="1"/>
          </p:cNvSpPr>
          <p:nvPr/>
        </p:nvSpPr>
        <p:spPr bwMode="auto">
          <a:xfrm>
            <a:off x="7259638" y="2997200"/>
            <a:ext cx="4095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cs-CZ" sz="32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23604" name="Rectangle 52"/>
          <p:cNvSpPr>
            <a:spLocks noChangeArrowheads="1"/>
          </p:cNvSpPr>
          <p:nvPr/>
        </p:nvSpPr>
        <p:spPr bwMode="auto">
          <a:xfrm>
            <a:off x="7308850" y="3644900"/>
            <a:ext cx="4095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cs-CZ" sz="32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23605" name="Rectangle 53"/>
          <p:cNvSpPr>
            <a:spLocks noChangeArrowheads="1"/>
          </p:cNvSpPr>
          <p:nvPr/>
        </p:nvSpPr>
        <p:spPr bwMode="auto">
          <a:xfrm>
            <a:off x="7308850" y="4221163"/>
            <a:ext cx="4095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sk-SK" sz="32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0</a:t>
            </a:r>
            <a:endParaRPr lang="cs-CZ" sz="3200" b="1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3606" name="Rectangle 54"/>
          <p:cNvSpPr>
            <a:spLocks noChangeArrowheads="1"/>
          </p:cNvSpPr>
          <p:nvPr/>
        </p:nvSpPr>
        <p:spPr bwMode="auto">
          <a:xfrm>
            <a:off x="7258050" y="4794250"/>
            <a:ext cx="4095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cs-CZ" sz="32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23607" name="Rectangle 55"/>
          <p:cNvSpPr>
            <a:spLocks noChangeArrowheads="1"/>
          </p:cNvSpPr>
          <p:nvPr/>
        </p:nvSpPr>
        <p:spPr bwMode="auto">
          <a:xfrm>
            <a:off x="7258050" y="5373688"/>
            <a:ext cx="4095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cs-CZ" sz="32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13352" name="Line 56"/>
          <p:cNvSpPr>
            <a:spLocks noChangeShapeType="1"/>
          </p:cNvSpPr>
          <p:nvPr/>
        </p:nvSpPr>
        <p:spPr bwMode="auto">
          <a:xfrm>
            <a:off x="1979613" y="5876925"/>
            <a:ext cx="5688012" cy="0"/>
          </a:xfrm>
          <a:prstGeom prst="line">
            <a:avLst/>
          </a:prstGeom>
          <a:noFill/>
          <a:ln w="28575">
            <a:solidFill>
              <a:srgbClr val="993300"/>
            </a:solidFill>
            <a:prstDash val="dash"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24409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8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80"/>
                            </p:stCondLst>
                            <p:childTnLst>
                              <p:par>
                                <p:cTn id="17" presetID="4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35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23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23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80"/>
                            </p:stCondLst>
                            <p:childTnLst>
                              <p:par>
                                <p:cTn id="24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800" decel="1000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23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11111E-6 L -0.07587 0.58796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02" y="29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53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3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3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35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35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60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7" presetID="3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5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5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" decel="100000"/>
                                        <p:tgtEl>
                                          <p:spTgt spid="23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00" decel="100000"/>
                                        <p:tgtEl>
                                          <p:spTgt spid="23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2000" fill="hold"/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0" fill="hold"/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0" fill="hold"/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1000" fill="hold"/>
                                        <p:tgtEl>
                                          <p:spTgt spid="23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23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23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9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1.11111E-6 L -0.10746 0.50393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235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2" y="25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96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3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3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35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35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103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35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35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110" presetID="3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5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5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200" decel="100000"/>
                                        <p:tgtEl>
                                          <p:spTgt spid="23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200" decel="100000"/>
                                        <p:tgtEl>
                                          <p:spTgt spid="23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20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2000" fill="hold"/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2000" fill="hold"/>
                                        <p:tgtEl>
                                          <p:spTgt spid="235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2000" fill="hold"/>
                                        <p:tgtEl>
                                          <p:spTgt spid="235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1000" fill="hold"/>
                                        <p:tgtEl>
                                          <p:spTgt spid="23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1000" fill="hold"/>
                                        <p:tgtEl>
                                          <p:spTgt spid="23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2000"/>
                                        <p:tgtEl>
                                          <p:spTgt spid="23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3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0.00023 L -0.14445 0.4199 " pathEditMode="relative" rAng="0" ptsTypes="AA">
                                      <p:cBhvr>
                                        <p:cTn id="137" dur="2000" fill="hold"/>
                                        <p:tgtEl>
                                          <p:spTgt spid="235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22" y="20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139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23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23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235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235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146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235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235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153" presetID="3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5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5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200" decel="100000"/>
                                        <p:tgtEl>
                                          <p:spTgt spid="23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200" decel="100000"/>
                                        <p:tgtEl>
                                          <p:spTgt spid="23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20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2000" fill="hold"/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2000" fill="hold"/>
                                        <p:tgtEl>
                                          <p:spTgt spid="235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2000" fill="hold"/>
                                        <p:tgtEl>
                                          <p:spTgt spid="235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1000" fill="hold"/>
                                        <p:tgtEl>
                                          <p:spTgt spid="23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1000" fill="hold"/>
                                        <p:tgtEl>
                                          <p:spTgt spid="23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2000"/>
                                        <p:tgtEl>
                                          <p:spTgt spid="23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7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85185E-6 L -0.16806 0.32592 " pathEditMode="relative" rAng="0" ptsTypes="AA">
                                      <p:cBhvr>
                                        <p:cTn id="180" dur="2000" fill="hold"/>
                                        <p:tgtEl>
                                          <p:spTgt spid="235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03" y="16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182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23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23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235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235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189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235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235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196" presetID="3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5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5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200" decel="100000"/>
                                        <p:tgtEl>
                                          <p:spTgt spid="23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200" decel="100000"/>
                                        <p:tgtEl>
                                          <p:spTgt spid="23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 nodeType="clickPar">
                      <p:stCondLst>
                        <p:cond delay="indefinite"/>
                      </p:stCondLst>
                      <p:childTnLst>
                        <p:par>
                          <p:cTn id="2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6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2000"/>
                                        <p:tgtEl>
                                          <p:spTgt spid="235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9" dur="2000" fill="hold"/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2000" fill="hold"/>
                                        <p:tgtEl>
                                          <p:spTgt spid="235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2000" fill="hold"/>
                                        <p:tgtEl>
                                          <p:spTgt spid="235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1000" fill="hold"/>
                                        <p:tgtEl>
                                          <p:spTgt spid="23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1000" fill="hold"/>
                                        <p:tgtEl>
                                          <p:spTgt spid="23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2000"/>
                                        <p:tgtEl>
                                          <p:spTgt spid="2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2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07407E-6 L -0.20747 0.24189 " pathEditMode="relative" rAng="0" ptsTypes="AA">
                                      <p:cBhvr>
                                        <p:cTn id="223" dur="2000" fill="hold"/>
                                        <p:tgtEl>
                                          <p:spTgt spid="235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82" y="1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225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23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23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235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235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32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1000"/>
                                        <p:tgtEl>
                                          <p:spTgt spid="235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235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235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239" presetID="3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5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1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5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200" decel="100000"/>
                                        <p:tgtEl>
                                          <p:spTgt spid="23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200" decel="100000"/>
                                        <p:tgtEl>
                                          <p:spTgt spid="23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 nodeType="clickPar">
                      <p:stCondLst>
                        <p:cond delay="indefinite"/>
                      </p:stCondLst>
                      <p:childTnLst>
                        <p:par>
                          <p:cTn id="2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9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2000"/>
                                        <p:tgtEl>
                                          <p:spTgt spid="235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2" dur="2000" fill="hold"/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2000" fill="hold"/>
                                        <p:tgtEl>
                                          <p:spTgt spid="235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2000" fill="hold"/>
                                        <p:tgtEl>
                                          <p:spTgt spid="235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8" dur="1000" fill="hold"/>
                                        <p:tgtEl>
                                          <p:spTgt spid="23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9" dur="1000" fill="hold"/>
                                        <p:tgtEl>
                                          <p:spTgt spid="23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2000"/>
                                        <p:tgtEl>
                                          <p:spTgt spid="2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6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22222E-6 L -0.23889 0.1581 " pathEditMode="relative" rAng="0" ptsTypes="AA">
                                      <p:cBhvr>
                                        <p:cTn id="266" dur="2000" fill="hold"/>
                                        <p:tgtEl>
                                          <p:spTgt spid="235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44" y="7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268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23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23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235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235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75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1000"/>
                                        <p:tgtEl>
                                          <p:spTgt spid="235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235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235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282" presetID="3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3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5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4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5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200" decel="100000"/>
                                        <p:tgtEl>
                                          <p:spTgt spid="23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200" decel="100000"/>
                                        <p:tgtEl>
                                          <p:spTgt spid="23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291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2000"/>
                                        <p:tgtEl>
                                          <p:spTgt spid="235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4" dur="2000" fill="hold"/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2000" fill="hold"/>
                                        <p:tgtEl>
                                          <p:spTgt spid="235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2000" fill="hold"/>
                                        <p:tgtEl>
                                          <p:spTgt spid="235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29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0" dur="1000" fill="hold"/>
                                        <p:tgtEl>
                                          <p:spTgt spid="23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1" dur="1000" fill="hold"/>
                                        <p:tgtEl>
                                          <p:spTgt spid="23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3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2000"/>
                                        <p:tgtEl>
                                          <p:spTgt spid="23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30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96296E-6 L -0.2625 0.07361 " pathEditMode="relative" rAng="0" ptsTypes="AA">
                                      <p:cBhvr>
                                        <p:cTn id="308" dur="2000" fill="hold"/>
                                        <p:tgtEl>
                                          <p:spTgt spid="235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25" y="3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23555" grpId="0" build="p"/>
      <p:bldP spid="23557" grpId="0"/>
      <p:bldP spid="23558" grpId="0"/>
      <p:bldP spid="23559" grpId="0"/>
      <p:bldP spid="23559" grpId="1"/>
      <p:bldP spid="23560" grpId="0"/>
      <p:bldP spid="23561" grpId="0"/>
      <p:bldP spid="23562" grpId="0"/>
      <p:bldP spid="23563" grpId="0"/>
      <p:bldP spid="23564" grpId="0"/>
      <p:bldP spid="23565" grpId="0"/>
      <p:bldP spid="23566" grpId="0"/>
      <p:bldP spid="23567" grpId="0"/>
      <p:bldP spid="23568" grpId="0"/>
      <p:bldP spid="23569" grpId="0"/>
      <p:bldP spid="23570" grpId="0"/>
      <p:bldP spid="23571" grpId="0"/>
      <p:bldP spid="23572" grpId="0"/>
      <p:bldP spid="23572" grpId="1"/>
      <p:bldP spid="23573" grpId="0"/>
      <p:bldP spid="23573" grpId="1"/>
      <p:bldP spid="23574" grpId="0"/>
      <p:bldP spid="23574" grpId="1"/>
      <p:bldP spid="23575" grpId="0"/>
      <p:bldP spid="23575" grpId="1"/>
      <p:bldP spid="23576" grpId="0"/>
      <p:bldP spid="23576" grpId="1"/>
      <p:bldP spid="23577" grpId="0"/>
      <p:bldP spid="23577" grpId="1"/>
      <p:bldP spid="23578" grpId="0" animBg="1"/>
      <p:bldP spid="23580" grpId="0" animBg="1"/>
      <p:bldP spid="23580" grpId="1" animBg="1"/>
      <p:bldP spid="23587" grpId="0" animBg="1"/>
      <p:bldP spid="23587" grpId="1" animBg="1"/>
      <p:bldP spid="23588" grpId="0" animBg="1"/>
      <p:bldP spid="23588" grpId="1" animBg="1"/>
      <p:bldP spid="23589" grpId="0" animBg="1"/>
      <p:bldP spid="23589" grpId="1" animBg="1"/>
      <p:bldP spid="23590" grpId="0" animBg="1"/>
      <p:bldP spid="23590" grpId="1" animBg="1"/>
      <p:bldP spid="23591" grpId="0" animBg="1"/>
      <p:bldP spid="23591" grpId="1" animBg="1"/>
      <p:bldP spid="23601" grpId="0"/>
      <p:bldP spid="23602" grpId="0"/>
      <p:bldP spid="23603" grpId="0"/>
      <p:bldP spid="23604" grpId="0"/>
      <p:bldP spid="23605" grpId="0"/>
      <p:bldP spid="23606" grpId="0"/>
      <p:bldP spid="2360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b="1" smtClean="0"/>
              <a:t>Digitalizácia textovej informácie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38738"/>
          </a:xfrm>
        </p:spPr>
        <p:txBody>
          <a:bodyPr/>
          <a:lstStyle/>
          <a:p>
            <a:pPr eaLnBrk="1" hangingPunct="1">
              <a:buFont typeface="Wingdings 3" pitchFamily="18" charset="2"/>
              <a:buNone/>
              <a:tabLst>
                <a:tab pos="987425" algn="l"/>
              </a:tabLst>
            </a:pPr>
            <a:r>
              <a:rPr lang="pl-PL" sz="1800" dirty="0" smtClean="0"/>
              <a:t>1. fáza – 	rozdelenia textu na znaky</a:t>
            </a:r>
          </a:p>
          <a:p>
            <a:pPr eaLnBrk="1" hangingPunct="1">
              <a:buFont typeface="Wingdings 3" pitchFamily="18" charset="2"/>
              <a:buNone/>
              <a:tabLst>
                <a:tab pos="987425" algn="l"/>
              </a:tabLst>
            </a:pPr>
            <a:r>
              <a:rPr lang="sk-SK" sz="1800" dirty="0" smtClean="0"/>
              <a:t>2. fáza </a:t>
            </a:r>
            <a:r>
              <a:rPr lang="pl-PL" sz="1800" dirty="0" smtClean="0"/>
              <a:t>– 	</a:t>
            </a:r>
            <a:r>
              <a:rPr lang="sk-SK" sz="1800" dirty="0" smtClean="0"/>
              <a:t>znaky sú pomocou medzinárodne dohodnutej kódovacej tabuľky (v ktorej sú očíslované všetky použité znaky) prekódované na bajty resp. bity.</a:t>
            </a:r>
          </a:p>
          <a:p>
            <a:pPr eaLnBrk="1" hangingPunct="1">
              <a:buFont typeface="Wingdings 3" pitchFamily="18" charset="2"/>
              <a:buNone/>
              <a:tabLst>
                <a:tab pos="987425" algn="l"/>
              </a:tabLst>
            </a:pPr>
            <a:r>
              <a:rPr lang="sk-SK" sz="1800" b="1" dirty="0" smtClean="0"/>
              <a:t>ASCII kód:</a:t>
            </a:r>
          </a:p>
          <a:p>
            <a:pPr eaLnBrk="1" hangingPunct="1">
              <a:tabLst>
                <a:tab pos="987425" algn="l"/>
              </a:tabLst>
            </a:pPr>
            <a:r>
              <a:rPr lang="sk-SK" sz="1800" dirty="0" smtClean="0"/>
              <a:t>7 bitový, t.j. 1 znak je zakódovaný 7 bitmi; </a:t>
            </a:r>
            <a:br>
              <a:rPr lang="sk-SK" sz="1800" dirty="0" smtClean="0"/>
            </a:br>
            <a:r>
              <a:rPr lang="sk-SK" sz="1800" dirty="0" smtClean="0"/>
              <a:t>7 bitov umožňuje zakódovať 2</a:t>
            </a:r>
            <a:r>
              <a:rPr lang="sk-SK" sz="1800" baseline="30000" dirty="0" smtClean="0"/>
              <a:t>7</a:t>
            </a:r>
            <a:r>
              <a:rPr lang="sk-SK" sz="1800" dirty="0" smtClean="0"/>
              <a:t> = 128 rôznych znakov;</a:t>
            </a:r>
          </a:p>
          <a:p>
            <a:pPr eaLnBrk="1" hangingPunct="1">
              <a:tabLst>
                <a:tab pos="987425" algn="l"/>
              </a:tabLst>
            </a:pPr>
            <a:r>
              <a:rPr lang="sk-SK" sz="1800" dirty="0" smtClean="0"/>
              <a:t>Rozšírený ASCII - prvých 128 znakov je pevne daných </a:t>
            </a:r>
            <a:r>
              <a:rPr lang="sk-SK" sz="1800" dirty="0" smtClean="0"/>
              <a:t>(ASCII), </a:t>
            </a:r>
            <a:r>
              <a:rPr lang="sk-SK" sz="1800" dirty="0" smtClean="0"/>
              <a:t>zvyšných 128 znakov sa mení podľa nastaveného jazyka (národné </a:t>
            </a:r>
            <a:r>
              <a:rPr lang="sk-SK" sz="1800" dirty="0" smtClean="0"/>
              <a:t>abecedy – Windows-1250, Latin-2, Kód Kamenických</a:t>
            </a:r>
            <a:r>
              <a:rPr lang="sk-SK" sz="1800" smtClean="0"/>
              <a:t>, ISO-8859-2).</a:t>
            </a:r>
            <a:endParaRPr lang="sk-SK" sz="1800" dirty="0" smtClean="0"/>
          </a:p>
          <a:p>
            <a:pPr eaLnBrk="1" hangingPunct="1">
              <a:buFont typeface="Wingdings 3" pitchFamily="18" charset="2"/>
              <a:buNone/>
              <a:tabLst>
                <a:tab pos="987425" algn="l"/>
              </a:tabLst>
            </a:pPr>
            <a:r>
              <a:rPr lang="sk-SK" sz="1800" b="1" dirty="0" err="1" smtClean="0"/>
              <a:t>Unicode</a:t>
            </a:r>
            <a:r>
              <a:rPr lang="sk-SK" sz="1800" b="1" dirty="0" smtClean="0"/>
              <a:t>:</a:t>
            </a:r>
          </a:p>
          <a:p>
            <a:pPr eaLnBrk="1" hangingPunct="1">
              <a:tabLst>
                <a:tab pos="987425" algn="l"/>
              </a:tabLst>
            </a:pPr>
            <a:r>
              <a:rPr lang="sk-SK" sz="1800" dirty="0" smtClean="0"/>
              <a:t>16 bitový, t.j. 1 znak je zakódovaný vo 2 bajtoch; 16 bitov umožňuje zakódovať 2</a:t>
            </a:r>
            <a:r>
              <a:rPr lang="sk-SK" sz="1800" baseline="30000" dirty="0" smtClean="0"/>
              <a:t>16</a:t>
            </a:r>
            <a:r>
              <a:rPr lang="sk-SK" sz="1800" dirty="0" smtClean="0"/>
              <a:t> = 65 536 rôznych znakov; pozri napr. Word 2002 </a:t>
            </a:r>
            <a:r>
              <a:rPr lang="sk-SK" sz="1800" i="1" dirty="0" smtClean="0"/>
              <a:t>Vložiť – Symbol... – Symboly - Písmo: (normálny text)</a:t>
            </a:r>
          </a:p>
          <a:p>
            <a:pPr eaLnBrk="1" hangingPunct="1">
              <a:spcBef>
                <a:spcPct val="0"/>
              </a:spcBef>
              <a:buFont typeface="Wingdings 3" pitchFamily="18" charset="2"/>
              <a:buNone/>
              <a:tabLst>
                <a:tab pos="987425" algn="l"/>
              </a:tabLst>
            </a:pPr>
            <a:endParaRPr lang="sk-SK" sz="1800" dirty="0" smtClean="0"/>
          </a:p>
          <a:p>
            <a:pPr eaLnBrk="1" hangingPunct="1">
              <a:spcBef>
                <a:spcPct val="0"/>
              </a:spcBef>
              <a:buFont typeface="Wingdings 3" pitchFamily="18" charset="2"/>
              <a:buNone/>
              <a:tabLst>
                <a:tab pos="987425" algn="l"/>
              </a:tabLst>
            </a:pPr>
            <a:r>
              <a:rPr lang="sk-SK" sz="1800" dirty="0" smtClean="0"/>
              <a:t>Pre veľkosť textového súboru bez formátovacích znakov platí:</a:t>
            </a:r>
          </a:p>
          <a:p>
            <a:pPr algn="ctr" eaLnBrk="1" hangingPunct="1">
              <a:spcBef>
                <a:spcPct val="0"/>
              </a:spcBef>
              <a:buFont typeface="Wingdings 3" pitchFamily="18" charset="2"/>
              <a:buNone/>
              <a:tabLst>
                <a:tab pos="987425" algn="l"/>
              </a:tabLst>
            </a:pPr>
            <a:endParaRPr lang="sk-SK" sz="1800" b="1" dirty="0" smtClean="0"/>
          </a:p>
          <a:p>
            <a:pPr eaLnBrk="1" hangingPunct="1">
              <a:buFont typeface="Wingdings 3" pitchFamily="18" charset="2"/>
              <a:buNone/>
              <a:tabLst>
                <a:tab pos="987425" algn="l"/>
              </a:tabLst>
            </a:pPr>
            <a:endParaRPr lang="sk-SK" sz="1800" dirty="0" smtClean="0"/>
          </a:p>
        </p:txBody>
      </p:sp>
      <p:sp>
        <p:nvSpPr>
          <p:cNvPr id="4" name="Obdĺžnik 3"/>
          <p:cNvSpPr/>
          <p:nvPr/>
        </p:nvSpPr>
        <p:spPr>
          <a:xfrm>
            <a:off x="571500" y="5857875"/>
            <a:ext cx="7929563" cy="3698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b="1" dirty="0"/>
              <a:t>veľkosť súboru = počet znakov x počet bitov použitého kódu na znak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58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58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58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5" presetID="58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3" presetID="58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1" presetID="58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9" presetID="58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7" presetID="58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b="1" smtClean="0"/>
              <a:t>Digitalizácia obrázka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29613" cy="3567113"/>
          </a:xfrm>
        </p:spPr>
        <p:txBody>
          <a:bodyPr>
            <a:normAutofit/>
          </a:bodyPr>
          <a:lstStyle/>
          <a:p>
            <a:pPr marL="354013" indent="-354013" eaLnBrk="1" fontAlgn="auto" hangingPunct="1">
              <a:spcAft>
                <a:spcPts val="0"/>
              </a:spcAft>
              <a:buFont typeface="Wingdings 3"/>
              <a:buChar char=""/>
              <a:tabLst>
                <a:tab pos="1341438" algn="l"/>
              </a:tabLst>
              <a:defRPr/>
            </a:pPr>
            <a:r>
              <a:rPr lang="pl-PL" sz="1800" dirty="0" smtClean="0"/>
              <a:t>1. fáza – 	rozdelenie obrázka na body, preloženie mriežky (rastra) cez </a:t>
            </a:r>
            <a:br>
              <a:rPr lang="pl-PL" sz="1800" dirty="0" smtClean="0"/>
            </a:br>
            <a:r>
              <a:rPr lang="pl-PL" sz="1800" dirty="0" smtClean="0"/>
              <a:t> 	obrázok,</a:t>
            </a:r>
          </a:p>
          <a:p>
            <a:pPr marL="354013" indent="-354013" eaLnBrk="1" fontAlgn="auto" hangingPunct="1">
              <a:spcAft>
                <a:spcPts val="0"/>
              </a:spcAft>
              <a:buFont typeface="Wingdings 3"/>
              <a:buChar char=""/>
              <a:tabLst>
                <a:tab pos="1341438" algn="l"/>
              </a:tabLst>
              <a:defRPr/>
            </a:pPr>
            <a:r>
              <a:rPr lang="sk-SK" sz="1800" dirty="0" smtClean="0"/>
              <a:t>2. fáza – 	očíslovanie všetkých možností, u obrázka to najčastejšie </a:t>
            </a:r>
            <a:br>
              <a:rPr lang="sk-SK" sz="1800" dirty="0" smtClean="0"/>
            </a:br>
            <a:r>
              <a:rPr lang="sk-SK" sz="1800" dirty="0" smtClean="0"/>
              <a:t> 	znamená očíslovanie všetkých použitých farieb. </a:t>
            </a:r>
            <a:br>
              <a:rPr lang="sk-SK" sz="1800" dirty="0" smtClean="0"/>
            </a:br>
            <a:r>
              <a:rPr lang="sk-SK" sz="1800" dirty="0" smtClean="0"/>
              <a:t> 	Opäť platí: n bitov umožňuje zakódovať 2</a:t>
            </a:r>
            <a:r>
              <a:rPr lang="sk-SK" sz="1800" baseline="30000" dirty="0" smtClean="0"/>
              <a:t>n</a:t>
            </a:r>
            <a:r>
              <a:rPr lang="sk-SK" sz="1800" dirty="0" smtClean="0"/>
              <a:t> farieb.</a:t>
            </a:r>
          </a:p>
          <a:p>
            <a:pPr marL="354013" indent="-354013" eaLnBrk="1" fontAlgn="auto" hangingPunct="1">
              <a:spcBef>
                <a:spcPts val="0"/>
              </a:spcBef>
              <a:spcAft>
                <a:spcPts val="0"/>
              </a:spcAft>
              <a:buFont typeface="Wingdings 3"/>
              <a:buChar char=""/>
              <a:tabLst>
                <a:tab pos="1341438" algn="l"/>
              </a:tabLst>
              <a:defRPr/>
            </a:pPr>
            <a:endParaRPr lang="sk-SK" sz="1800" dirty="0" smtClean="0"/>
          </a:p>
          <a:p>
            <a:pPr marL="6989763" indent="1588" eaLnBrk="1" fontAlgn="auto" hangingPunct="1">
              <a:spcBef>
                <a:spcPts val="1200"/>
              </a:spcBef>
              <a:spcAft>
                <a:spcPts val="600"/>
              </a:spcAft>
              <a:buFont typeface="Wingdings 3"/>
              <a:buNone/>
              <a:tabLst>
                <a:tab pos="1341438" algn="l"/>
              </a:tabLst>
              <a:defRPr/>
            </a:pPr>
            <a:r>
              <a:rPr lang="sk-SK" sz="1800" dirty="0" smtClean="0"/>
              <a:t>00</a:t>
            </a:r>
          </a:p>
          <a:p>
            <a:pPr marL="6989763" indent="1588" eaLnBrk="1" fontAlgn="auto" hangingPunct="1">
              <a:spcBef>
                <a:spcPts val="1200"/>
              </a:spcBef>
              <a:spcAft>
                <a:spcPts val="600"/>
              </a:spcAft>
              <a:buFont typeface="Wingdings 3"/>
              <a:buNone/>
              <a:tabLst>
                <a:tab pos="1341438" algn="l"/>
              </a:tabLst>
              <a:defRPr/>
            </a:pPr>
            <a:r>
              <a:rPr lang="sk-SK" sz="1800" dirty="0" smtClean="0"/>
              <a:t>01</a:t>
            </a:r>
          </a:p>
          <a:p>
            <a:pPr marL="6989763" indent="1588" eaLnBrk="1" fontAlgn="auto" hangingPunct="1">
              <a:spcBef>
                <a:spcPts val="1200"/>
              </a:spcBef>
              <a:spcAft>
                <a:spcPts val="600"/>
              </a:spcAft>
              <a:buFont typeface="Wingdings 3"/>
              <a:buNone/>
              <a:tabLst>
                <a:tab pos="1341438" algn="l"/>
              </a:tabLst>
              <a:defRPr/>
            </a:pPr>
            <a:r>
              <a:rPr lang="sk-SK" sz="1800" dirty="0" smtClean="0"/>
              <a:t>10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sk-SK" sz="1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2857500"/>
            <a:ext cx="2071687" cy="188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4"/>
          <a:stretch>
            <a:fillRect/>
          </a:stretch>
        </p:blipFill>
        <p:spPr bwMode="auto">
          <a:xfrm>
            <a:off x="2643188" y="2928938"/>
            <a:ext cx="1928812" cy="181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bdĺžnik 6"/>
          <p:cNvSpPr/>
          <p:nvPr/>
        </p:nvSpPr>
        <p:spPr>
          <a:xfrm>
            <a:off x="500063" y="5143500"/>
            <a:ext cx="8215312" cy="6461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b="1" dirty="0"/>
              <a:t>veľkosť súboru = počet bodov obrázka x počet bitov použitej farebnej palety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88" y="2857500"/>
            <a:ext cx="2066925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188" y="3643313"/>
            <a:ext cx="25717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188" y="4143375"/>
            <a:ext cx="25717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188" y="3143250"/>
            <a:ext cx="2571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58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58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58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5" presetID="58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3" presetID="58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1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8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7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7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86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9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očiatok">
  <a:themeElements>
    <a:clrScheme name="Počiatok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Počiatok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očiatok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Počiatok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Počiatok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562</TotalTime>
  <Words>619</Words>
  <Application>Microsoft Office PowerPoint</Application>
  <PresentationFormat>Prezentácia na obrazovke (4:3)</PresentationFormat>
  <Paragraphs>151</Paragraphs>
  <Slides>13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14" baseType="lpstr">
      <vt:lpstr>Počiatok</vt:lpstr>
      <vt:lpstr>DIGITALIZÁCIA INFORMÁCIÍ</vt:lpstr>
      <vt:lpstr>Kódovanie v praxi</vt:lpstr>
      <vt:lpstr>Prezentácia programu PowerPoint</vt:lpstr>
      <vt:lpstr>Binárny kód</vt:lpstr>
      <vt:lpstr>Digitalizácia číselnej informácie</vt:lpstr>
      <vt:lpstr>Prevod binárneho čísla 2. postup</vt:lpstr>
      <vt:lpstr>Prevod čísel do binárneho kódu</vt:lpstr>
      <vt:lpstr>Digitalizácia textovej informácie</vt:lpstr>
      <vt:lpstr>Digitalizácia obrázka</vt:lpstr>
      <vt:lpstr>Prezentácia programu PowerPoint</vt:lpstr>
      <vt:lpstr>Digitalizácia zvuku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DIGITALIZÁCIA INFORMÁCIÍ</dc:title>
  <dc:creator>Administrator</dc:creator>
  <cp:lastModifiedBy>administrator</cp:lastModifiedBy>
  <cp:revision>68</cp:revision>
  <dcterms:created xsi:type="dcterms:W3CDTF">2008-10-01T20:26:01Z</dcterms:created>
  <dcterms:modified xsi:type="dcterms:W3CDTF">2011-10-14T08:40:50Z</dcterms:modified>
</cp:coreProperties>
</file>