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E575-1814-45DD-BF3C-E6A32DDFD2FD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329B-3526-4350-9981-7571C178522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sk.wikipedia.org/wiki/S%C3%BAbor:X-ray_by_Wilhelm_R%C3%B6ntgen_of_Albert_von_K%C3%B6lliker's_hand_-_18960123-02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Röntgenové žiarenie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Mgr. Jaroslava Viťazková</a:t>
            </a:r>
            <a:endParaRPr lang="sk-S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Röntgenové žiarenie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11560" y="1700808"/>
            <a:ext cx="7848872" cy="432048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sk-SK" dirty="0" smtClean="0">
                <a:solidFill>
                  <a:schemeClr val="bg1"/>
                </a:solidFill>
              </a:rPr>
              <a:t> 1895 </a:t>
            </a:r>
            <a:r>
              <a:rPr lang="sk-SK" b="1" dirty="0" smtClean="0">
                <a:solidFill>
                  <a:srgbClr val="FFFF00"/>
                </a:solidFill>
              </a:rPr>
              <a:t>Wilhelm Conrad Röntgen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zistil, že znehodnocovanie fotografického materiálu zabaleného do čierneho papiera spôsobovalo žiarenie výbojových trubíc.</a:t>
            </a:r>
          </a:p>
          <a:p>
            <a:pPr algn="just">
              <a:buFont typeface="Arial" pitchFamily="34" charset="0"/>
              <a:buChar char="•"/>
            </a:pPr>
            <a:r>
              <a:rPr lang="sk-SK" dirty="0" smtClean="0">
                <a:solidFill>
                  <a:schemeClr val="bg1"/>
                </a:solidFill>
              </a:rPr>
              <a:t> Podrobne preskúmal pohlcovanie tohto žiarenia v rôznych látkach </a:t>
            </a:r>
          </a:p>
          <a:p>
            <a:pPr algn="just">
              <a:buFont typeface="Arial" pitchFamily="34" charset="0"/>
              <a:buChar char="•"/>
            </a:pPr>
            <a:r>
              <a:rPr lang="sk-SK" dirty="0" smtClean="0">
                <a:solidFill>
                  <a:schemeClr val="bg1"/>
                </a:solidFill>
              </a:rPr>
              <a:t> Zistil, že žiarenie </a:t>
            </a:r>
            <a:r>
              <a:rPr lang="sk-SK" b="1" dirty="0" smtClean="0">
                <a:solidFill>
                  <a:srgbClr val="92D050"/>
                </a:solidFill>
              </a:rPr>
              <a:t>preniká mäkkými časťami ľudského tela, ale je pohlcované kosťami</a:t>
            </a:r>
            <a:endParaRPr lang="sk-SK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 prvej röntgenovej snímke bola ruka Röntgenovej manželky</a:t>
            </a:r>
            <a:endParaRPr lang="sk-S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Röntgenové žiarenie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5" name="Zástupný symbol obsahu 3" descr="http://upload.wikimedia.org/wikipedia/commons/thumb/f/fb/X-ray_by_Wilhelm_R%C3%B6ntgen_of_Albert_von_K%C3%B6lliker%27s_hand_-_18960123-02.jpg/220px-X-ray_by_Wilhelm_R%C3%B6ntgen_of_Albert_von_K%C3%B6lliker%27s_hand_-_18960123-02.jpg">
            <a:hlinkClick r:id="rId2"/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39752" y="2708920"/>
            <a:ext cx="3600400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556992"/>
          </a:xfrm>
        </p:spPr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Žiarenie vzniká pri zabrzdení rýchlych elektrónov  na anóde </a:t>
            </a:r>
            <a:r>
              <a:rPr lang="sk-SK" b="1" dirty="0" smtClean="0">
                <a:solidFill>
                  <a:srgbClr val="FFFF00"/>
                </a:solidFill>
              </a:rPr>
              <a:t>röntgenky</a:t>
            </a:r>
            <a:r>
              <a:rPr lang="sk-SK" dirty="0" smtClean="0">
                <a:solidFill>
                  <a:schemeClr val="bg2"/>
                </a:solidFill>
              </a:rPr>
              <a:t> – je to trubica s vysokým vákuom a so žeravou katódou zhotovenou z volfrámového drôtu    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Nazýva sa aj </a:t>
            </a:r>
            <a:r>
              <a:rPr lang="sk-SK" b="1" dirty="0" smtClean="0">
                <a:solidFill>
                  <a:srgbClr val="FFFF00"/>
                </a:solidFill>
              </a:rPr>
              <a:t>lúče X</a:t>
            </a:r>
          </a:p>
          <a:p>
            <a:pPr>
              <a:buNone/>
            </a:pPr>
            <a:endParaRPr lang="sk-SK" b="1" dirty="0">
              <a:solidFill>
                <a:schemeClr val="bg2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Röntgenové žiarenie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1026" name="Picture 2" descr="http://www.oskole.sk/userfiles/image/novy/obrazky%20OSKOLE/rontgen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05064"/>
            <a:ext cx="5171703" cy="231076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084168" y="3429000"/>
            <a:ext cx="30598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1. rotujúca anóda,</a:t>
            </a:r>
            <a: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</a:t>
            </a:r>
            <a:r>
              <a:rPr lang="sk-SK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elektromotor roztáčajúci anódu, </a:t>
            </a:r>
            <a:endParaRPr lang="sk-SK" sz="24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sk-SK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3. žeravená katóda, </a:t>
            </a:r>
            <a: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4</a:t>
            </a:r>
            <a:r>
              <a:rPr lang="sk-SK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elektróny vyletujúce z katódy, </a:t>
            </a:r>
            <a: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5</a:t>
            </a:r>
            <a:r>
              <a:rPr lang="sk-SK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RTG lúče, </a:t>
            </a:r>
            <a:endParaRPr lang="sk-SK" sz="24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6. sklená nádoba, </a:t>
            </a:r>
            <a:b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sk-SK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7. a 8. prívody.</a:t>
            </a:r>
            <a:r>
              <a:rPr lang="sk-SK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br>
              <a:rPr lang="sk-SK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sk-SK" sz="24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sk-SK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prirodzeným zdrojom sú najmä hviezdy</a:t>
            </a:r>
          </a:p>
          <a:p>
            <a:r>
              <a:rPr lang="sk-SK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umelo sa dá získať v röntgenovej trubici röntgenke</a:t>
            </a:r>
          </a:p>
          <a:p>
            <a:pPr>
              <a:buNone/>
            </a:pPr>
            <a:endParaRPr lang="sk-SK" dirty="0" smtClean="0"/>
          </a:p>
          <a:p>
            <a:pPr>
              <a:lnSpc>
                <a:spcPct val="90000"/>
              </a:lnSpc>
            </a:pPr>
            <a:r>
              <a:rPr lang="sk-SK" b="1" u="sng" dirty="0" smtClean="0">
                <a:solidFill>
                  <a:srgbClr val="FFFF00"/>
                </a:solidFill>
                <a:effectLst/>
              </a:rPr>
              <a:t>RTG žiarenie sa delí na</a:t>
            </a:r>
            <a:r>
              <a:rPr lang="sk-SK" dirty="0" smtClean="0">
                <a:solidFill>
                  <a:srgbClr val="FFFF00"/>
                </a:solidFill>
                <a:effectLst/>
              </a:rPr>
              <a:t>:   tvrdé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– krátke vlnové dĺžky, dobre prechádza tkanivami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                                               </a:t>
            </a:r>
            <a:r>
              <a:rPr lang="sk-SK" dirty="0" smtClean="0">
                <a:solidFill>
                  <a:srgbClr val="FFFF00"/>
                </a:solidFill>
                <a:effectLst/>
              </a:rPr>
              <a:t>mäkké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– veľké vlnové dĺžky, menej priepustné tkanivom</a:t>
            </a:r>
            <a:endParaRPr lang="cs-CZ" dirty="0" smtClean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Röntgenové žiarenie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FF00"/>
                </a:solidFill>
              </a:rPr>
              <a:t>Vlastnosti  RTG žiarenia</a:t>
            </a:r>
          </a:p>
          <a:p>
            <a:r>
              <a:rPr lang="sk-SK" dirty="0" smtClean="0">
                <a:solidFill>
                  <a:srgbClr val="92D050"/>
                </a:solidFill>
              </a:rPr>
              <a:t>Ionizuje vzduch, vyvoláva sčernenie fotografickej platne, pri dopade na vhodnú látku spôsobuje fluorescenciu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Rôzne látky pohlcujú RTG v rozličnej miere. Pohlcovanie závisí od protónového čísla prvkov. Napríklad mäkké časti tela obsahujúce vodík a uhlík pohlcujú RTG menej ako kosti, ktoré obsahujú vápnik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Röntgenové žiarenie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rgbClr val="FFFF00"/>
                </a:solidFill>
              </a:rPr>
              <a:t>Vlastnosti  RTG žiarenia</a:t>
            </a:r>
          </a:p>
          <a:p>
            <a:r>
              <a:rPr lang="sk-SK" dirty="0" smtClean="0">
                <a:solidFill>
                  <a:srgbClr val="92D050"/>
                </a:solidFill>
              </a:rPr>
              <a:t>Čím hrubšou vrstvou daného materiálu RTG prechádza, tým viac sa pohltí. Toto sa využíva pri defektoskopii – hľadanie skrytých chýb v kovových odliatkoch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Vlnová dĺžka röntgenového žiarenia je porovnateľná so vzdialenosťou častíc v kryštáloch. Preto z interferenčného obrazu, ktorý vznikne pri prechode röntgenového žiarenia kryštálom, možno zistiť štruktúru kryštálu. </a:t>
            </a:r>
            <a:endParaRPr lang="sk-SK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Röntgenové žiarenie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FFFF00"/>
                </a:solidFill>
              </a:rPr>
              <a:t>Využitie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Medicína </a:t>
            </a:r>
            <a:r>
              <a:rPr lang="sk-SK" dirty="0" smtClean="0">
                <a:solidFill>
                  <a:srgbClr val="00B0F0"/>
                </a:solidFill>
              </a:rPr>
              <a:t>- </a:t>
            </a:r>
            <a:r>
              <a:rPr lang="sk-SK" i="1" dirty="0" smtClean="0">
                <a:solidFill>
                  <a:srgbClr val="00B0F0"/>
                </a:solidFill>
                <a:latin typeface="Tahoma" pitchFamily="34" charset="0"/>
              </a:rPr>
              <a:t>Xerorádiografia:</a:t>
            </a:r>
          </a:p>
          <a:p>
            <a:pPr>
              <a:buNone/>
            </a:pPr>
            <a:r>
              <a:rPr lang="sk-SK" i="1" dirty="0">
                <a:solidFill>
                  <a:srgbClr val="00B0F0"/>
                </a:solidFill>
                <a:latin typeface="Tahoma" pitchFamily="34" charset="0"/>
              </a:rPr>
              <a:t> </a:t>
            </a:r>
            <a:r>
              <a:rPr lang="sk-SK" i="1" dirty="0" smtClean="0">
                <a:solidFill>
                  <a:srgbClr val="00B0F0"/>
                </a:solidFill>
                <a:latin typeface="Tahoma" pitchFamily="34" charset="0"/>
              </a:rPr>
              <a:t>               - Tomografia</a:t>
            </a:r>
          </a:p>
          <a:p>
            <a:pPr>
              <a:buNone/>
            </a:pPr>
            <a:r>
              <a:rPr lang="sk-SK" i="1" dirty="0">
                <a:solidFill>
                  <a:srgbClr val="00B0F0"/>
                </a:solidFill>
                <a:latin typeface="Tahoma" pitchFamily="34" charset="0"/>
              </a:rPr>
              <a:t> </a:t>
            </a:r>
            <a:r>
              <a:rPr lang="sk-SK" i="1" dirty="0" smtClean="0">
                <a:solidFill>
                  <a:srgbClr val="00B0F0"/>
                </a:solidFill>
                <a:latin typeface="Tahoma" pitchFamily="34" charset="0"/>
              </a:rPr>
              <a:t>               -  Rádiologia </a:t>
            </a:r>
          </a:p>
          <a:p>
            <a:pPr>
              <a:buNone/>
            </a:pPr>
            <a:r>
              <a:rPr lang="sk-SK" i="1" dirty="0">
                <a:solidFill>
                  <a:srgbClr val="00B0F0"/>
                </a:solidFill>
                <a:latin typeface="Tahoma" pitchFamily="34" charset="0"/>
              </a:rPr>
              <a:t> </a:t>
            </a:r>
            <a:r>
              <a:rPr lang="sk-SK" i="1" dirty="0" smtClean="0">
                <a:solidFill>
                  <a:srgbClr val="00B0F0"/>
                </a:solidFill>
                <a:latin typeface="Tahoma" pitchFamily="34" charset="0"/>
              </a:rPr>
              <a:t>               - Röntgen hrudníka</a:t>
            </a:r>
          </a:p>
          <a:p>
            <a:pPr>
              <a:buNone/>
            </a:pPr>
            <a:r>
              <a:rPr lang="sk-SK" i="1" dirty="0">
                <a:solidFill>
                  <a:srgbClr val="00B0F0"/>
                </a:solidFill>
                <a:latin typeface="Tahoma" pitchFamily="34" charset="0"/>
              </a:rPr>
              <a:t> </a:t>
            </a:r>
            <a:r>
              <a:rPr lang="sk-SK" i="1" dirty="0" smtClean="0">
                <a:solidFill>
                  <a:srgbClr val="00B0F0"/>
                </a:solidFill>
                <a:latin typeface="Tahoma" pitchFamily="34" charset="0"/>
              </a:rPr>
              <a:t>               - Röntgen kostry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Röntgenové žiarenie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Ďakujem za pozornosť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288</Words>
  <Application>Microsoft Office PowerPoint</Application>
  <PresentationFormat>Prezentácia na obrazovke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Röntgenové žiarenie</vt:lpstr>
      <vt:lpstr>Röntgenové žiarenie</vt:lpstr>
      <vt:lpstr>Röntgenové žiarenie</vt:lpstr>
      <vt:lpstr>Röntgenové žiarenie</vt:lpstr>
      <vt:lpstr>Röntgenové žiarenie</vt:lpstr>
      <vt:lpstr>Röntgenové žiarenie</vt:lpstr>
      <vt:lpstr>Röntgenové žiarenie</vt:lpstr>
      <vt:lpstr>Röntgenové žiarenie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Röntgenové žiarenie</dc:title>
  <dc:creator>Windows User</dc:creator>
  <cp:lastModifiedBy>Windows User</cp:lastModifiedBy>
  <cp:revision>7</cp:revision>
  <dcterms:created xsi:type="dcterms:W3CDTF">2014-12-10T20:34:08Z</dcterms:created>
  <dcterms:modified xsi:type="dcterms:W3CDTF">2014-12-11T19:52:37Z</dcterms:modified>
</cp:coreProperties>
</file>