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6" r:id="rId3"/>
    <p:sldId id="259" r:id="rId4"/>
    <p:sldId id="260" r:id="rId5"/>
    <p:sldId id="258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6AADB-E3A6-4EF5-8105-652CED0FEE6C}" type="datetimeFigureOut">
              <a:rPr lang="sk-SK" smtClean="0"/>
              <a:t>4. 1. 2015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116F2-AFB9-4AAB-A39B-1C4B062A0C22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116F2-AFB9-4AAB-A39B-1C4B062A0C22}" type="slidenum">
              <a:rPr lang="sk-SK" smtClean="0"/>
              <a:t>7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F4A1-BB57-45CC-8BBB-96AEDC3D756B}" type="datetimeFigureOut">
              <a:rPr lang="sk-SK" smtClean="0"/>
              <a:t>3. 1. 2015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549E2-67DF-4C56-98A3-68F3E8001AE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F4A1-BB57-45CC-8BBB-96AEDC3D756B}" type="datetimeFigureOut">
              <a:rPr lang="sk-SK" smtClean="0"/>
              <a:t>4. 1. 2015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549E2-67DF-4C56-98A3-68F3E8001AE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F4A1-BB57-45CC-8BBB-96AEDC3D756B}" type="datetimeFigureOut">
              <a:rPr lang="sk-SK" smtClean="0"/>
              <a:t>4. 1. 2015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549E2-67DF-4C56-98A3-68F3E8001AE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F4A1-BB57-45CC-8BBB-96AEDC3D756B}" type="datetimeFigureOut">
              <a:rPr lang="sk-SK" smtClean="0"/>
              <a:t>4. 1. 2015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549E2-67DF-4C56-98A3-68F3E8001AE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F4A1-BB57-45CC-8BBB-96AEDC3D756B}" type="datetimeFigureOut">
              <a:rPr lang="sk-SK" smtClean="0"/>
              <a:t>4. 1. 2015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549E2-67DF-4C56-98A3-68F3E8001AE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F4A1-BB57-45CC-8BBB-96AEDC3D756B}" type="datetimeFigureOut">
              <a:rPr lang="sk-SK" smtClean="0"/>
              <a:t>4. 1. 2015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549E2-67DF-4C56-98A3-68F3E8001AE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F4A1-BB57-45CC-8BBB-96AEDC3D756B}" type="datetimeFigureOut">
              <a:rPr lang="sk-SK" smtClean="0"/>
              <a:t>4. 1. 2015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549E2-67DF-4C56-98A3-68F3E8001AE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F4A1-BB57-45CC-8BBB-96AEDC3D756B}" type="datetimeFigureOut">
              <a:rPr lang="sk-SK" smtClean="0"/>
              <a:t>4. 1. 2015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549E2-67DF-4C56-98A3-68F3E8001AE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F4A1-BB57-45CC-8BBB-96AEDC3D756B}" type="datetimeFigureOut">
              <a:rPr lang="sk-SK" smtClean="0"/>
              <a:t>4. 1. 2015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549E2-67DF-4C56-98A3-68F3E8001AE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F4A1-BB57-45CC-8BBB-96AEDC3D756B}" type="datetimeFigureOut">
              <a:rPr lang="sk-SK" smtClean="0"/>
              <a:t>4. 1. 2015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549E2-67DF-4C56-98A3-68F3E8001AE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F4A1-BB57-45CC-8BBB-96AEDC3D756B}" type="datetimeFigureOut">
              <a:rPr lang="sk-SK" smtClean="0"/>
              <a:t>4. 1. 2015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549E2-67DF-4C56-98A3-68F3E8001AE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49000">
              <a:schemeClr val="bg2">
                <a:lumMod val="90000"/>
              </a:schemeClr>
            </a:gs>
            <a:gs pos="100000">
              <a:srgbClr val="FEE7F2"/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BF4A1-BB57-45CC-8BBB-96AEDC3D756B}" type="datetimeFigureOut">
              <a:rPr lang="sk-SK" smtClean="0"/>
              <a:t>3. 1. 2015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549E2-67DF-4C56-98A3-68F3E8001AEE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ymgl.sk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3068960"/>
            <a:ext cx="8892480" cy="1470025"/>
          </a:xfrm>
        </p:spPr>
        <p:txBody>
          <a:bodyPr/>
          <a:lstStyle/>
          <a:p>
            <a:r>
              <a:rPr lang="sk-SK" b="1" dirty="0" smtClean="0">
                <a:solidFill>
                  <a:srgbClr val="0070C0"/>
                </a:solidFill>
              </a:rPr>
              <a:t>Vodivosť v kvapalinách</a:t>
            </a:r>
            <a:endParaRPr lang="sk-SK" b="1" dirty="0">
              <a:solidFill>
                <a:srgbClr val="0070C0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267744" y="4725144"/>
            <a:ext cx="6400800" cy="1752600"/>
          </a:xfrm>
        </p:spPr>
        <p:txBody>
          <a:bodyPr/>
          <a:lstStyle/>
          <a:p>
            <a:r>
              <a:rPr lang="sk-SK" dirty="0" smtClean="0">
                <a:solidFill>
                  <a:schemeClr val="tx1"/>
                </a:solidFill>
              </a:rPr>
              <a:t>Mgr. Jaroslava Viťazková</a:t>
            </a:r>
            <a:endParaRPr lang="sk-SK" dirty="0">
              <a:solidFill>
                <a:schemeClr val="tx1"/>
              </a:solidFill>
            </a:endParaRPr>
          </a:p>
        </p:txBody>
      </p:sp>
      <p:graphicFrame>
        <p:nvGraphicFramePr>
          <p:cNvPr id="4" name="Tabuľka 3"/>
          <p:cNvGraphicFramePr>
            <a:graphicFrameLocks noGrp="1"/>
          </p:cNvGraphicFramePr>
          <p:nvPr/>
        </p:nvGraphicFramePr>
        <p:xfrm>
          <a:off x="395535" y="1196752"/>
          <a:ext cx="8280922" cy="1273575"/>
        </p:xfrm>
        <a:graphic>
          <a:graphicData uri="http://schemas.openxmlformats.org/drawingml/2006/table">
            <a:tbl>
              <a:tblPr/>
              <a:tblGrid>
                <a:gridCol w="3617075"/>
                <a:gridCol w="258364"/>
                <a:gridCol w="258364"/>
                <a:gridCol w="4147119"/>
              </a:tblGrid>
              <a:tr h="23097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6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60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60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93159"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Gymnázium, SNP 1, </a:t>
                      </a:r>
                      <a:br>
                        <a:rPr lang="sk-SK" sz="16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</a:br>
                      <a:r>
                        <a:rPr lang="sk-SK" sz="16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056 01 Gelnica</a:t>
                      </a:r>
                      <a:endParaRPr lang="sk-SK" sz="16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Web: </a:t>
                      </a:r>
                      <a:r>
                        <a:rPr lang="sk-SK" sz="1600" u="sng" dirty="0" err="1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  <a:hlinkClick r:id="rId2"/>
                        </a:rPr>
                        <a:t>www.gymgl.sk</a:t>
                      </a:r>
                      <a:r>
                        <a:rPr lang="sk-SK" sz="1600" dirty="0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sk-SK" sz="1600" i="1" dirty="0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   </a:t>
                      </a:r>
                      <a:endParaRPr lang="sk-SK" sz="16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6195" marR="36195" marT="53975" marB="53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b="1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KĽÚČ K INOVATÍVNEMU VZDELÁVANIU</a:t>
                      </a:r>
                      <a:endParaRPr lang="sk-SK" sz="16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ITMS kód projektu: </a:t>
                      </a:r>
                      <a:r>
                        <a:rPr lang="sk-SK" sz="16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26110130703</a:t>
                      </a:r>
                    </a:p>
                  </a:txBody>
                  <a:tcPr marL="36195" marR="36195" marT="53975" marB="539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Obrázok 4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475656" cy="1524304"/>
          </a:xfrm>
          <a:prstGeom prst="rect">
            <a:avLst/>
          </a:prstGeom>
          <a:noFill/>
        </p:spPr>
      </p:pic>
      <p:pic>
        <p:nvPicPr>
          <p:cNvPr id="1026" name="Obrázok 1" descr="agentura_cmy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0"/>
            <a:ext cx="5572257" cy="1268760"/>
          </a:xfrm>
          <a:prstGeom prst="rect">
            <a:avLst/>
          </a:prstGeom>
          <a:noFill/>
        </p:spPr>
      </p:pic>
      <p:pic>
        <p:nvPicPr>
          <p:cNvPr id="1025" name="Obrázok 2" descr="EU-ESF-VERTICAL-COLO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20272" y="0"/>
            <a:ext cx="1584176" cy="1474382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23528" y="1916832"/>
            <a:ext cx="7920880" cy="3073896"/>
          </a:xfrm>
        </p:spPr>
        <p:txBody>
          <a:bodyPr>
            <a:noAutofit/>
          </a:bodyPr>
          <a:lstStyle/>
          <a:p>
            <a:pPr algn="just">
              <a:buFont typeface="Arial" pitchFamily="34" charset="0"/>
              <a:buChar char="•"/>
            </a:pPr>
            <a:r>
              <a:rPr lang="sk-SK" sz="2800" dirty="0" smtClean="0">
                <a:solidFill>
                  <a:schemeClr val="tx1"/>
                </a:solidFill>
              </a:rPr>
              <a:t> </a:t>
            </a:r>
            <a:r>
              <a:rPr lang="sk-SK" sz="2800" dirty="0" smtClean="0">
                <a:solidFill>
                  <a:srgbClr val="FF0000"/>
                </a:solidFill>
              </a:rPr>
              <a:t>Väčšina kvapalín v čistom stave sú </a:t>
            </a:r>
            <a:r>
              <a:rPr lang="sk-SK" sz="2800" b="1" dirty="0" smtClean="0">
                <a:solidFill>
                  <a:srgbClr val="FF0000"/>
                </a:solidFill>
              </a:rPr>
              <a:t>izolanty.</a:t>
            </a:r>
          </a:p>
          <a:p>
            <a:pPr algn="just"/>
            <a:endParaRPr lang="sk-SK" sz="2800" dirty="0" smtClean="0">
              <a:solidFill>
                <a:schemeClr val="tx1"/>
              </a:solidFill>
            </a:endParaRPr>
          </a:p>
          <a:p>
            <a:pPr algn="just">
              <a:buFont typeface="Arial" pitchFamily="34" charset="0"/>
              <a:buChar char="•"/>
            </a:pPr>
            <a:r>
              <a:rPr lang="sk-SK" sz="2800" dirty="0" smtClean="0">
                <a:solidFill>
                  <a:schemeClr val="tx1"/>
                </a:solidFill>
              </a:rPr>
              <a:t> </a:t>
            </a:r>
            <a:r>
              <a:rPr lang="sk-SK" sz="2800" dirty="0" smtClean="0">
                <a:solidFill>
                  <a:srgbClr val="7030A0"/>
                </a:solidFill>
              </a:rPr>
              <a:t>Roztoky </a:t>
            </a:r>
            <a:r>
              <a:rPr lang="sk-SK" sz="2800" b="1" dirty="0" smtClean="0">
                <a:solidFill>
                  <a:srgbClr val="7030A0"/>
                </a:solidFill>
              </a:rPr>
              <a:t>kyselín, hydroxidov a solí</a:t>
            </a:r>
            <a:r>
              <a:rPr lang="sk-SK" sz="2800" dirty="0" smtClean="0">
                <a:solidFill>
                  <a:srgbClr val="7030A0"/>
                </a:solidFill>
              </a:rPr>
              <a:t>, ktoré vedú elektrický prúd sa nazývajú </a:t>
            </a:r>
            <a:r>
              <a:rPr lang="sk-SK" sz="2800" b="1" dirty="0" smtClean="0">
                <a:solidFill>
                  <a:srgbClr val="7030A0"/>
                </a:solidFill>
              </a:rPr>
              <a:t>elektrolyty</a:t>
            </a:r>
            <a:r>
              <a:rPr lang="sk-SK" sz="2800" dirty="0" smtClean="0">
                <a:solidFill>
                  <a:srgbClr val="7030A0"/>
                </a:solidFill>
              </a:rPr>
              <a:t>. </a:t>
            </a:r>
          </a:p>
          <a:p>
            <a:pPr algn="just"/>
            <a:endParaRPr lang="sk-SK" sz="2800" dirty="0" smtClean="0">
              <a:solidFill>
                <a:schemeClr val="tx1"/>
              </a:solidFill>
            </a:endParaRPr>
          </a:p>
          <a:p>
            <a:pPr algn="just">
              <a:buFont typeface="Arial" pitchFamily="34" charset="0"/>
              <a:buChar char="•"/>
            </a:pPr>
            <a:r>
              <a:rPr lang="sk-SK" sz="2800" dirty="0" smtClean="0">
                <a:solidFill>
                  <a:schemeClr val="accent3">
                    <a:lumMod val="50000"/>
                  </a:schemeClr>
                </a:solidFill>
              </a:rPr>
              <a:t>Pri rozpustení kyselín, solí a hydroxidov vo vode dochádza k vzniku iónov pôsobením molekúl rozpúšťadla. Jav sa nazýva </a:t>
            </a:r>
            <a:r>
              <a:rPr lang="sk-SK" sz="2800" b="1" dirty="0">
                <a:solidFill>
                  <a:schemeClr val="accent3">
                    <a:lumMod val="50000"/>
                  </a:schemeClr>
                </a:solidFill>
              </a:rPr>
              <a:t>elektrolytická </a:t>
            </a:r>
            <a:r>
              <a:rPr lang="sk-SK" sz="2800" b="1" dirty="0" smtClean="0">
                <a:solidFill>
                  <a:schemeClr val="accent3">
                    <a:lumMod val="50000"/>
                  </a:schemeClr>
                </a:solidFill>
              </a:rPr>
              <a:t>disociácia</a:t>
            </a:r>
            <a:r>
              <a:rPr lang="sk-SK" sz="2800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  <a:p>
            <a:pPr algn="just"/>
            <a:r>
              <a:rPr lang="sk-SK" sz="2800" dirty="0" smtClean="0">
                <a:solidFill>
                  <a:schemeClr val="accent3">
                    <a:lumMod val="50000"/>
                  </a:schemeClr>
                </a:solidFill>
              </a:rPr>
              <a:t>H</a:t>
            </a:r>
            <a:r>
              <a:rPr lang="sk-SK" sz="2800" baseline="-25000" dirty="0" smtClean="0">
                <a:solidFill>
                  <a:schemeClr val="accent3">
                    <a:lumMod val="50000"/>
                  </a:schemeClr>
                </a:solidFill>
              </a:rPr>
              <a:t>2</a:t>
            </a:r>
            <a:r>
              <a:rPr lang="sk-SK" sz="2800" dirty="0" smtClean="0">
                <a:solidFill>
                  <a:schemeClr val="accent3">
                    <a:lumMod val="50000"/>
                  </a:schemeClr>
                </a:solidFill>
              </a:rPr>
              <a:t>SO</a:t>
            </a:r>
            <a:r>
              <a:rPr lang="sk-SK" sz="2800" baseline="-25000" dirty="0" smtClean="0">
                <a:solidFill>
                  <a:schemeClr val="accent3">
                    <a:lumMod val="50000"/>
                  </a:schemeClr>
                </a:solidFill>
              </a:rPr>
              <a:t>4</a:t>
            </a:r>
            <a:r>
              <a:rPr lang="sk-SK" sz="2800" dirty="0" smtClean="0">
                <a:solidFill>
                  <a:schemeClr val="accent3">
                    <a:lumMod val="50000"/>
                  </a:schemeClr>
                </a:solidFill>
              </a:rPr>
              <a:t> → 2H</a:t>
            </a:r>
            <a:r>
              <a:rPr lang="sk-SK" sz="2800" baseline="30000" dirty="0" smtClean="0">
                <a:solidFill>
                  <a:schemeClr val="accent3">
                    <a:lumMod val="50000"/>
                  </a:schemeClr>
                </a:solidFill>
              </a:rPr>
              <a:t>+</a:t>
            </a:r>
            <a:r>
              <a:rPr lang="sk-SK" sz="2800" dirty="0" smtClean="0">
                <a:solidFill>
                  <a:schemeClr val="accent3">
                    <a:lumMod val="50000"/>
                  </a:schemeClr>
                </a:solidFill>
              </a:rPr>
              <a:t> + SO</a:t>
            </a:r>
            <a:r>
              <a:rPr lang="sk-SK" sz="2800" baseline="-25000" dirty="0" smtClean="0">
                <a:solidFill>
                  <a:schemeClr val="accent3">
                    <a:lumMod val="50000"/>
                  </a:schemeClr>
                </a:solidFill>
              </a:rPr>
              <a:t>4</a:t>
            </a:r>
            <a:r>
              <a:rPr lang="sk-SK" sz="2800" baseline="30000" dirty="0" smtClean="0">
                <a:solidFill>
                  <a:schemeClr val="accent3">
                    <a:lumMod val="50000"/>
                  </a:schemeClr>
                </a:solidFill>
              </a:rPr>
              <a:t>-</a:t>
            </a:r>
            <a:r>
              <a:rPr lang="sk-SK" sz="2800" dirty="0" smtClean="0">
                <a:solidFill>
                  <a:schemeClr val="accent3">
                    <a:lumMod val="50000"/>
                  </a:schemeClr>
                </a:solidFill>
              </a:rPr>
              <a:t> ; </a:t>
            </a:r>
            <a:r>
              <a:rPr lang="sk-SK" sz="2800" dirty="0" err="1" smtClean="0">
                <a:solidFill>
                  <a:schemeClr val="accent3">
                    <a:lumMod val="50000"/>
                  </a:schemeClr>
                </a:solidFill>
              </a:rPr>
              <a:t>NaCl</a:t>
            </a:r>
            <a:r>
              <a:rPr lang="sk-SK" sz="2800" dirty="0" smtClean="0">
                <a:solidFill>
                  <a:schemeClr val="accent3">
                    <a:lumMod val="50000"/>
                  </a:schemeClr>
                </a:solidFill>
              </a:rPr>
              <a:t> → Na</a:t>
            </a:r>
            <a:r>
              <a:rPr lang="sk-SK" sz="2800" baseline="30000" dirty="0" smtClean="0">
                <a:solidFill>
                  <a:schemeClr val="accent3">
                    <a:lumMod val="50000"/>
                  </a:schemeClr>
                </a:solidFill>
              </a:rPr>
              <a:t>+</a:t>
            </a:r>
            <a:r>
              <a:rPr lang="sk-SK" sz="2800" dirty="0" smtClean="0">
                <a:solidFill>
                  <a:schemeClr val="accent3">
                    <a:lumMod val="50000"/>
                  </a:schemeClr>
                </a:solidFill>
              </a:rPr>
              <a:t> + </a:t>
            </a:r>
            <a:r>
              <a:rPr lang="sk-SK" sz="2800" dirty="0" err="1" smtClean="0">
                <a:solidFill>
                  <a:schemeClr val="accent3">
                    <a:lumMod val="50000"/>
                  </a:schemeClr>
                </a:solidFill>
              </a:rPr>
              <a:t>Cl</a:t>
            </a:r>
            <a:r>
              <a:rPr lang="sk-SK" sz="2800" baseline="30000" dirty="0" smtClean="0">
                <a:solidFill>
                  <a:schemeClr val="accent3">
                    <a:lumMod val="50000"/>
                  </a:schemeClr>
                </a:solidFill>
              </a:rPr>
              <a:t>- </a:t>
            </a:r>
            <a:endParaRPr lang="sk-SK" sz="2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251520" y="404664"/>
            <a:ext cx="889248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Vodivosť v kvapalinách</a:t>
            </a:r>
            <a:endParaRPr kumimoji="0" lang="sk-SK" sz="4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2400" b="1" dirty="0">
                <a:solidFill>
                  <a:srgbClr val="E226B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Medená doska alebo elektróda</a:t>
            </a:r>
          </a:p>
          <a:p>
            <a:r>
              <a:rPr lang="sk-SK" sz="2400" b="1" dirty="0">
                <a:solidFill>
                  <a:srgbClr val="0F3CF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Zinková doska alebo elektróda</a:t>
            </a:r>
          </a:p>
          <a:p>
            <a:r>
              <a:rPr lang="sk-SK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Elektrolyt</a:t>
            </a:r>
          </a:p>
          <a:p>
            <a:r>
              <a:rPr lang="sk-SK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Elektrický prúd</a:t>
            </a:r>
          </a:p>
          <a:p>
            <a:endParaRPr lang="sk-SK" sz="2400" b="1" dirty="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 typeface="Wingdings" pitchFamily="2" charset="2"/>
              <a:buNone/>
            </a:pPr>
            <a:endParaRPr lang="sk-SK" sz="2400" b="1" dirty="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sk-SK" sz="24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sk-SK" dirty="0"/>
          </a:p>
          <a:p>
            <a:endParaRPr lang="sk-SK" dirty="0"/>
          </a:p>
        </p:txBody>
      </p:sp>
      <p:pic>
        <p:nvPicPr>
          <p:cNvPr id="37896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913" y="3789363"/>
            <a:ext cx="3690937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9" name="Picture 11" descr="elpvroztokoc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625" y="2708275"/>
            <a:ext cx="2906713" cy="3744913"/>
          </a:xfrm>
          <a:prstGeom prst="rect">
            <a:avLst/>
          </a:prstGeom>
          <a:noFill/>
        </p:spPr>
      </p:pic>
      <p:sp>
        <p:nvSpPr>
          <p:cNvPr id="37901" name="AutoShape 13"/>
          <p:cNvSpPr>
            <a:spLocks noChangeArrowheads="1"/>
          </p:cNvSpPr>
          <p:nvPr/>
        </p:nvSpPr>
        <p:spPr bwMode="auto">
          <a:xfrm rot="1576284">
            <a:off x="1430338" y="4730750"/>
            <a:ext cx="976312" cy="360363"/>
          </a:xfrm>
          <a:prstGeom prst="rightArrow">
            <a:avLst>
              <a:gd name="adj1" fmla="val 50000"/>
              <a:gd name="adj2" fmla="val 67731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37902" name="AutoShape 14"/>
          <p:cNvSpPr>
            <a:spLocks noChangeArrowheads="1"/>
          </p:cNvSpPr>
          <p:nvPr/>
        </p:nvSpPr>
        <p:spPr bwMode="auto">
          <a:xfrm rot="8749715">
            <a:off x="3995738" y="4797425"/>
            <a:ext cx="976312" cy="360363"/>
          </a:xfrm>
          <a:prstGeom prst="rightArrow">
            <a:avLst>
              <a:gd name="adj1" fmla="val 50000"/>
              <a:gd name="adj2" fmla="val 67731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37903" name="AutoShape 15"/>
          <p:cNvSpPr>
            <a:spLocks noChangeArrowheads="1"/>
          </p:cNvSpPr>
          <p:nvPr/>
        </p:nvSpPr>
        <p:spPr bwMode="auto">
          <a:xfrm rot="16200000">
            <a:off x="2679700" y="5969000"/>
            <a:ext cx="976313" cy="360363"/>
          </a:xfrm>
          <a:prstGeom prst="rightArrow">
            <a:avLst>
              <a:gd name="adj1" fmla="val 50000"/>
              <a:gd name="adj2" fmla="val 67731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37904" name="AutoShape 16"/>
          <p:cNvSpPr>
            <a:spLocks noChangeArrowheads="1"/>
          </p:cNvSpPr>
          <p:nvPr/>
        </p:nvSpPr>
        <p:spPr bwMode="auto">
          <a:xfrm rot="8749715">
            <a:off x="3203575" y="3500438"/>
            <a:ext cx="976313" cy="360362"/>
          </a:xfrm>
          <a:prstGeom prst="rightArrow">
            <a:avLst>
              <a:gd name="adj1" fmla="val 50000"/>
              <a:gd name="adj2" fmla="val 67731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2" name="Nadpis 1"/>
          <p:cNvSpPr txBox="1">
            <a:spLocks/>
          </p:cNvSpPr>
          <p:nvPr/>
        </p:nvSpPr>
        <p:spPr>
          <a:xfrm>
            <a:off x="251520" y="0"/>
            <a:ext cx="889248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Vodivosť v kvapalinách</a:t>
            </a:r>
            <a:endParaRPr kumimoji="0" lang="sk-SK" sz="44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0"/>
                            </p:stCondLst>
                            <p:childTnLst>
                              <p:par>
                                <p:cTn id="27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10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000"/>
                            </p:stCondLst>
                            <p:childTnLst>
                              <p:par>
                                <p:cTn id="39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3" dur="10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0"/>
                            </p:stCondLst>
                            <p:childTnLst>
                              <p:par>
                                <p:cTn id="48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2" dur="20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1" grpId="0" animBg="1"/>
      <p:bldP spid="37902" grpId="0" animBg="1"/>
      <p:bldP spid="37903" grpId="0" animBg="1"/>
      <p:bldP spid="37903" grpId="1" animBg="1"/>
      <p:bldP spid="3790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836712"/>
            <a:ext cx="8820472" cy="4530725"/>
          </a:xfrm>
        </p:spPr>
        <p:txBody>
          <a:bodyPr>
            <a:noAutofit/>
          </a:bodyPr>
          <a:lstStyle/>
          <a:p>
            <a:r>
              <a:rPr lang="sk-SK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Ak do elektrolytu vložíme dve elektródy a pripojíme ich ku svorkám jednosmerného zdroja napätia, vznikne medzi elektródami elektrické pole vo vnútri elektrolytu, ktoré vyvoláva usmernený pohyb iónov v roztoku (iónová vodivosť)</a:t>
            </a:r>
          </a:p>
          <a:p>
            <a:r>
              <a:rPr lang="sk-SK" sz="24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Katióny sa začnú pohybovať ku katóde pripojenej k zápornej svorke zdroja a anióny k anóde</a:t>
            </a:r>
          </a:p>
          <a:p>
            <a:r>
              <a:rPr lang="sk-SK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Dej, pri ktorom prechodom el. prúdu elektrolytom dochádza k látkovým zmenám nazývame </a:t>
            </a:r>
            <a:r>
              <a:rPr lang="sk-SK" sz="2400" b="1" u="sng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elektrolýza. </a:t>
            </a:r>
            <a:r>
              <a:rPr lang="sk-SK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Pri elektrolýze sa na katóde vždy vylučuje vodík, alebo kov. Výsledky elektrolýzy daného roztoku závisí od materiálu z ktorého sú elektródy.</a:t>
            </a:r>
            <a:endParaRPr lang="sk-SK" sz="2400" b="1" u="sng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sk-SK" sz="2400" u="sng" dirty="0">
              <a:solidFill>
                <a:schemeClr val="folHlink"/>
              </a:solidFill>
            </a:endParaRPr>
          </a:p>
        </p:txBody>
      </p:sp>
      <p:pic>
        <p:nvPicPr>
          <p:cNvPr id="3891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350" y="4868863"/>
            <a:ext cx="1787525" cy="178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21" name="Picture 9" descr="VSE20b4fe_VSE20b1e1_3_elektrolyz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375" y="4946650"/>
            <a:ext cx="2547938" cy="1911350"/>
          </a:xfrm>
          <a:prstGeom prst="rect">
            <a:avLst/>
          </a:prstGeom>
          <a:noFill/>
        </p:spPr>
      </p:pic>
      <p:pic>
        <p:nvPicPr>
          <p:cNvPr id="38923" name="Picture 11" descr="elektrolyza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8125" y="5013325"/>
            <a:ext cx="1905000" cy="1647825"/>
          </a:xfrm>
          <a:prstGeom prst="rect">
            <a:avLst/>
          </a:prstGeom>
          <a:noFill/>
        </p:spPr>
      </p:pic>
      <p:sp>
        <p:nvSpPr>
          <p:cNvPr id="9" name="Nadpis 1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Vodivosť v kvapalinách</a:t>
            </a:r>
            <a:endParaRPr kumimoji="0" lang="sk-SK" sz="44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sk-SK" b="1" dirty="0" smtClean="0">
                <a:solidFill>
                  <a:srgbClr val="C00000"/>
                </a:solidFill>
              </a:rPr>
              <a:t>Faradayove zákony: </a:t>
            </a:r>
          </a:p>
          <a:p>
            <a:r>
              <a:rPr lang="sk-SK" sz="2800" dirty="0" smtClean="0">
                <a:solidFill>
                  <a:srgbClr val="FF0000"/>
                </a:solidFill>
              </a:rPr>
              <a:t>Procesy na anóde môžu byť zložitejšie - môžu sa na nej vylučovať rôzne látky, môže dochádzať ku rozpúšťaniu anódy. </a:t>
            </a:r>
          </a:p>
          <a:p>
            <a:r>
              <a:rPr lang="sk-SK" sz="2800" b="1" dirty="0">
                <a:solidFill>
                  <a:srgbClr val="C00000"/>
                </a:solidFill>
              </a:rPr>
              <a:t>1. Faradayov zákon:</a:t>
            </a:r>
            <a:r>
              <a:rPr lang="sk-SK" sz="2800" dirty="0" smtClean="0">
                <a:solidFill>
                  <a:srgbClr val="C00000"/>
                </a:solidFill>
              </a:rPr>
              <a:t> </a:t>
            </a:r>
            <a:r>
              <a:rPr lang="sk-SK" sz="2800" b="1" dirty="0">
                <a:solidFill>
                  <a:srgbClr val="C00000"/>
                </a:solidFill>
              </a:rPr>
              <a:t>Hmotnosť m vylúčenej látky je priamoúmerná náboju, ktorý elektrolytom </a:t>
            </a:r>
            <a:r>
              <a:rPr lang="sk-SK" sz="2800" b="1" dirty="0" smtClean="0">
                <a:solidFill>
                  <a:srgbClr val="C00000"/>
                </a:solidFill>
              </a:rPr>
              <a:t>prešiel</a:t>
            </a:r>
          </a:p>
          <a:p>
            <a:r>
              <a:rPr lang="sk-SK" sz="3900" b="1" dirty="0" smtClean="0">
                <a:solidFill>
                  <a:srgbClr val="C00000"/>
                </a:solidFill>
              </a:rPr>
              <a:t>m </a:t>
            </a:r>
            <a:r>
              <a:rPr lang="sk-SK" sz="3900" b="1" dirty="0">
                <a:solidFill>
                  <a:srgbClr val="C00000"/>
                </a:solidFill>
              </a:rPr>
              <a:t>=</a:t>
            </a:r>
            <a:r>
              <a:rPr lang="sk-SK" sz="3900" b="1" dirty="0" smtClean="0">
                <a:solidFill>
                  <a:srgbClr val="C00000"/>
                </a:solidFill>
              </a:rPr>
              <a:t>A.Q</a:t>
            </a:r>
            <a:r>
              <a:rPr lang="sk-SK" sz="2800" b="1" dirty="0" smtClean="0">
                <a:solidFill>
                  <a:srgbClr val="C00000"/>
                </a:solidFill>
              </a:rPr>
              <a:t>, </a:t>
            </a:r>
          </a:p>
          <a:p>
            <a:pPr>
              <a:buNone/>
            </a:pPr>
            <a:r>
              <a:rPr lang="sk-SK" sz="2800" dirty="0" smtClean="0"/>
              <a:t>elektrochemický ekvivalent látky A = M</a:t>
            </a:r>
            <a:r>
              <a:rPr lang="sk-SK" sz="2800" baseline="-25000" dirty="0" smtClean="0"/>
              <a:t>m</a:t>
            </a:r>
            <a:r>
              <a:rPr lang="sk-SK" sz="2800" dirty="0" smtClean="0"/>
              <a:t> / </a:t>
            </a:r>
            <a:r>
              <a:rPr lang="sk-SK" sz="2800" dirty="0" err="1" smtClean="0"/>
              <a:t>v.F</a:t>
            </a:r>
            <a:r>
              <a:rPr lang="sk-SK" sz="2800" dirty="0" smtClean="0"/>
              <a:t>,  </a:t>
            </a:r>
          </a:p>
          <a:p>
            <a:pPr>
              <a:buNone/>
            </a:pPr>
            <a:r>
              <a:rPr lang="sk-SK" sz="2800" dirty="0"/>
              <a:t>v</a:t>
            </a:r>
            <a:r>
              <a:rPr lang="sk-SK" sz="2800" dirty="0" smtClean="0"/>
              <a:t> – počet vymenených elektrónov medzi iónom a elektródou </a:t>
            </a:r>
          </a:p>
          <a:p>
            <a:pPr>
              <a:buNone/>
            </a:pPr>
            <a:r>
              <a:rPr lang="sk-SK" sz="2800" dirty="0" smtClean="0"/>
              <a:t>F = </a:t>
            </a:r>
            <a:r>
              <a:rPr lang="sk-SK" sz="2800" dirty="0" err="1" smtClean="0"/>
              <a:t>e.N</a:t>
            </a:r>
            <a:r>
              <a:rPr lang="sk-SK" sz="2800" baseline="-25000" dirty="0" err="1" smtClean="0"/>
              <a:t>A</a:t>
            </a:r>
            <a:r>
              <a:rPr lang="sk-SK" sz="2800" dirty="0" smtClean="0"/>
              <a:t> = 9,652.10</a:t>
            </a:r>
            <a:r>
              <a:rPr lang="sk-SK" sz="2800" baseline="30000" dirty="0" smtClean="0"/>
              <a:t>4</a:t>
            </a:r>
            <a:r>
              <a:rPr lang="sk-SK" sz="2800" dirty="0" smtClean="0"/>
              <a:t> C.mol</a:t>
            </a:r>
            <a:r>
              <a:rPr lang="sk-SK" sz="2800" baseline="30000" dirty="0" smtClean="0"/>
              <a:t>-1</a:t>
            </a:r>
            <a:r>
              <a:rPr lang="sk-SK" sz="2800" dirty="0" smtClean="0"/>
              <a:t> je </a:t>
            </a:r>
            <a:r>
              <a:rPr lang="sk-SK" sz="2800" dirty="0" err="1" smtClean="0"/>
              <a:t>Faradayova</a:t>
            </a:r>
            <a:r>
              <a:rPr lang="sk-SK" sz="2800" dirty="0" smtClean="0"/>
              <a:t> konštanta</a:t>
            </a:r>
          </a:p>
          <a:p>
            <a:endParaRPr lang="sk-SK" sz="2800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251520" y="0"/>
            <a:ext cx="889248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Vodivosť v kvapalinách</a:t>
            </a:r>
            <a:endParaRPr kumimoji="0" lang="sk-SK" sz="44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800" decel="100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800" decel="100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800" decel="100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8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sk-SK" sz="2800" b="1" dirty="0">
                <a:solidFill>
                  <a:srgbClr val="C00000"/>
                </a:solidFill>
              </a:rPr>
              <a:t>2. Faradayov zákon</a:t>
            </a:r>
            <a:r>
              <a:rPr lang="sk-SK" sz="2800" dirty="0">
                <a:solidFill>
                  <a:srgbClr val="C00000"/>
                </a:solidFill>
              </a:rPr>
              <a:t>:</a:t>
            </a:r>
            <a:r>
              <a:rPr lang="sk-SK" sz="2800" dirty="0" smtClean="0">
                <a:solidFill>
                  <a:srgbClr val="C00000"/>
                </a:solidFill>
              </a:rPr>
              <a:t> </a:t>
            </a:r>
            <a:r>
              <a:rPr lang="sk-SK" sz="2800" b="1" dirty="0">
                <a:solidFill>
                  <a:srgbClr val="C00000"/>
                </a:solidFill>
              </a:rPr>
              <a:t>Látkové množstvá rôznych látok vylúčených pri elektrolýze rovnako veľkým nábojom sú chemicky ekvivalentné, to jest môžu sa navzájom nahradiť v chemickej zlúčenine alebo sa môžu bezo zvyšku zlúčiť.</a:t>
            </a:r>
            <a:endParaRPr lang="sk-SK" sz="2800" dirty="0" smtClean="0">
              <a:solidFill>
                <a:srgbClr val="C00000"/>
              </a:solidFill>
            </a:endParaRPr>
          </a:p>
          <a:p>
            <a:endParaRPr lang="sk-SK" sz="2800" dirty="0"/>
          </a:p>
        </p:txBody>
      </p:sp>
      <p:sp>
        <p:nvSpPr>
          <p:cNvPr id="4" name="Nadpis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Vodivosť v kvapalinách</a:t>
            </a:r>
            <a:endParaRPr kumimoji="0" lang="sk-SK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sk-SK" dirty="0" smtClean="0"/>
              <a:t>Elektrolýza sa využíva v metalurgii, galvanickom pokovovaní, galvanickom leptaní...</a:t>
            </a:r>
          </a:p>
          <a:p>
            <a:endParaRPr lang="sk-SK" dirty="0"/>
          </a:p>
          <a:p>
            <a:r>
              <a:rPr lang="sk-SK" dirty="0" smtClean="0"/>
              <a:t>Galvanický článok - </a:t>
            </a:r>
            <a:r>
              <a:rPr lang="sk-SK" b="1" dirty="0" smtClean="0">
                <a:solidFill>
                  <a:schemeClr val="folHlink"/>
                </a:solidFill>
              </a:rPr>
              <a:t>Je to zariadenie, ktoré slúži k priamemu prevodu chemickej energie na elektrickú. </a:t>
            </a:r>
          </a:p>
          <a:p>
            <a:endParaRPr lang="sk-SK" dirty="0"/>
          </a:p>
        </p:txBody>
      </p:sp>
      <p:sp>
        <p:nvSpPr>
          <p:cNvPr id="4" name="Nadpis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Vodivosť v kvapalinách</a:t>
            </a:r>
            <a:endParaRPr kumimoji="0" lang="sk-SK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4237318"/>
            <a:ext cx="4176464" cy="2620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80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3528" y="2924944"/>
            <a:ext cx="8229600" cy="1143000"/>
          </a:xfrm>
        </p:spPr>
        <p:txBody>
          <a:bodyPr/>
          <a:lstStyle/>
          <a:p>
            <a:r>
              <a:rPr lang="sk-SK" dirty="0" smtClean="0"/>
              <a:t>Ďakujem za pozornosť</a:t>
            </a:r>
            <a:endParaRPr lang="sk-SK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1246</TotalTime>
  <Words>237</Words>
  <Application>Microsoft Office PowerPoint</Application>
  <PresentationFormat>Prezentácia na obrazovke (4:3)</PresentationFormat>
  <Paragraphs>41</Paragraphs>
  <Slides>8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Motív Office</vt:lpstr>
      <vt:lpstr>Vodivosť v kvapalinách</vt:lpstr>
      <vt:lpstr>Snímka 2</vt:lpstr>
      <vt:lpstr>Snímka 3</vt:lpstr>
      <vt:lpstr>Vodivosť v kvapalinách</vt:lpstr>
      <vt:lpstr>Snímka 5</vt:lpstr>
      <vt:lpstr>Vodivosť v kvapalinách</vt:lpstr>
      <vt:lpstr>Vodivosť v kvapalinách</vt:lpstr>
      <vt:lpstr>Ďakujem za pozornosť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Vodivosť v kvapalinách</dc:title>
  <dc:creator>Windows User</dc:creator>
  <cp:lastModifiedBy>Windows User</cp:lastModifiedBy>
  <cp:revision>4</cp:revision>
  <dcterms:created xsi:type="dcterms:W3CDTF">2015-01-03T18:04:33Z</dcterms:created>
  <dcterms:modified xsi:type="dcterms:W3CDTF">2015-01-04T14:51:00Z</dcterms:modified>
</cp:coreProperties>
</file>