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2CA0-578A-486C-8587-270DBA426FD7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43C-8C61-485A-B828-5DF38277F83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2CA0-578A-486C-8587-270DBA426FD7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43C-8C61-485A-B828-5DF38277F83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2CA0-578A-486C-8587-270DBA426FD7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43C-8C61-485A-B828-5DF38277F83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2CA0-578A-486C-8587-270DBA426FD7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43C-8C61-485A-B828-5DF38277F83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2CA0-578A-486C-8587-270DBA426FD7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43C-8C61-485A-B828-5DF38277F83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2CA0-578A-486C-8587-270DBA426FD7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43C-8C61-485A-B828-5DF38277F83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2CA0-578A-486C-8587-270DBA426FD7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43C-8C61-485A-B828-5DF38277F83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2CA0-578A-486C-8587-270DBA426FD7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43C-8C61-485A-B828-5DF38277F83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2CA0-578A-486C-8587-270DBA426FD7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43C-8C61-485A-B828-5DF38277F83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2CA0-578A-486C-8587-270DBA426FD7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43C-8C61-485A-B828-5DF38277F83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2CA0-578A-486C-8587-270DBA426FD7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0343C-8C61-485A-B828-5DF38277F83C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92D05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C2CA0-578A-486C-8587-270DBA426FD7}" type="datetimeFigureOut">
              <a:rPr lang="sk-SK" smtClean="0"/>
              <a:t>2. 3. 2015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0343C-8C61-485A-B828-5DF38277F83C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ymgl.sk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sk-SK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Izochorický dej</a:t>
            </a:r>
            <a:endParaRPr lang="sk-SK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2743200" y="4509120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rgbClr val="FF0000"/>
                </a:solidFill>
              </a:rPr>
              <a:t>Mgr. Jaroslava Viťazková</a:t>
            </a:r>
            <a:endParaRPr lang="sk-SK" dirty="0">
              <a:solidFill>
                <a:srgbClr val="FF0000"/>
              </a:solidFill>
            </a:endParaRPr>
          </a:p>
        </p:txBody>
      </p:sp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395535" y="1196752"/>
          <a:ext cx="8280922" cy="1273575"/>
        </p:xfrm>
        <a:graphic>
          <a:graphicData uri="http://schemas.openxmlformats.org/drawingml/2006/table">
            <a:tbl>
              <a:tblPr/>
              <a:tblGrid>
                <a:gridCol w="3617075"/>
                <a:gridCol w="258364"/>
                <a:gridCol w="258364"/>
                <a:gridCol w="4147119"/>
              </a:tblGrid>
              <a:tr h="23097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60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93159">
                <a:tc grid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Gymnázium, SNP 1, </a:t>
                      </a:r>
                      <a:b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056 01 Gelnica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Web: </a:t>
                      </a:r>
                      <a:r>
                        <a:rPr lang="sk-SK" sz="1600" u="sng" dirty="0" err="1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  <a:hlinkClick r:id="rId2"/>
                        </a:rPr>
                        <a:t>www.gymgl.sk</a:t>
                      </a:r>
                      <a:r>
                        <a:rPr lang="sk-SK" sz="16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</a:t>
                      </a:r>
                      <a:r>
                        <a:rPr lang="sk-SK" sz="1600" i="1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     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36195" marR="36195" marT="53975" marB="539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b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KĽÚČ K INOVATÍVNEMU VZDELÁVANIU</a:t>
                      </a:r>
                      <a:endParaRPr lang="sk-SK" sz="1600" dirty="0">
                        <a:solidFill>
                          <a:schemeClr val="tx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Arial"/>
                        </a:rPr>
                        <a:t>ITMS kód projektu: </a:t>
                      </a:r>
                      <a:r>
                        <a:rPr lang="sk-SK" sz="16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26110130703</a:t>
                      </a:r>
                    </a:p>
                  </a:txBody>
                  <a:tcPr marL="36195" marR="36195" marT="53975" marB="5397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Obrázok 4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75656" cy="1524304"/>
          </a:xfrm>
          <a:prstGeom prst="rect">
            <a:avLst/>
          </a:prstGeom>
          <a:noFill/>
        </p:spPr>
      </p:pic>
      <p:pic>
        <p:nvPicPr>
          <p:cNvPr id="10" name="Obrázok 1" descr="agentura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0"/>
            <a:ext cx="5572257" cy="1268760"/>
          </a:xfrm>
          <a:prstGeom prst="rect">
            <a:avLst/>
          </a:prstGeom>
          <a:noFill/>
        </p:spPr>
      </p:pic>
      <p:pic>
        <p:nvPicPr>
          <p:cNvPr id="11" name="Obrázok 2" descr="EU-ESF-VERTICAL-COLO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0"/>
            <a:ext cx="1584176" cy="1474382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Izochorický dej</a:t>
            </a:r>
            <a:endParaRPr lang="sk-SK" dirty="0"/>
          </a:p>
        </p:txBody>
      </p:sp>
      <p:sp>
        <p:nvSpPr>
          <p:cNvPr id="5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395536" y="1124744"/>
            <a:ext cx="8229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800" dirty="0"/>
              <a:t>Dej, pri ktorom je objem plynu stály </a:t>
            </a:r>
            <a:r>
              <a:rPr lang="sk-SK" sz="2800" b="1" dirty="0" smtClean="0">
                <a:solidFill>
                  <a:srgbClr val="FF0000"/>
                </a:solidFill>
              </a:rPr>
              <a:t>( </a:t>
            </a:r>
            <a:r>
              <a:rPr lang="sk-SK" sz="2800" b="1" dirty="0">
                <a:solidFill>
                  <a:srgbClr val="FF0000"/>
                </a:solidFill>
              </a:rPr>
              <a:t>V = </a:t>
            </a:r>
            <a:r>
              <a:rPr lang="sk-SK" sz="2800" b="1" dirty="0" err="1">
                <a:solidFill>
                  <a:srgbClr val="FF0000"/>
                </a:solidFill>
              </a:rPr>
              <a:t>konšt</a:t>
            </a:r>
            <a:r>
              <a:rPr lang="sk-SK" sz="2800" dirty="0"/>
              <a:t>.) </a:t>
            </a:r>
            <a:r>
              <a:rPr lang="sk-SK" sz="2800" dirty="0" smtClean="0"/>
              <a:t> sa </a:t>
            </a:r>
            <a:r>
              <a:rPr lang="sk-SK" sz="2800" dirty="0"/>
              <a:t>nazýva </a:t>
            </a:r>
            <a:r>
              <a:rPr lang="sk-SK" sz="2800" b="1" dirty="0" err="1">
                <a:solidFill>
                  <a:srgbClr val="FF0000"/>
                </a:solidFill>
              </a:rPr>
              <a:t>izochorický</a:t>
            </a:r>
            <a:r>
              <a:rPr lang="sk-SK" sz="2800" b="1" dirty="0">
                <a:solidFill>
                  <a:srgbClr val="FF0000"/>
                </a:solidFill>
              </a:rPr>
              <a:t> dej</a:t>
            </a:r>
            <a:r>
              <a:rPr lang="sk-SK" sz="2800" dirty="0"/>
              <a:t>.</a:t>
            </a:r>
            <a:endParaRPr lang="cs-CZ" sz="2800" dirty="0"/>
          </a:p>
        </p:txBody>
      </p:sp>
      <p:sp>
        <p:nvSpPr>
          <p:cNvPr id="8" name="Rectangle 272"/>
          <p:cNvSpPr>
            <a:spLocks noChangeArrowheads="1"/>
          </p:cNvSpPr>
          <p:nvPr/>
        </p:nvSpPr>
        <p:spPr bwMode="auto">
          <a:xfrm>
            <a:off x="3348261" y="4694634"/>
            <a:ext cx="1958975" cy="679450"/>
          </a:xfrm>
          <a:prstGeom prst="rect">
            <a:avLst/>
          </a:prstGeom>
          <a:solidFill>
            <a:srgbClr val="EAEAEA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9" name="Object 273"/>
          <p:cNvGraphicFramePr>
            <a:graphicFrameLocks noChangeAspect="1"/>
          </p:cNvGraphicFramePr>
          <p:nvPr/>
        </p:nvGraphicFramePr>
        <p:xfrm>
          <a:off x="2195736" y="2276872"/>
          <a:ext cx="2001837" cy="1100137"/>
        </p:xfrm>
        <a:graphic>
          <a:graphicData uri="http://schemas.openxmlformats.org/presentationml/2006/ole">
            <p:oleObj spid="_x0000_s1027" name="Rovnica" r:id="rId3" imgW="787320" imgH="431640" progId="Equation.3">
              <p:embed/>
            </p:oleObj>
          </a:graphicData>
        </a:graphic>
      </p:graphicFrame>
      <p:graphicFrame>
        <p:nvGraphicFramePr>
          <p:cNvPr id="10" name="Object 274"/>
          <p:cNvGraphicFramePr>
            <a:graphicFrameLocks noChangeAspect="1"/>
          </p:cNvGraphicFramePr>
          <p:nvPr/>
        </p:nvGraphicFramePr>
        <p:xfrm>
          <a:off x="4240436" y="2457847"/>
          <a:ext cx="2290762" cy="549275"/>
        </p:xfrm>
        <a:graphic>
          <a:graphicData uri="http://schemas.openxmlformats.org/presentationml/2006/ole">
            <p:oleObj spid="_x0000_s1028" name="Rovnica" r:id="rId4" imgW="901440" imgH="215640" progId="Equation.3">
              <p:embed/>
            </p:oleObj>
          </a:graphicData>
        </a:graphic>
      </p:graphicFrame>
      <p:graphicFrame>
        <p:nvGraphicFramePr>
          <p:cNvPr id="11" name="Object 275"/>
          <p:cNvGraphicFramePr>
            <a:graphicFrameLocks noChangeAspect="1"/>
          </p:cNvGraphicFramePr>
          <p:nvPr/>
        </p:nvGraphicFramePr>
        <p:xfrm>
          <a:off x="3347864" y="4725144"/>
          <a:ext cx="1811338" cy="528638"/>
        </p:xfrm>
        <a:graphic>
          <a:graphicData uri="http://schemas.openxmlformats.org/presentationml/2006/ole">
            <p:oleObj spid="_x0000_s1029" name="Rovnica" r:id="rId5" imgW="799920" imgH="203040" progId="Equation.3">
              <p:embed/>
            </p:oleObj>
          </a:graphicData>
        </a:graphic>
      </p:graphicFrame>
      <p:graphicFrame>
        <p:nvGraphicFramePr>
          <p:cNvPr id="12" name="Object 276"/>
          <p:cNvGraphicFramePr>
            <a:graphicFrameLocks noChangeAspect="1"/>
          </p:cNvGraphicFramePr>
          <p:nvPr/>
        </p:nvGraphicFramePr>
        <p:xfrm>
          <a:off x="2495773" y="3359547"/>
          <a:ext cx="1387475" cy="1100137"/>
        </p:xfrm>
        <a:graphic>
          <a:graphicData uri="http://schemas.openxmlformats.org/presentationml/2006/ole">
            <p:oleObj spid="_x0000_s1030" name="Rovnica" r:id="rId6" imgW="545760" imgH="431640" progId="Equation.3">
              <p:embed/>
            </p:oleObj>
          </a:graphicData>
        </a:graphic>
      </p:graphicFrame>
      <p:graphicFrame>
        <p:nvGraphicFramePr>
          <p:cNvPr id="13" name="Object 277"/>
          <p:cNvGraphicFramePr>
            <a:graphicFrameLocks noChangeAspect="1"/>
          </p:cNvGraphicFramePr>
          <p:nvPr/>
        </p:nvGraphicFramePr>
        <p:xfrm>
          <a:off x="3888011" y="3615134"/>
          <a:ext cx="1238250" cy="461963"/>
        </p:xfrm>
        <a:graphic>
          <a:graphicData uri="http://schemas.openxmlformats.org/presentationml/2006/ole">
            <p:oleObj spid="_x0000_s1031" name="Rovnica" r:id="rId7" imgW="545760" imgH="177480" progId="Equation.3">
              <p:embed/>
            </p:oleObj>
          </a:graphicData>
        </a:graphic>
      </p:graphicFrame>
      <p:sp>
        <p:nvSpPr>
          <p:cNvPr id="14" name="Text Box 278"/>
          <p:cNvSpPr txBox="1">
            <a:spLocks noChangeArrowheads="1"/>
          </p:cNvSpPr>
          <p:nvPr/>
        </p:nvSpPr>
        <p:spPr bwMode="auto">
          <a:xfrm>
            <a:off x="88900" y="5211763"/>
            <a:ext cx="9143071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pPr>
              <a:spcAft>
                <a:spcPct val="15000"/>
              </a:spcAft>
            </a:pPr>
            <a:r>
              <a:rPr lang="sk-SK" sz="3200" b="1" dirty="0" err="1"/>
              <a:t>Charlov</a:t>
            </a:r>
            <a:r>
              <a:rPr lang="sk-SK" sz="3200" b="1" dirty="0"/>
              <a:t> zákon:</a:t>
            </a:r>
          </a:p>
          <a:p>
            <a:r>
              <a:rPr lang="sk-SK" sz="2900" dirty="0"/>
              <a:t>Pri </a:t>
            </a:r>
            <a:r>
              <a:rPr lang="sk-SK" sz="2900" dirty="0" err="1"/>
              <a:t>izochorickom</a:t>
            </a:r>
            <a:r>
              <a:rPr lang="sk-SK" sz="2900" dirty="0"/>
              <a:t> deji s ideálnym plynom stálej hmotnosti</a:t>
            </a:r>
          </a:p>
          <a:p>
            <a:r>
              <a:rPr lang="sk-SK" sz="2900" dirty="0"/>
              <a:t>je tlak plynu priamo úmerný jeho termodynamickej teplote.</a:t>
            </a:r>
            <a:endParaRPr lang="en-US" sz="29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Izochorický dej</a:t>
            </a:r>
            <a:endParaRPr lang="sk-SK" dirty="0"/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3854450" y="2790825"/>
          <a:ext cx="355600" cy="419100"/>
        </p:xfrm>
        <a:graphic>
          <a:graphicData uri="http://schemas.openxmlformats.org/presentationml/2006/ole">
            <p:oleObj spid="_x0000_s2050" name="Rovnica" r:id="rId3" imgW="139680" imgH="164880" progId="Equation.3">
              <p:embed/>
            </p:oleObj>
          </a:graphicData>
        </a:graphic>
      </p:graphicFrame>
      <p:grpSp>
        <p:nvGrpSpPr>
          <p:cNvPr id="5" name="Group 533"/>
          <p:cNvGrpSpPr>
            <a:grpSpLocks/>
          </p:cNvGrpSpPr>
          <p:nvPr/>
        </p:nvGrpSpPr>
        <p:grpSpPr bwMode="auto">
          <a:xfrm>
            <a:off x="1374775" y="2244725"/>
            <a:ext cx="2397125" cy="2584450"/>
            <a:chOff x="866" y="1414"/>
            <a:chExt cx="1510" cy="1628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966" y="1414"/>
              <a:ext cx="1115" cy="1573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980" y="1836"/>
              <a:ext cx="1064" cy="1096"/>
            </a:xfrm>
            <a:prstGeom prst="rect">
              <a:avLst/>
            </a:prstGeom>
            <a:solidFill>
              <a:srgbClr val="A3C2E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294" y="1681"/>
              <a:ext cx="82" cy="123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307" y="2618"/>
              <a:ext cx="56" cy="284"/>
            </a:xfrm>
            <a:prstGeom prst="rect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1052" y="2359"/>
              <a:ext cx="945" cy="521"/>
              <a:chOff x="1000" y="2119"/>
              <a:chExt cx="945" cy="521"/>
            </a:xfrm>
          </p:grpSpPr>
          <p:sp>
            <p:nvSpPr>
              <p:cNvPr id="69" name="Oval 16"/>
              <p:cNvSpPr>
                <a:spLocks noChangeAspect="1" noChangeArrowheads="1"/>
              </p:cNvSpPr>
              <p:nvPr/>
            </p:nvSpPr>
            <p:spPr bwMode="auto">
              <a:xfrm>
                <a:off x="1384" y="222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grpSp>
            <p:nvGrpSpPr>
              <p:cNvPr id="70" name="Group 17"/>
              <p:cNvGrpSpPr>
                <a:grpSpLocks/>
              </p:cNvGrpSpPr>
              <p:nvPr/>
            </p:nvGrpSpPr>
            <p:grpSpPr bwMode="auto">
              <a:xfrm rot="3486552">
                <a:off x="1421" y="2125"/>
                <a:ext cx="43" cy="45"/>
                <a:chOff x="1467" y="2220"/>
                <a:chExt cx="43" cy="45"/>
              </a:xfrm>
            </p:grpSpPr>
            <p:sp>
              <p:nvSpPr>
                <p:cNvPr id="132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1467" y="2220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33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1476" y="2231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71" name="Group 20"/>
              <p:cNvGrpSpPr>
                <a:grpSpLocks/>
              </p:cNvGrpSpPr>
              <p:nvPr/>
            </p:nvGrpSpPr>
            <p:grpSpPr bwMode="auto">
              <a:xfrm>
                <a:off x="1516" y="2392"/>
                <a:ext cx="43" cy="45"/>
                <a:chOff x="1516" y="2392"/>
                <a:chExt cx="43" cy="45"/>
              </a:xfrm>
            </p:grpSpPr>
            <p:sp>
              <p:nvSpPr>
                <p:cNvPr id="130" name="Oval 21"/>
                <p:cNvSpPr>
                  <a:spLocks noChangeAspect="1" noChangeArrowheads="1"/>
                </p:cNvSpPr>
                <p:nvPr/>
              </p:nvSpPr>
              <p:spPr bwMode="auto">
                <a:xfrm>
                  <a:off x="1516" y="2392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31" name="Oval 22"/>
                <p:cNvSpPr>
                  <a:spLocks noChangeAspect="1" noChangeArrowheads="1"/>
                </p:cNvSpPr>
                <p:nvPr/>
              </p:nvSpPr>
              <p:spPr bwMode="auto">
                <a:xfrm>
                  <a:off x="1525" y="2403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72" name="Group 23"/>
              <p:cNvGrpSpPr>
                <a:grpSpLocks/>
              </p:cNvGrpSpPr>
              <p:nvPr/>
            </p:nvGrpSpPr>
            <p:grpSpPr bwMode="auto">
              <a:xfrm>
                <a:off x="1765" y="2499"/>
                <a:ext cx="43" cy="45"/>
                <a:chOff x="1811" y="2624"/>
                <a:chExt cx="43" cy="45"/>
              </a:xfrm>
            </p:grpSpPr>
            <p:sp>
              <p:nvSpPr>
                <p:cNvPr id="128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1811" y="2624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9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1820" y="2635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73" name="Group 26"/>
              <p:cNvGrpSpPr>
                <a:grpSpLocks/>
              </p:cNvGrpSpPr>
              <p:nvPr/>
            </p:nvGrpSpPr>
            <p:grpSpPr bwMode="auto">
              <a:xfrm>
                <a:off x="1666" y="2136"/>
                <a:ext cx="43" cy="45"/>
                <a:chOff x="1666" y="2136"/>
                <a:chExt cx="43" cy="45"/>
              </a:xfrm>
            </p:grpSpPr>
            <p:sp>
              <p:nvSpPr>
                <p:cNvPr id="126" name="Oval 27"/>
                <p:cNvSpPr>
                  <a:spLocks noChangeAspect="1" noChangeArrowheads="1"/>
                </p:cNvSpPr>
                <p:nvPr/>
              </p:nvSpPr>
              <p:spPr bwMode="auto">
                <a:xfrm>
                  <a:off x="1666" y="2136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7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1675" y="214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sp>
            <p:nvSpPr>
              <p:cNvPr id="74" name="Oval 29"/>
              <p:cNvSpPr>
                <a:spLocks noChangeAspect="1" noChangeArrowheads="1"/>
              </p:cNvSpPr>
              <p:nvPr/>
            </p:nvSpPr>
            <p:spPr bwMode="auto">
              <a:xfrm>
                <a:off x="1393" y="223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grpSp>
            <p:nvGrpSpPr>
              <p:cNvPr id="75" name="Group 30"/>
              <p:cNvGrpSpPr>
                <a:grpSpLocks/>
              </p:cNvGrpSpPr>
              <p:nvPr/>
            </p:nvGrpSpPr>
            <p:grpSpPr bwMode="auto">
              <a:xfrm rot="15290365">
                <a:off x="1647" y="2321"/>
                <a:ext cx="43" cy="45"/>
                <a:chOff x="1693" y="2446"/>
                <a:chExt cx="43" cy="45"/>
              </a:xfrm>
            </p:grpSpPr>
            <p:sp>
              <p:nvSpPr>
                <p:cNvPr id="124" name="Oval 31"/>
                <p:cNvSpPr>
                  <a:spLocks noChangeAspect="1" noChangeArrowheads="1"/>
                </p:cNvSpPr>
                <p:nvPr/>
              </p:nvSpPr>
              <p:spPr bwMode="auto">
                <a:xfrm>
                  <a:off x="1693" y="2446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5" name="Oval 32"/>
                <p:cNvSpPr>
                  <a:spLocks noChangeAspect="1" noChangeArrowheads="1"/>
                </p:cNvSpPr>
                <p:nvPr/>
              </p:nvSpPr>
              <p:spPr bwMode="auto">
                <a:xfrm>
                  <a:off x="1702" y="245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76" name="Group 33"/>
              <p:cNvGrpSpPr>
                <a:grpSpLocks/>
              </p:cNvGrpSpPr>
              <p:nvPr/>
            </p:nvGrpSpPr>
            <p:grpSpPr bwMode="auto">
              <a:xfrm>
                <a:off x="1464" y="2532"/>
                <a:ext cx="43" cy="45"/>
                <a:chOff x="1510" y="2657"/>
                <a:chExt cx="43" cy="45"/>
              </a:xfrm>
            </p:grpSpPr>
            <p:sp>
              <p:nvSpPr>
                <p:cNvPr id="122" name="Oval 34"/>
                <p:cNvSpPr>
                  <a:spLocks noChangeAspect="1" noChangeArrowheads="1"/>
                </p:cNvSpPr>
                <p:nvPr/>
              </p:nvSpPr>
              <p:spPr bwMode="auto">
                <a:xfrm>
                  <a:off x="1510" y="265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3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519" y="266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77" name="Group 36"/>
              <p:cNvGrpSpPr>
                <a:grpSpLocks/>
              </p:cNvGrpSpPr>
              <p:nvPr/>
            </p:nvGrpSpPr>
            <p:grpSpPr bwMode="auto">
              <a:xfrm rot="3063953">
                <a:off x="1087" y="2527"/>
                <a:ext cx="43" cy="45"/>
                <a:chOff x="1161" y="2652"/>
                <a:chExt cx="43" cy="45"/>
              </a:xfrm>
            </p:grpSpPr>
            <p:sp>
              <p:nvSpPr>
                <p:cNvPr id="120" name="Oval 37"/>
                <p:cNvSpPr>
                  <a:spLocks noChangeAspect="1" noChangeArrowheads="1"/>
                </p:cNvSpPr>
                <p:nvPr/>
              </p:nvSpPr>
              <p:spPr bwMode="auto">
                <a:xfrm>
                  <a:off x="1161" y="2652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21" name="Oval 38"/>
                <p:cNvSpPr>
                  <a:spLocks noChangeAspect="1" noChangeArrowheads="1"/>
                </p:cNvSpPr>
                <p:nvPr/>
              </p:nvSpPr>
              <p:spPr bwMode="auto">
                <a:xfrm>
                  <a:off x="1170" y="2663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78" name="Group 39"/>
              <p:cNvGrpSpPr>
                <a:grpSpLocks/>
              </p:cNvGrpSpPr>
              <p:nvPr/>
            </p:nvGrpSpPr>
            <p:grpSpPr bwMode="auto">
              <a:xfrm rot="-4234977">
                <a:off x="1239" y="2357"/>
                <a:ext cx="43" cy="45"/>
                <a:chOff x="1285" y="2482"/>
                <a:chExt cx="43" cy="45"/>
              </a:xfrm>
            </p:grpSpPr>
            <p:sp>
              <p:nvSpPr>
                <p:cNvPr id="118" name="Oval 40"/>
                <p:cNvSpPr>
                  <a:spLocks noChangeAspect="1" noChangeArrowheads="1"/>
                </p:cNvSpPr>
                <p:nvPr/>
              </p:nvSpPr>
              <p:spPr bwMode="auto">
                <a:xfrm>
                  <a:off x="1285" y="2482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19" name="Oval 41"/>
                <p:cNvSpPr>
                  <a:spLocks noChangeAspect="1" noChangeArrowheads="1"/>
                </p:cNvSpPr>
                <p:nvPr/>
              </p:nvSpPr>
              <p:spPr bwMode="auto">
                <a:xfrm>
                  <a:off x="1294" y="2493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79" name="Group 42"/>
              <p:cNvGrpSpPr>
                <a:grpSpLocks/>
              </p:cNvGrpSpPr>
              <p:nvPr/>
            </p:nvGrpSpPr>
            <p:grpSpPr bwMode="auto">
              <a:xfrm rot="14957457">
                <a:off x="1046" y="2318"/>
                <a:ext cx="43" cy="45"/>
                <a:chOff x="1120" y="2443"/>
                <a:chExt cx="43" cy="45"/>
              </a:xfrm>
            </p:grpSpPr>
            <p:sp>
              <p:nvSpPr>
                <p:cNvPr id="116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120" y="2443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17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1129" y="2454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80" name="Group 45"/>
              <p:cNvGrpSpPr>
                <a:grpSpLocks/>
              </p:cNvGrpSpPr>
              <p:nvPr/>
            </p:nvGrpSpPr>
            <p:grpSpPr bwMode="auto">
              <a:xfrm rot="3063953">
                <a:off x="1846" y="2236"/>
                <a:ext cx="43" cy="45"/>
                <a:chOff x="1892" y="2361"/>
                <a:chExt cx="43" cy="45"/>
              </a:xfrm>
            </p:grpSpPr>
            <p:sp>
              <p:nvSpPr>
                <p:cNvPr id="114" name="Oval 46"/>
                <p:cNvSpPr>
                  <a:spLocks noChangeAspect="1" noChangeArrowheads="1"/>
                </p:cNvSpPr>
                <p:nvPr/>
              </p:nvSpPr>
              <p:spPr bwMode="auto">
                <a:xfrm>
                  <a:off x="1892" y="2361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15" name="Oval 47"/>
                <p:cNvSpPr>
                  <a:spLocks noChangeAspect="1" noChangeArrowheads="1"/>
                </p:cNvSpPr>
                <p:nvPr/>
              </p:nvSpPr>
              <p:spPr bwMode="auto">
                <a:xfrm>
                  <a:off x="1901" y="2372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81" name="Group 48"/>
              <p:cNvGrpSpPr>
                <a:grpSpLocks/>
              </p:cNvGrpSpPr>
              <p:nvPr/>
            </p:nvGrpSpPr>
            <p:grpSpPr bwMode="auto">
              <a:xfrm rot="14711709">
                <a:off x="1709" y="2283"/>
                <a:ext cx="43" cy="45"/>
                <a:chOff x="1124" y="1949"/>
                <a:chExt cx="43" cy="45"/>
              </a:xfrm>
            </p:grpSpPr>
            <p:sp>
              <p:nvSpPr>
                <p:cNvPr id="112" name="Oval 49"/>
                <p:cNvSpPr>
                  <a:spLocks noChangeAspect="1" noChangeArrowheads="1"/>
                </p:cNvSpPr>
                <p:nvPr/>
              </p:nvSpPr>
              <p:spPr bwMode="auto">
                <a:xfrm>
                  <a:off x="1124" y="1949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13" name="Oval 50"/>
                <p:cNvSpPr>
                  <a:spLocks noChangeAspect="1" noChangeArrowheads="1"/>
                </p:cNvSpPr>
                <p:nvPr/>
              </p:nvSpPr>
              <p:spPr bwMode="auto">
                <a:xfrm>
                  <a:off x="1133" y="1960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82" name="Group 51"/>
              <p:cNvGrpSpPr>
                <a:grpSpLocks/>
              </p:cNvGrpSpPr>
              <p:nvPr/>
            </p:nvGrpSpPr>
            <p:grpSpPr bwMode="auto">
              <a:xfrm rot="3820725">
                <a:off x="1103" y="2118"/>
                <a:ext cx="43" cy="45"/>
                <a:chOff x="1258" y="1843"/>
                <a:chExt cx="43" cy="45"/>
              </a:xfrm>
            </p:grpSpPr>
            <p:sp>
              <p:nvSpPr>
                <p:cNvPr id="110" name="Oval 52"/>
                <p:cNvSpPr>
                  <a:spLocks noChangeAspect="1" noChangeArrowheads="1"/>
                </p:cNvSpPr>
                <p:nvPr/>
              </p:nvSpPr>
              <p:spPr bwMode="auto">
                <a:xfrm>
                  <a:off x="1258" y="1843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11" name="Oval 53"/>
                <p:cNvSpPr>
                  <a:spLocks noChangeAspect="1" noChangeArrowheads="1"/>
                </p:cNvSpPr>
                <p:nvPr/>
              </p:nvSpPr>
              <p:spPr bwMode="auto">
                <a:xfrm>
                  <a:off x="1267" y="1854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83" name="Group 54"/>
              <p:cNvGrpSpPr>
                <a:grpSpLocks/>
              </p:cNvGrpSpPr>
              <p:nvPr/>
            </p:nvGrpSpPr>
            <p:grpSpPr bwMode="auto">
              <a:xfrm>
                <a:off x="1197" y="2459"/>
                <a:ext cx="43" cy="45"/>
                <a:chOff x="1869" y="1838"/>
                <a:chExt cx="43" cy="45"/>
              </a:xfrm>
            </p:grpSpPr>
            <p:sp>
              <p:nvSpPr>
                <p:cNvPr id="108" name="Oval 55"/>
                <p:cNvSpPr>
                  <a:spLocks noChangeAspect="1" noChangeArrowheads="1"/>
                </p:cNvSpPr>
                <p:nvPr/>
              </p:nvSpPr>
              <p:spPr bwMode="auto">
                <a:xfrm>
                  <a:off x="1869" y="183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09" name="Oval 56"/>
                <p:cNvSpPr>
                  <a:spLocks noChangeAspect="1" noChangeArrowheads="1"/>
                </p:cNvSpPr>
                <p:nvPr/>
              </p:nvSpPr>
              <p:spPr bwMode="auto">
                <a:xfrm>
                  <a:off x="1878" y="1849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84" name="Group 57"/>
              <p:cNvGrpSpPr>
                <a:grpSpLocks/>
              </p:cNvGrpSpPr>
              <p:nvPr/>
            </p:nvGrpSpPr>
            <p:grpSpPr bwMode="auto">
              <a:xfrm rot="14711709">
                <a:off x="1360" y="2433"/>
                <a:ext cx="43" cy="45"/>
                <a:chOff x="1124" y="1949"/>
                <a:chExt cx="43" cy="45"/>
              </a:xfrm>
            </p:grpSpPr>
            <p:sp>
              <p:nvSpPr>
                <p:cNvPr id="106" name="Oval 58"/>
                <p:cNvSpPr>
                  <a:spLocks noChangeAspect="1" noChangeArrowheads="1"/>
                </p:cNvSpPr>
                <p:nvPr/>
              </p:nvSpPr>
              <p:spPr bwMode="auto">
                <a:xfrm>
                  <a:off x="1124" y="1949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07" name="Oval 59"/>
                <p:cNvSpPr>
                  <a:spLocks noChangeAspect="1" noChangeArrowheads="1"/>
                </p:cNvSpPr>
                <p:nvPr/>
              </p:nvSpPr>
              <p:spPr bwMode="auto">
                <a:xfrm>
                  <a:off x="1133" y="1960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85" name="Group 60"/>
              <p:cNvGrpSpPr>
                <a:grpSpLocks/>
              </p:cNvGrpSpPr>
              <p:nvPr/>
            </p:nvGrpSpPr>
            <p:grpSpPr bwMode="auto">
              <a:xfrm>
                <a:off x="1877" y="2477"/>
                <a:ext cx="43" cy="45"/>
                <a:chOff x="1510" y="2657"/>
                <a:chExt cx="43" cy="45"/>
              </a:xfrm>
            </p:grpSpPr>
            <p:sp>
              <p:nvSpPr>
                <p:cNvPr id="104" name="Oval 61"/>
                <p:cNvSpPr>
                  <a:spLocks noChangeAspect="1" noChangeArrowheads="1"/>
                </p:cNvSpPr>
                <p:nvPr/>
              </p:nvSpPr>
              <p:spPr bwMode="auto">
                <a:xfrm>
                  <a:off x="1510" y="265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05" name="Oval 62"/>
                <p:cNvSpPr>
                  <a:spLocks noChangeAspect="1" noChangeArrowheads="1"/>
                </p:cNvSpPr>
                <p:nvPr/>
              </p:nvSpPr>
              <p:spPr bwMode="auto">
                <a:xfrm>
                  <a:off x="1519" y="266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86" name="Group 63"/>
              <p:cNvGrpSpPr>
                <a:grpSpLocks/>
              </p:cNvGrpSpPr>
              <p:nvPr/>
            </p:nvGrpSpPr>
            <p:grpSpPr bwMode="auto">
              <a:xfrm>
                <a:off x="1902" y="2326"/>
                <a:ext cx="43" cy="45"/>
                <a:chOff x="1510" y="2657"/>
                <a:chExt cx="43" cy="45"/>
              </a:xfrm>
            </p:grpSpPr>
            <p:sp>
              <p:nvSpPr>
                <p:cNvPr id="102" name="Oval 64"/>
                <p:cNvSpPr>
                  <a:spLocks noChangeAspect="1" noChangeArrowheads="1"/>
                </p:cNvSpPr>
                <p:nvPr/>
              </p:nvSpPr>
              <p:spPr bwMode="auto">
                <a:xfrm>
                  <a:off x="1510" y="265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03" name="Oval 65"/>
                <p:cNvSpPr>
                  <a:spLocks noChangeAspect="1" noChangeArrowheads="1"/>
                </p:cNvSpPr>
                <p:nvPr/>
              </p:nvSpPr>
              <p:spPr bwMode="auto">
                <a:xfrm>
                  <a:off x="1519" y="266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87" name="Group 66"/>
              <p:cNvGrpSpPr>
                <a:grpSpLocks/>
              </p:cNvGrpSpPr>
              <p:nvPr/>
            </p:nvGrpSpPr>
            <p:grpSpPr bwMode="auto">
              <a:xfrm>
                <a:off x="1279" y="2595"/>
                <a:ext cx="43" cy="45"/>
                <a:chOff x="1510" y="2657"/>
                <a:chExt cx="43" cy="45"/>
              </a:xfrm>
            </p:grpSpPr>
            <p:sp>
              <p:nvSpPr>
                <p:cNvPr id="100" name="Oval 67"/>
                <p:cNvSpPr>
                  <a:spLocks noChangeAspect="1" noChangeArrowheads="1"/>
                </p:cNvSpPr>
                <p:nvPr/>
              </p:nvSpPr>
              <p:spPr bwMode="auto">
                <a:xfrm>
                  <a:off x="1510" y="265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01" name="Oval 68"/>
                <p:cNvSpPr>
                  <a:spLocks noChangeAspect="1" noChangeArrowheads="1"/>
                </p:cNvSpPr>
                <p:nvPr/>
              </p:nvSpPr>
              <p:spPr bwMode="auto">
                <a:xfrm>
                  <a:off x="1519" y="266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88" name="Group 69"/>
              <p:cNvGrpSpPr>
                <a:grpSpLocks/>
              </p:cNvGrpSpPr>
              <p:nvPr/>
            </p:nvGrpSpPr>
            <p:grpSpPr bwMode="auto">
              <a:xfrm>
                <a:off x="1000" y="2424"/>
                <a:ext cx="43" cy="45"/>
                <a:chOff x="1510" y="2657"/>
                <a:chExt cx="43" cy="45"/>
              </a:xfrm>
            </p:grpSpPr>
            <p:sp>
              <p:nvSpPr>
                <p:cNvPr id="98" name="Oval 70"/>
                <p:cNvSpPr>
                  <a:spLocks noChangeAspect="1" noChangeArrowheads="1"/>
                </p:cNvSpPr>
                <p:nvPr/>
              </p:nvSpPr>
              <p:spPr bwMode="auto">
                <a:xfrm>
                  <a:off x="1510" y="265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99" name="Oval 71"/>
                <p:cNvSpPr>
                  <a:spLocks noChangeAspect="1" noChangeArrowheads="1"/>
                </p:cNvSpPr>
                <p:nvPr/>
              </p:nvSpPr>
              <p:spPr bwMode="auto">
                <a:xfrm>
                  <a:off x="1519" y="266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89" name="Group 72"/>
              <p:cNvGrpSpPr>
                <a:grpSpLocks/>
              </p:cNvGrpSpPr>
              <p:nvPr/>
            </p:nvGrpSpPr>
            <p:grpSpPr bwMode="auto">
              <a:xfrm>
                <a:off x="1185" y="2209"/>
                <a:ext cx="43" cy="45"/>
                <a:chOff x="1510" y="2657"/>
                <a:chExt cx="43" cy="45"/>
              </a:xfrm>
            </p:grpSpPr>
            <p:sp>
              <p:nvSpPr>
                <p:cNvPr id="96" name="Oval 73"/>
                <p:cNvSpPr>
                  <a:spLocks noChangeAspect="1" noChangeArrowheads="1"/>
                </p:cNvSpPr>
                <p:nvPr/>
              </p:nvSpPr>
              <p:spPr bwMode="auto">
                <a:xfrm>
                  <a:off x="1510" y="265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97" name="Oval 74"/>
                <p:cNvSpPr>
                  <a:spLocks noChangeAspect="1" noChangeArrowheads="1"/>
                </p:cNvSpPr>
                <p:nvPr/>
              </p:nvSpPr>
              <p:spPr bwMode="auto">
                <a:xfrm>
                  <a:off x="1519" y="266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90" name="Group 75"/>
              <p:cNvGrpSpPr>
                <a:grpSpLocks/>
              </p:cNvGrpSpPr>
              <p:nvPr/>
            </p:nvGrpSpPr>
            <p:grpSpPr bwMode="auto">
              <a:xfrm>
                <a:off x="1581" y="2456"/>
                <a:ext cx="48" cy="41"/>
                <a:chOff x="1581" y="2456"/>
                <a:chExt cx="48" cy="41"/>
              </a:xfrm>
            </p:grpSpPr>
            <p:sp>
              <p:nvSpPr>
                <p:cNvPr id="94" name="Oval 76"/>
                <p:cNvSpPr>
                  <a:spLocks noChangeAspect="1" noChangeArrowheads="1"/>
                </p:cNvSpPr>
                <p:nvPr/>
              </p:nvSpPr>
              <p:spPr bwMode="auto">
                <a:xfrm>
                  <a:off x="1581" y="2463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95" name="Oval 77"/>
                <p:cNvSpPr>
                  <a:spLocks noChangeAspect="1" noChangeArrowheads="1"/>
                </p:cNvSpPr>
                <p:nvPr/>
              </p:nvSpPr>
              <p:spPr bwMode="auto">
                <a:xfrm>
                  <a:off x="1595" y="2456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91" name="Group 78"/>
              <p:cNvGrpSpPr>
                <a:grpSpLocks/>
              </p:cNvGrpSpPr>
              <p:nvPr/>
            </p:nvGrpSpPr>
            <p:grpSpPr bwMode="auto">
              <a:xfrm>
                <a:off x="1306" y="2251"/>
                <a:ext cx="42" cy="48"/>
                <a:chOff x="1306" y="2251"/>
                <a:chExt cx="42" cy="48"/>
              </a:xfrm>
            </p:grpSpPr>
            <p:sp>
              <p:nvSpPr>
                <p:cNvPr id="92" name="Oval 79"/>
                <p:cNvSpPr>
                  <a:spLocks noChangeAspect="1" noChangeArrowheads="1"/>
                </p:cNvSpPr>
                <p:nvPr/>
              </p:nvSpPr>
              <p:spPr bwMode="auto">
                <a:xfrm>
                  <a:off x="1306" y="2251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93" name="Oval 80"/>
                <p:cNvSpPr>
                  <a:spLocks noChangeAspect="1" noChangeArrowheads="1"/>
                </p:cNvSpPr>
                <p:nvPr/>
              </p:nvSpPr>
              <p:spPr bwMode="auto">
                <a:xfrm>
                  <a:off x="1314" y="2265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</p:grpSp>
        <p:grpSp>
          <p:nvGrpSpPr>
            <p:cNvPr id="11" name="Group 81"/>
            <p:cNvGrpSpPr>
              <a:grpSpLocks/>
            </p:cNvGrpSpPr>
            <p:nvPr/>
          </p:nvGrpSpPr>
          <p:grpSpPr bwMode="auto">
            <a:xfrm>
              <a:off x="1126" y="2219"/>
              <a:ext cx="766" cy="128"/>
              <a:chOff x="1074" y="1979"/>
              <a:chExt cx="766" cy="128"/>
            </a:xfrm>
          </p:grpSpPr>
          <p:sp>
            <p:nvSpPr>
              <p:cNvPr id="55" name="Oval 82"/>
              <p:cNvSpPr>
                <a:spLocks noChangeAspect="1" noChangeArrowheads="1"/>
              </p:cNvSpPr>
              <p:nvPr/>
            </p:nvSpPr>
            <p:spPr bwMode="auto">
              <a:xfrm>
                <a:off x="1304" y="205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grpSp>
            <p:nvGrpSpPr>
              <p:cNvPr id="56" name="Group 83"/>
              <p:cNvGrpSpPr>
                <a:grpSpLocks/>
              </p:cNvGrpSpPr>
              <p:nvPr/>
            </p:nvGrpSpPr>
            <p:grpSpPr bwMode="auto">
              <a:xfrm>
                <a:off x="1797" y="2057"/>
                <a:ext cx="43" cy="45"/>
                <a:chOff x="1797" y="2057"/>
                <a:chExt cx="43" cy="45"/>
              </a:xfrm>
            </p:grpSpPr>
            <p:sp>
              <p:nvSpPr>
                <p:cNvPr id="67" name="Oval 84"/>
                <p:cNvSpPr>
                  <a:spLocks noChangeAspect="1" noChangeArrowheads="1"/>
                </p:cNvSpPr>
                <p:nvPr/>
              </p:nvSpPr>
              <p:spPr bwMode="auto">
                <a:xfrm>
                  <a:off x="1797" y="205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68" name="Oval 85"/>
                <p:cNvSpPr>
                  <a:spLocks noChangeAspect="1" noChangeArrowheads="1"/>
                </p:cNvSpPr>
                <p:nvPr/>
              </p:nvSpPr>
              <p:spPr bwMode="auto">
                <a:xfrm>
                  <a:off x="1806" y="206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57" name="Group 86"/>
              <p:cNvGrpSpPr>
                <a:grpSpLocks/>
              </p:cNvGrpSpPr>
              <p:nvPr/>
            </p:nvGrpSpPr>
            <p:grpSpPr bwMode="auto">
              <a:xfrm rot="-3915686">
                <a:off x="1075" y="2063"/>
                <a:ext cx="43" cy="45"/>
                <a:chOff x="1149" y="2188"/>
                <a:chExt cx="43" cy="45"/>
              </a:xfrm>
            </p:grpSpPr>
            <p:sp>
              <p:nvSpPr>
                <p:cNvPr id="65" name="Oval 87"/>
                <p:cNvSpPr>
                  <a:spLocks noChangeAspect="1" noChangeArrowheads="1"/>
                </p:cNvSpPr>
                <p:nvPr/>
              </p:nvSpPr>
              <p:spPr bwMode="auto">
                <a:xfrm>
                  <a:off x="1149" y="218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66" name="Oval 88"/>
                <p:cNvSpPr>
                  <a:spLocks noChangeAspect="1" noChangeArrowheads="1"/>
                </p:cNvSpPr>
                <p:nvPr/>
              </p:nvSpPr>
              <p:spPr bwMode="auto">
                <a:xfrm>
                  <a:off x="1158" y="2199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sp>
            <p:nvSpPr>
              <p:cNvPr id="58" name="Oval 89"/>
              <p:cNvSpPr>
                <a:spLocks noChangeAspect="1" noChangeArrowheads="1"/>
              </p:cNvSpPr>
              <p:nvPr/>
            </p:nvSpPr>
            <p:spPr bwMode="auto">
              <a:xfrm>
                <a:off x="1313" y="206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grpSp>
            <p:nvGrpSpPr>
              <p:cNvPr id="59" name="Group 90"/>
              <p:cNvGrpSpPr>
                <a:grpSpLocks/>
              </p:cNvGrpSpPr>
              <p:nvPr/>
            </p:nvGrpSpPr>
            <p:grpSpPr bwMode="auto">
              <a:xfrm rot="14711709">
                <a:off x="1637" y="1978"/>
                <a:ext cx="43" cy="45"/>
                <a:chOff x="1124" y="1949"/>
                <a:chExt cx="43" cy="45"/>
              </a:xfrm>
            </p:grpSpPr>
            <p:sp>
              <p:nvSpPr>
                <p:cNvPr id="63" name="Oval 91"/>
                <p:cNvSpPr>
                  <a:spLocks noChangeAspect="1" noChangeArrowheads="1"/>
                </p:cNvSpPr>
                <p:nvPr/>
              </p:nvSpPr>
              <p:spPr bwMode="auto">
                <a:xfrm>
                  <a:off x="1124" y="1949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64" name="Oval 92"/>
                <p:cNvSpPr>
                  <a:spLocks noChangeAspect="1" noChangeArrowheads="1"/>
                </p:cNvSpPr>
                <p:nvPr/>
              </p:nvSpPr>
              <p:spPr bwMode="auto">
                <a:xfrm>
                  <a:off x="1133" y="1960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60" name="Group 93"/>
              <p:cNvGrpSpPr>
                <a:grpSpLocks/>
              </p:cNvGrpSpPr>
              <p:nvPr/>
            </p:nvGrpSpPr>
            <p:grpSpPr bwMode="auto">
              <a:xfrm rot="14957457">
                <a:off x="1511" y="1983"/>
                <a:ext cx="43" cy="45"/>
                <a:chOff x="1120" y="2443"/>
                <a:chExt cx="43" cy="45"/>
              </a:xfrm>
            </p:grpSpPr>
            <p:sp>
              <p:nvSpPr>
                <p:cNvPr id="61" name="Oval 94"/>
                <p:cNvSpPr>
                  <a:spLocks noChangeAspect="1" noChangeArrowheads="1"/>
                </p:cNvSpPr>
                <p:nvPr/>
              </p:nvSpPr>
              <p:spPr bwMode="auto">
                <a:xfrm>
                  <a:off x="1120" y="2443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62" name="Oval 95"/>
                <p:cNvSpPr>
                  <a:spLocks noChangeAspect="1" noChangeArrowheads="1"/>
                </p:cNvSpPr>
                <p:nvPr/>
              </p:nvSpPr>
              <p:spPr bwMode="auto">
                <a:xfrm>
                  <a:off x="1129" y="2454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</p:grpSp>
        <p:grpSp>
          <p:nvGrpSpPr>
            <p:cNvPr id="12" name="Group 99"/>
            <p:cNvGrpSpPr>
              <a:grpSpLocks/>
            </p:cNvGrpSpPr>
            <p:nvPr/>
          </p:nvGrpSpPr>
          <p:grpSpPr bwMode="auto">
            <a:xfrm>
              <a:off x="1101" y="1952"/>
              <a:ext cx="805" cy="114"/>
              <a:chOff x="1049" y="1712"/>
              <a:chExt cx="805" cy="114"/>
            </a:xfrm>
          </p:grpSpPr>
          <p:grpSp>
            <p:nvGrpSpPr>
              <p:cNvPr id="37" name="Group 100"/>
              <p:cNvGrpSpPr>
                <a:grpSpLocks/>
              </p:cNvGrpSpPr>
              <p:nvPr/>
            </p:nvGrpSpPr>
            <p:grpSpPr bwMode="auto">
              <a:xfrm rot="14711709">
                <a:off x="1050" y="1782"/>
                <a:ext cx="43" cy="45"/>
                <a:chOff x="1124" y="1949"/>
                <a:chExt cx="43" cy="45"/>
              </a:xfrm>
            </p:grpSpPr>
            <p:sp>
              <p:nvSpPr>
                <p:cNvPr id="53" name="Oval 101"/>
                <p:cNvSpPr>
                  <a:spLocks noChangeAspect="1" noChangeArrowheads="1"/>
                </p:cNvSpPr>
                <p:nvPr/>
              </p:nvSpPr>
              <p:spPr bwMode="auto">
                <a:xfrm>
                  <a:off x="1124" y="1949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54" name="Oval 102"/>
                <p:cNvSpPr>
                  <a:spLocks noChangeAspect="1" noChangeArrowheads="1"/>
                </p:cNvSpPr>
                <p:nvPr/>
              </p:nvSpPr>
              <p:spPr bwMode="auto">
                <a:xfrm>
                  <a:off x="1133" y="1960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38" name="Group 103"/>
              <p:cNvGrpSpPr>
                <a:grpSpLocks/>
              </p:cNvGrpSpPr>
              <p:nvPr/>
            </p:nvGrpSpPr>
            <p:grpSpPr bwMode="auto">
              <a:xfrm rot="3820725">
                <a:off x="1212" y="1718"/>
                <a:ext cx="43" cy="45"/>
                <a:chOff x="1258" y="1843"/>
                <a:chExt cx="43" cy="45"/>
              </a:xfrm>
            </p:grpSpPr>
            <p:sp>
              <p:nvSpPr>
                <p:cNvPr id="51" name="Oval 104"/>
                <p:cNvSpPr>
                  <a:spLocks noChangeAspect="1" noChangeArrowheads="1"/>
                </p:cNvSpPr>
                <p:nvPr/>
              </p:nvSpPr>
              <p:spPr bwMode="auto">
                <a:xfrm>
                  <a:off x="1258" y="1843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52" name="Oval 105"/>
                <p:cNvSpPr>
                  <a:spLocks noChangeAspect="1" noChangeArrowheads="1"/>
                </p:cNvSpPr>
                <p:nvPr/>
              </p:nvSpPr>
              <p:spPr bwMode="auto">
                <a:xfrm>
                  <a:off x="1267" y="1854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39" name="Group 106"/>
              <p:cNvGrpSpPr>
                <a:grpSpLocks/>
              </p:cNvGrpSpPr>
              <p:nvPr/>
            </p:nvGrpSpPr>
            <p:grpSpPr bwMode="auto">
              <a:xfrm>
                <a:off x="1811" y="1749"/>
                <a:ext cx="43" cy="45"/>
                <a:chOff x="1869" y="1838"/>
                <a:chExt cx="43" cy="45"/>
              </a:xfrm>
            </p:grpSpPr>
            <p:sp>
              <p:nvSpPr>
                <p:cNvPr id="49" name="Oval 107"/>
                <p:cNvSpPr>
                  <a:spLocks noChangeAspect="1" noChangeArrowheads="1"/>
                </p:cNvSpPr>
                <p:nvPr/>
              </p:nvSpPr>
              <p:spPr bwMode="auto">
                <a:xfrm>
                  <a:off x="1869" y="183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50" name="Oval 108"/>
                <p:cNvSpPr>
                  <a:spLocks noChangeAspect="1" noChangeArrowheads="1"/>
                </p:cNvSpPr>
                <p:nvPr/>
              </p:nvSpPr>
              <p:spPr bwMode="auto">
                <a:xfrm>
                  <a:off x="1878" y="1849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40" name="Group 109"/>
              <p:cNvGrpSpPr>
                <a:grpSpLocks/>
              </p:cNvGrpSpPr>
              <p:nvPr/>
            </p:nvGrpSpPr>
            <p:grpSpPr bwMode="auto">
              <a:xfrm>
                <a:off x="1621" y="1775"/>
                <a:ext cx="43" cy="49"/>
                <a:chOff x="1621" y="1775"/>
                <a:chExt cx="43" cy="49"/>
              </a:xfrm>
            </p:grpSpPr>
            <p:sp>
              <p:nvSpPr>
                <p:cNvPr id="47" name="Oval 110"/>
                <p:cNvSpPr>
                  <a:spLocks noChangeAspect="1" noChangeArrowheads="1"/>
                </p:cNvSpPr>
                <p:nvPr/>
              </p:nvSpPr>
              <p:spPr bwMode="auto">
                <a:xfrm>
                  <a:off x="1621" y="1775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48" name="Oval 111"/>
                <p:cNvSpPr>
                  <a:spLocks noChangeAspect="1" noChangeArrowheads="1"/>
                </p:cNvSpPr>
                <p:nvPr/>
              </p:nvSpPr>
              <p:spPr bwMode="auto">
                <a:xfrm>
                  <a:off x="1630" y="1790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41" name="Group 112"/>
              <p:cNvGrpSpPr>
                <a:grpSpLocks/>
              </p:cNvGrpSpPr>
              <p:nvPr/>
            </p:nvGrpSpPr>
            <p:grpSpPr bwMode="auto">
              <a:xfrm>
                <a:off x="1587" y="1712"/>
                <a:ext cx="47" cy="39"/>
                <a:chOff x="1587" y="1712"/>
                <a:chExt cx="47" cy="39"/>
              </a:xfrm>
            </p:grpSpPr>
            <p:sp>
              <p:nvSpPr>
                <p:cNvPr id="45" name="Oval 113"/>
                <p:cNvSpPr>
                  <a:spLocks noChangeAspect="1" noChangeArrowheads="1"/>
                </p:cNvSpPr>
                <p:nvPr/>
              </p:nvSpPr>
              <p:spPr bwMode="auto">
                <a:xfrm>
                  <a:off x="1600" y="1712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46" name="Oval 114"/>
                <p:cNvSpPr>
                  <a:spLocks noChangeAspect="1" noChangeArrowheads="1"/>
                </p:cNvSpPr>
                <p:nvPr/>
              </p:nvSpPr>
              <p:spPr bwMode="auto">
                <a:xfrm>
                  <a:off x="1587" y="171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42" name="Group 115"/>
              <p:cNvGrpSpPr>
                <a:grpSpLocks/>
              </p:cNvGrpSpPr>
              <p:nvPr/>
            </p:nvGrpSpPr>
            <p:grpSpPr bwMode="auto">
              <a:xfrm>
                <a:off x="1439" y="1728"/>
                <a:ext cx="50" cy="37"/>
                <a:chOff x="1439" y="1728"/>
                <a:chExt cx="50" cy="37"/>
              </a:xfrm>
            </p:grpSpPr>
            <p:sp>
              <p:nvSpPr>
                <p:cNvPr id="43" name="Oval 116"/>
                <p:cNvSpPr>
                  <a:spLocks noChangeAspect="1" noChangeArrowheads="1"/>
                </p:cNvSpPr>
                <p:nvPr/>
              </p:nvSpPr>
              <p:spPr bwMode="auto">
                <a:xfrm>
                  <a:off x="1455" y="172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44" name="Oval 117"/>
                <p:cNvSpPr>
                  <a:spLocks noChangeAspect="1" noChangeArrowheads="1"/>
                </p:cNvSpPr>
                <p:nvPr/>
              </p:nvSpPr>
              <p:spPr bwMode="auto">
                <a:xfrm>
                  <a:off x="1439" y="1731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</p:grpSp>
        <p:grpSp>
          <p:nvGrpSpPr>
            <p:cNvPr id="13" name="Group 118"/>
            <p:cNvGrpSpPr>
              <a:grpSpLocks/>
            </p:cNvGrpSpPr>
            <p:nvPr/>
          </p:nvGrpSpPr>
          <p:grpSpPr bwMode="auto">
            <a:xfrm>
              <a:off x="1178" y="2083"/>
              <a:ext cx="805" cy="114"/>
              <a:chOff x="1049" y="1712"/>
              <a:chExt cx="805" cy="114"/>
            </a:xfrm>
          </p:grpSpPr>
          <p:grpSp>
            <p:nvGrpSpPr>
              <p:cNvPr id="19" name="Group 119"/>
              <p:cNvGrpSpPr>
                <a:grpSpLocks/>
              </p:cNvGrpSpPr>
              <p:nvPr/>
            </p:nvGrpSpPr>
            <p:grpSpPr bwMode="auto">
              <a:xfrm rot="14711709">
                <a:off x="1050" y="1782"/>
                <a:ext cx="43" cy="45"/>
                <a:chOff x="1124" y="1949"/>
                <a:chExt cx="43" cy="45"/>
              </a:xfrm>
            </p:grpSpPr>
            <p:sp>
              <p:nvSpPr>
                <p:cNvPr id="35" name="Oval 120"/>
                <p:cNvSpPr>
                  <a:spLocks noChangeAspect="1" noChangeArrowheads="1"/>
                </p:cNvSpPr>
                <p:nvPr/>
              </p:nvSpPr>
              <p:spPr bwMode="auto">
                <a:xfrm>
                  <a:off x="1124" y="1949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36" name="Oval 121"/>
                <p:cNvSpPr>
                  <a:spLocks noChangeAspect="1" noChangeArrowheads="1"/>
                </p:cNvSpPr>
                <p:nvPr/>
              </p:nvSpPr>
              <p:spPr bwMode="auto">
                <a:xfrm>
                  <a:off x="1133" y="1960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0" name="Group 122"/>
              <p:cNvGrpSpPr>
                <a:grpSpLocks/>
              </p:cNvGrpSpPr>
              <p:nvPr/>
            </p:nvGrpSpPr>
            <p:grpSpPr bwMode="auto">
              <a:xfrm rot="3820725">
                <a:off x="1212" y="1718"/>
                <a:ext cx="43" cy="45"/>
                <a:chOff x="1258" y="1843"/>
                <a:chExt cx="43" cy="45"/>
              </a:xfrm>
            </p:grpSpPr>
            <p:sp>
              <p:nvSpPr>
                <p:cNvPr id="33" name="Oval 123"/>
                <p:cNvSpPr>
                  <a:spLocks noChangeAspect="1" noChangeArrowheads="1"/>
                </p:cNvSpPr>
                <p:nvPr/>
              </p:nvSpPr>
              <p:spPr bwMode="auto">
                <a:xfrm>
                  <a:off x="1258" y="1843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34" name="Oval 124"/>
                <p:cNvSpPr>
                  <a:spLocks noChangeAspect="1" noChangeArrowheads="1"/>
                </p:cNvSpPr>
                <p:nvPr/>
              </p:nvSpPr>
              <p:spPr bwMode="auto">
                <a:xfrm>
                  <a:off x="1267" y="1854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1" name="Group 125"/>
              <p:cNvGrpSpPr>
                <a:grpSpLocks/>
              </p:cNvGrpSpPr>
              <p:nvPr/>
            </p:nvGrpSpPr>
            <p:grpSpPr bwMode="auto">
              <a:xfrm>
                <a:off x="1811" y="1749"/>
                <a:ext cx="43" cy="45"/>
                <a:chOff x="1869" y="1838"/>
                <a:chExt cx="43" cy="45"/>
              </a:xfrm>
            </p:grpSpPr>
            <p:sp>
              <p:nvSpPr>
                <p:cNvPr id="31" name="Oval 126"/>
                <p:cNvSpPr>
                  <a:spLocks noChangeAspect="1" noChangeArrowheads="1"/>
                </p:cNvSpPr>
                <p:nvPr/>
              </p:nvSpPr>
              <p:spPr bwMode="auto">
                <a:xfrm>
                  <a:off x="1869" y="183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32" name="Oval 127"/>
                <p:cNvSpPr>
                  <a:spLocks noChangeAspect="1" noChangeArrowheads="1"/>
                </p:cNvSpPr>
                <p:nvPr/>
              </p:nvSpPr>
              <p:spPr bwMode="auto">
                <a:xfrm>
                  <a:off x="1878" y="1849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2" name="Group 128"/>
              <p:cNvGrpSpPr>
                <a:grpSpLocks/>
              </p:cNvGrpSpPr>
              <p:nvPr/>
            </p:nvGrpSpPr>
            <p:grpSpPr bwMode="auto">
              <a:xfrm>
                <a:off x="1621" y="1775"/>
                <a:ext cx="43" cy="49"/>
                <a:chOff x="1621" y="1775"/>
                <a:chExt cx="43" cy="49"/>
              </a:xfrm>
            </p:grpSpPr>
            <p:sp>
              <p:nvSpPr>
                <p:cNvPr id="29" name="Oval 129"/>
                <p:cNvSpPr>
                  <a:spLocks noChangeAspect="1" noChangeArrowheads="1"/>
                </p:cNvSpPr>
                <p:nvPr/>
              </p:nvSpPr>
              <p:spPr bwMode="auto">
                <a:xfrm>
                  <a:off x="1621" y="1775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30" name="Oval 130"/>
                <p:cNvSpPr>
                  <a:spLocks noChangeAspect="1" noChangeArrowheads="1"/>
                </p:cNvSpPr>
                <p:nvPr/>
              </p:nvSpPr>
              <p:spPr bwMode="auto">
                <a:xfrm>
                  <a:off x="1630" y="1790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3" name="Group 131"/>
              <p:cNvGrpSpPr>
                <a:grpSpLocks/>
              </p:cNvGrpSpPr>
              <p:nvPr/>
            </p:nvGrpSpPr>
            <p:grpSpPr bwMode="auto">
              <a:xfrm>
                <a:off x="1587" y="1712"/>
                <a:ext cx="47" cy="39"/>
                <a:chOff x="1587" y="1712"/>
                <a:chExt cx="47" cy="39"/>
              </a:xfrm>
            </p:grpSpPr>
            <p:sp>
              <p:nvSpPr>
                <p:cNvPr id="27" name="Oval 132"/>
                <p:cNvSpPr>
                  <a:spLocks noChangeAspect="1" noChangeArrowheads="1"/>
                </p:cNvSpPr>
                <p:nvPr/>
              </p:nvSpPr>
              <p:spPr bwMode="auto">
                <a:xfrm>
                  <a:off x="1600" y="1712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8" name="Oval 133"/>
                <p:cNvSpPr>
                  <a:spLocks noChangeAspect="1" noChangeArrowheads="1"/>
                </p:cNvSpPr>
                <p:nvPr/>
              </p:nvSpPr>
              <p:spPr bwMode="auto">
                <a:xfrm>
                  <a:off x="1587" y="171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4" name="Group 134"/>
              <p:cNvGrpSpPr>
                <a:grpSpLocks/>
              </p:cNvGrpSpPr>
              <p:nvPr/>
            </p:nvGrpSpPr>
            <p:grpSpPr bwMode="auto">
              <a:xfrm>
                <a:off x="1439" y="1728"/>
                <a:ext cx="50" cy="37"/>
                <a:chOff x="1439" y="1728"/>
                <a:chExt cx="50" cy="37"/>
              </a:xfrm>
            </p:grpSpPr>
            <p:sp>
              <p:nvSpPr>
                <p:cNvPr id="25" name="Oval 135"/>
                <p:cNvSpPr>
                  <a:spLocks noChangeAspect="1" noChangeArrowheads="1"/>
                </p:cNvSpPr>
                <p:nvPr/>
              </p:nvSpPr>
              <p:spPr bwMode="auto">
                <a:xfrm>
                  <a:off x="1455" y="172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6" name="Oval 136"/>
                <p:cNvSpPr>
                  <a:spLocks noChangeAspect="1" noChangeArrowheads="1"/>
                </p:cNvSpPr>
                <p:nvPr/>
              </p:nvSpPr>
              <p:spPr bwMode="auto">
                <a:xfrm>
                  <a:off x="1439" y="1731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</p:grpSp>
        <p:grpSp>
          <p:nvGrpSpPr>
            <p:cNvPr id="14" name="Group 197"/>
            <p:cNvGrpSpPr>
              <a:grpSpLocks/>
            </p:cNvGrpSpPr>
            <p:nvPr/>
          </p:nvGrpSpPr>
          <p:grpSpPr bwMode="auto">
            <a:xfrm>
              <a:off x="987" y="1431"/>
              <a:ext cx="1043" cy="512"/>
              <a:chOff x="935" y="1191"/>
              <a:chExt cx="1043" cy="512"/>
            </a:xfrm>
          </p:grpSpPr>
          <p:sp>
            <p:nvSpPr>
              <p:cNvPr id="17" name="Rectangle 198"/>
              <p:cNvSpPr>
                <a:spLocks noChangeArrowheads="1"/>
              </p:cNvSpPr>
              <p:nvPr/>
            </p:nvSpPr>
            <p:spPr bwMode="auto">
              <a:xfrm>
                <a:off x="935" y="1191"/>
                <a:ext cx="1043" cy="503"/>
              </a:xfrm>
              <a:prstGeom prst="rect">
                <a:avLst/>
              </a:prstGeom>
              <a:solidFill>
                <a:srgbClr val="C00000"/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8" name="Rectangle 199" descr="50%"/>
              <p:cNvSpPr>
                <a:spLocks noChangeArrowheads="1"/>
              </p:cNvSpPr>
              <p:nvPr/>
            </p:nvSpPr>
            <p:spPr bwMode="auto">
              <a:xfrm>
                <a:off x="954" y="1570"/>
                <a:ext cx="1007" cy="133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4D4D4D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15" name="Freeform 200" descr="50%"/>
            <p:cNvSpPr>
              <a:spLocks/>
            </p:cNvSpPr>
            <p:nvPr/>
          </p:nvSpPr>
          <p:spPr bwMode="auto">
            <a:xfrm>
              <a:off x="866" y="1416"/>
              <a:ext cx="1285" cy="162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26"/>
                </a:cxn>
                <a:cxn ang="0">
                  <a:pos x="1285" y="1626"/>
                </a:cxn>
                <a:cxn ang="0">
                  <a:pos x="1285" y="0"/>
                </a:cxn>
                <a:cxn ang="0">
                  <a:pos x="1161" y="0"/>
                </a:cxn>
                <a:cxn ang="0">
                  <a:pos x="1162" y="1500"/>
                </a:cxn>
                <a:cxn ang="0">
                  <a:pos x="124" y="1500"/>
                </a:cxn>
                <a:cxn ang="0">
                  <a:pos x="127" y="1"/>
                </a:cxn>
                <a:cxn ang="0">
                  <a:pos x="0" y="1"/>
                </a:cxn>
              </a:cxnLst>
              <a:rect l="0" t="0" r="r" b="b"/>
              <a:pathLst>
                <a:path w="1285" h="1626">
                  <a:moveTo>
                    <a:pt x="0" y="1"/>
                  </a:moveTo>
                  <a:lnTo>
                    <a:pt x="0" y="1626"/>
                  </a:lnTo>
                  <a:lnTo>
                    <a:pt x="1285" y="1626"/>
                  </a:lnTo>
                  <a:lnTo>
                    <a:pt x="1285" y="0"/>
                  </a:lnTo>
                  <a:lnTo>
                    <a:pt x="1161" y="0"/>
                  </a:lnTo>
                  <a:lnTo>
                    <a:pt x="1162" y="1500"/>
                  </a:lnTo>
                  <a:lnTo>
                    <a:pt x="124" y="1500"/>
                  </a:lnTo>
                  <a:lnTo>
                    <a:pt x="12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 w="19050" cmpd="sng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6" name="Line 201"/>
            <p:cNvSpPr>
              <a:spLocks noChangeShapeType="1"/>
            </p:cNvSpPr>
            <p:nvPr/>
          </p:nvSpPr>
          <p:spPr bwMode="auto">
            <a:xfrm flipH="1">
              <a:off x="1962" y="2881"/>
              <a:ext cx="3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134" name="Line 202"/>
          <p:cNvSpPr>
            <a:spLocks noChangeShapeType="1"/>
          </p:cNvSpPr>
          <p:nvPr/>
        </p:nvSpPr>
        <p:spPr bwMode="auto">
          <a:xfrm>
            <a:off x="841375" y="4154488"/>
            <a:ext cx="839788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135" name="Object 203"/>
          <p:cNvGraphicFramePr>
            <a:graphicFrameLocks noChangeAspect="1"/>
          </p:cNvGraphicFramePr>
          <p:nvPr/>
        </p:nvGraphicFramePr>
        <p:xfrm>
          <a:off x="954088" y="3586163"/>
          <a:ext cx="366712" cy="488950"/>
        </p:xfrm>
        <a:graphic>
          <a:graphicData uri="http://schemas.openxmlformats.org/presentationml/2006/ole">
            <p:oleObj spid="_x0000_s2051" name="Rovnica" r:id="rId4" imgW="152280" imgH="203040" progId="Equation.3">
              <p:embed/>
            </p:oleObj>
          </a:graphicData>
        </a:graphic>
      </p:graphicFrame>
      <p:sp>
        <p:nvSpPr>
          <p:cNvPr id="136" name="Text Box 398"/>
          <p:cNvSpPr txBox="1">
            <a:spLocks noChangeArrowheads="1"/>
          </p:cNvSpPr>
          <p:nvPr/>
        </p:nvSpPr>
        <p:spPr bwMode="auto">
          <a:xfrm>
            <a:off x="1527175" y="1568450"/>
            <a:ext cx="1819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sk-SK" sz="2800" i="1"/>
              <a:t>zohrievanie</a:t>
            </a:r>
            <a:endParaRPr lang="en-US" sz="2800" i="1"/>
          </a:p>
        </p:txBody>
      </p:sp>
      <p:sp>
        <p:nvSpPr>
          <p:cNvPr id="137" name="Text Box 399"/>
          <p:cNvSpPr txBox="1">
            <a:spLocks noChangeArrowheads="1"/>
          </p:cNvSpPr>
          <p:nvPr/>
        </p:nvSpPr>
        <p:spPr bwMode="auto">
          <a:xfrm>
            <a:off x="5329238" y="1570038"/>
            <a:ext cx="2214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pPr>
              <a:spcAft>
                <a:spcPct val="10000"/>
              </a:spcAft>
            </a:pPr>
            <a:r>
              <a:rPr lang="sk-SK" sz="2800" i="1"/>
              <a:t>ochladzovanie</a:t>
            </a:r>
            <a:endParaRPr lang="en-US" sz="2800" i="1"/>
          </a:p>
        </p:txBody>
      </p:sp>
      <p:sp>
        <p:nvSpPr>
          <p:cNvPr id="138" name="Rectangle 400"/>
          <p:cNvSpPr>
            <a:spLocks noChangeArrowheads="1"/>
          </p:cNvSpPr>
          <p:nvPr/>
        </p:nvSpPr>
        <p:spPr bwMode="auto">
          <a:xfrm>
            <a:off x="3663950" y="3024188"/>
            <a:ext cx="88900" cy="1238250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139" name="Object 405"/>
          <p:cNvGraphicFramePr>
            <a:graphicFrameLocks noChangeAspect="1"/>
          </p:cNvGraphicFramePr>
          <p:nvPr/>
        </p:nvGraphicFramePr>
        <p:xfrm>
          <a:off x="7881938" y="2789238"/>
          <a:ext cx="355600" cy="419100"/>
        </p:xfrm>
        <a:graphic>
          <a:graphicData uri="http://schemas.openxmlformats.org/presentationml/2006/ole">
            <p:oleObj spid="_x0000_s2052" name="Rovnica" r:id="rId5" imgW="139680" imgH="164880" progId="Equation.3">
              <p:embed/>
            </p:oleObj>
          </a:graphicData>
        </a:graphic>
      </p:graphicFrame>
      <p:grpSp>
        <p:nvGrpSpPr>
          <p:cNvPr id="140" name="Group 534"/>
          <p:cNvGrpSpPr>
            <a:grpSpLocks/>
          </p:cNvGrpSpPr>
          <p:nvPr/>
        </p:nvGrpSpPr>
        <p:grpSpPr bwMode="auto">
          <a:xfrm>
            <a:off x="5402263" y="2243138"/>
            <a:ext cx="2397125" cy="2584450"/>
            <a:chOff x="3403" y="1413"/>
            <a:chExt cx="1510" cy="1628"/>
          </a:xfrm>
        </p:grpSpPr>
        <p:sp>
          <p:nvSpPr>
            <p:cNvPr id="141" name="Rectangle 401"/>
            <p:cNvSpPr>
              <a:spLocks noChangeArrowheads="1"/>
            </p:cNvSpPr>
            <p:nvPr/>
          </p:nvSpPr>
          <p:spPr bwMode="auto">
            <a:xfrm>
              <a:off x="3503" y="1413"/>
              <a:ext cx="1115" cy="1573"/>
            </a:xfrm>
            <a:prstGeom prst="rect">
              <a:avLst/>
            </a:prstGeom>
            <a:solidFill>
              <a:srgbClr val="EAEAEA"/>
            </a:solidFill>
            <a:ln w="31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2" name="Rectangle 402"/>
            <p:cNvSpPr>
              <a:spLocks noChangeArrowheads="1"/>
            </p:cNvSpPr>
            <p:nvPr/>
          </p:nvSpPr>
          <p:spPr bwMode="auto">
            <a:xfrm>
              <a:off x="3517" y="1835"/>
              <a:ext cx="1064" cy="1096"/>
            </a:xfrm>
            <a:prstGeom prst="rect">
              <a:avLst/>
            </a:prstGeom>
            <a:solidFill>
              <a:srgbClr val="A3C2E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3" name="Rectangle 403"/>
            <p:cNvSpPr>
              <a:spLocks noChangeArrowheads="1"/>
            </p:cNvSpPr>
            <p:nvPr/>
          </p:nvSpPr>
          <p:spPr bwMode="auto">
            <a:xfrm>
              <a:off x="4831" y="1680"/>
              <a:ext cx="82" cy="123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5F5F5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44" name="Rectangle 404"/>
            <p:cNvSpPr>
              <a:spLocks noChangeArrowheads="1"/>
            </p:cNvSpPr>
            <p:nvPr/>
          </p:nvSpPr>
          <p:spPr bwMode="auto">
            <a:xfrm>
              <a:off x="4844" y="2617"/>
              <a:ext cx="56" cy="284"/>
            </a:xfrm>
            <a:prstGeom prst="rect">
              <a:avLst/>
            </a:prstGeom>
            <a:gradFill rotWithShape="1">
              <a:gsLst>
                <a:gs pos="0">
                  <a:srgbClr val="FF0000">
                    <a:gamma/>
                    <a:shade val="46275"/>
                    <a:invGamma/>
                  </a:srgbClr>
                </a:gs>
                <a:gs pos="50000">
                  <a:srgbClr val="FF0000"/>
                </a:gs>
                <a:gs pos="100000">
                  <a:srgbClr val="FF00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145" name="Group 406"/>
            <p:cNvGrpSpPr>
              <a:grpSpLocks/>
            </p:cNvGrpSpPr>
            <p:nvPr/>
          </p:nvGrpSpPr>
          <p:grpSpPr bwMode="auto">
            <a:xfrm>
              <a:off x="3589" y="2358"/>
              <a:ext cx="945" cy="521"/>
              <a:chOff x="1000" y="2119"/>
              <a:chExt cx="945" cy="521"/>
            </a:xfrm>
          </p:grpSpPr>
          <p:sp>
            <p:nvSpPr>
              <p:cNvPr id="204" name="Oval 407"/>
              <p:cNvSpPr>
                <a:spLocks noChangeAspect="1" noChangeArrowheads="1"/>
              </p:cNvSpPr>
              <p:nvPr/>
            </p:nvSpPr>
            <p:spPr bwMode="auto">
              <a:xfrm>
                <a:off x="1384" y="2224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grpSp>
            <p:nvGrpSpPr>
              <p:cNvPr id="205" name="Group 408"/>
              <p:cNvGrpSpPr>
                <a:grpSpLocks/>
              </p:cNvGrpSpPr>
              <p:nvPr/>
            </p:nvGrpSpPr>
            <p:grpSpPr bwMode="auto">
              <a:xfrm rot="3486552">
                <a:off x="1421" y="2125"/>
                <a:ext cx="43" cy="45"/>
                <a:chOff x="1467" y="2220"/>
                <a:chExt cx="43" cy="45"/>
              </a:xfrm>
            </p:grpSpPr>
            <p:sp>
              <p:nvSpPr>
                <p:cNvPr id="267" name="Oval 409"/>
                <p:cNvSpPr>
                  <a:spLocks noChangeAspect="1" noChangeArrowheads="1"/>
                </p:cNvSpPr>
                <p:nvPr/>
              </p:nvSpPr>
              <p:spPr bwMode="auto">
                <a:xfrm>
                  <a:off x="1467" y="2220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68" name="Oval 410"/>
                <p:cNvSpPr>
                  <a:spLocks noChangeAspect="1" noChangeArrowheads="1"/>
                </p:cNvSpPr>
                <p:nvPr/>
              </p:nvSpPr>
              <p:spPr bwMode="auto">
                <a:xfrm>
                  <a:off x="1476" y="2231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06" name="Group 411"/>
              <p:cNvGrpSpPr>
                <a:grpSpLocks/>
              </p:cNvGrpSpPr>
              <p:nvPr/>
            </p:nvGrpSpPr>
            <p:grpSpPr bwMode="auto">
              <a:xfrm>
                <a:off x="1516" y="2392"/>
                <a:ext cx="43" cy="45"/>
                <a:chOff x="1516" y="2392"/>
                <a:chExt cx="43" cy="45"/>
              </a:xfrm>
            </p:grpSpPr>
            <p:sp>
              <p:nvSpPr>
                <p:cNvPr id="265" name="Oval 412"/>
                <p:cNvSpPr>
                  <a:spLocks noChangeAspect="1" noChangeArrowheads="1"/>
                </p:cNvSpPr>
                <p:nvPr/>
              </p:nvSpPr>
              <p:spPr bwMode="auto">
                <a:xfrm>
                  <a:off x="1516" y="2392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66" name="Oval 413"/>
                <p:cNvSpPr>
                  <a:spLocks noChangeAspect="1" noChangeArrowheads="1"/>
                </p:cNvSpPr>
                <p:nvPr/>
              </p:nvSpPr>
              <p:spPr bwMode="auto">
                <a:xfrm>
                  <a:off x="1525" y="2403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07" name="Group 414"/>
              <p:cNvGrpSpPr>
                <a:grpSpLocks/>
              </p:cNvGrpSpPr>
              <p:nvPr/>
            </p:nvGrpSpPr>
            <p:grpSpPr bwMode="auto">
              <a:xfrm>
                <a:off x="1765" y="2499"/>
                <a:ext cx="43" cy="45"/>
                <a:chOff x="1811" y="2624"/>
                <a:chExt cx="43" cy="45"/>
              </a:xfrm>
            </p:grpSpPr>
            <p:sp>
              <p:nvSpPr>
                <p:cNvPr id="263" name="Oval 415"/>
                <p:cNvSpPr>
                  <a:spLocks noChangeAspect="1" noChangeArrowheads="1"/>
                </p:cNvSpPr>
                <p:nvPr/>
              </p:nvSpPr>
              <p:spPr bwMode="auto">
                <a:xfrm>
                  <a:off x="1811" y="2624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64" name="Oval 416"/>
                <p:cNvSpPr>
                  <a:spLocks noChangeAspect="1" noChangeArrowheads="1"/>
                </p:cNvSpPr>
                <p:nvPr/>
              </p:nvSpPr>
              <p:spPr bwMode="auto">
                <a:xfrm>
                  <a:off x="1820" y="2635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08" name="Group 417"/>
              <p:cNvGrpSpPr>
                <a:grpSpLocks/>
              </p:cNvGrpSpPr>
              <p:nvPr/>
            </p:nvGrpSpPr>
            <p:grpSpPr bwMode="auto">
              <a:xfrm>
                <a:off x="1666" y="2136"/>
                <a:ext cx="43" cy="45"/>
                <a:chOff x="1666" y="2136"/>
                <a:chExt cx="43" cy="45"/>
              </a:xfrm>
            </p:grpSpPr>
            <p:sp>
              <p:nvSpPr>
                <p:cNvPr id="261" name="Oval 418"/>
                <p:cNvSpPr>
                  <a:spLocks noChangeAspect="1" noChangeArrowheads="1"/>
                </p:cNvSpPr>
                <p:nvPr/>
              </p:nvSpPr>
              <p:spPr bwMode="auto">
                <a:xfrm>
                  <a:off x="1666" y="2136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62" name="Oval 419"/>
                <p:cNvSpPr>
                  <a:spLocks noChangeAspect="1" noChangeArrowheads="1"/>
                </p:cNvSpPr>
                <p:nvPr/>
              </p:nvSpPr>
              <p:spPr bwMode="auto">
                <a:xfrm>
                  <a:off x="1675" y="214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sp>
            <p:nvSpPr>
              <p:cNvPr id="209" name="Oval 420"/>
              <p:cNvSpPr>
                <a:spLocks noChangeAspect="1" noChangeArrowheads="1"/>
              </p:cNvSpPr>
              <p:nvPr/>
            </p:nvSpPr>
            <p:spPr bwMode="auto">
              <a:xfrm>
                <a:off x="1393" y="2235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grpSp>
            <p:nvGrpSpPr>
              <p:cNvPr id="210" name="Group 421"/>
              <p:cNvGrpSpPr>
                <a:grpSpLocks/>
              </p:cNvGrpSpPr>
              <p:nvPr/>
            </p:nvGrpSpPr>
            <p:grpSpPr bwMode="auto">
              <a:xfrm rot="15290365">
                <a:off x="1647" y="2321"/>
                <a:ext cx="43" cy="45"/>
                <a:chOff x="1693" y="2446"/>
                <a:chExt cx="43" cy="45"/>
              </a:xfrm>
            </p:grpSpPr>
            <p:sp>
              <p:nvSpPr>
                <p:cNvPr id="259" name="Oval 422"/>
                <p:cNvSpPr>
                  <a:spLocks noChangeAspect="1" noChangeArrowheads="1"/>
                </p:cNvSpPr>
                <p:nvPr/>
              </p:nvSpPr>
              <p:spPr bwMode="auto">
                <a:xfrm>
                  <a:off x="1693" y="2446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60" name="Oval 423"/>
                <p:cNvSpPr>
                  <a:spLocks noChangeAspect="1" noChangeArrowheads="1"/>
                </p:cNvSpPr>
                <p:nvPr/>
              </p:nvSpPr>
              <p:spPr bwMode="auto">
                <a:xfrm>
                  <a:off x="1702" y="245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11" name="Group 424"/>
              <p:cNvGrpSpPr>
                <a:grpSpLocks/>
              </p:cNvGrpSpPr>
              <p:nvPr/>
            </p:nvGrpSpPr>
            <p:grpSpPr bwMode="auto">
              <a:xfrm>
                <a:off x="1464" y="2532"/>
                <a:ext cx="43" cy="45"/>
                <a:chOff x="1510" y="2657"/>
                <a:chExt cx="43" cy="45"/>
              </a:xfrm>
            </p:grpSpPr>
            <p:sp>
              <p:nvSpPr>
                <p:cNvPr id="257" name="Oval 425"/>
                <p:cNvSpPr>
                  <a:spLocks noChangeAspect="1" noChangeArrowheads="1"/>
                </p:cNvSpPr>
                <p:nvPr/>
              </p:nvSpPr>
              <p:spPr bwMode="auto">
                <a:xfrm>
                  <a:off x="1510" y="265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58" name="Oval 426"/>
                <p:cNvSpPr>
                  <a:spLocks noChangeAspect="1" noChangeArrowheads="1"/>
                </p:cNvSpPr>
                <p:nvPr/>
              </p:nvSpPr>
              <p:spPr bwMode="auto">
                <a:xfrm>
                  <a:off x="1519" y="266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12" name="Group 427"/>
              <p:cNvGrpSpPr>
                <a:grpSpLocks/>
              </p:cNvGrpSpPr>
              <p:nvPr/>
            </p:nvGrpSpPr>
            <p:grpSpPr bwMode="auto">
              <a:xfrm rot="3063953">
                <a:off x="1087" y="2527"/>
                <a:ext cx="43" cy="45"/>
                <a:chOff x="1161" y="2652"/>
                <a:chExt cx="43" cy="45"/>
              </a:xfrm>
            </p:grpSpPr>
            <p:sp>
              <p:nvSpPr>
                <p:cNvPr id="255" name="Oval 428"/>
                <p:cNvSpPr>
                  <a:spLocks noChangeAspect="1" noChangeArrowheads="1"/>
                </p:cNvSpPr>
                <p:nvPr/>
              </p:nvSpPr>
              <p:spPr bwMode="auto">
                <a:xfrm>
                  <a:off x="1161" y="2652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56" name="Oval 429"/>
                <p:cNvSpPr>
                  <a:spLocks noChangeAspect="1" noChangeArrowheads="1"/>
                </p:cNvSpPr>
                <p:nvPr/>
              </p:nvSpPr>
              <p:spPr bwMode="auto">
                <a:xfrm>
                  <a:off x="1170" y="2663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13" name="Group 430"/>
              <p:cNvGrpSpPr>
                <a:grpSpLocks/>
              </p:cNvGrpSpPr>
              <p:nvPr/>
            </p:nvGrpSpPr>
            <p:grpSpPr bwMode="auto">
              <a:xfrm rot="-4234977">
                <a:off x="1239" y="2357"/>
                <a:ext cx="43" cy="45"/>
                <a:chOff x="1285" y="2482"/>
                <a:chExt cx="43" cy="45"/>
              </a:xfrm>
            </p:grpSpPr>
            <p:sp>
              <p:nvSpPr>
                <p:cNvPr id="253" name="Oval 431"/>
                <p:cNvSpPr>
                  <a:spLocks noChangeAspect="1" noChangeArrowheads="1"/>
                </p:cNvSpPr>
                <p:nvPr/>
              </p:nvSpPr>
              <p:spPr bwMode="auto">
                <a:xfrm>
                  <a:off x="1285" y="2482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54" name="Oval 432"/>
                <p:cNvSpPr>
                  <a:spLocks noChangeAspect="1" noChangeArrowheads="1"/>
                </p:cNvSpPr>
                <p:nvPr/>
              </p:nvSpPr>
              <p:spPr bwMode="auto">
                <a:xfrm>
                  <a:off x="1294" y="2493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14" name="Group 433"/>
              <p:cNvGrpSpPr>
                <a:grpSpLocks/>
              </p:cNvGrpSpPr>
              <p:nvPr/>
            </p:nvGrpSpPr>
            <p:grpSpPr bwMode="auto">
              <a:xfrm rot="14957457">
                <a:off x="1046" y="2318"/>
                <a:ext cx="43" cy="45"/>
                <a:chOff x="1120" y="2443"/>
                <a:chExt cx="43" cy="45"/>
              </a:xfrm>
            </p:grpSpPr>
            <p:sp>
              <p:nvSpPr>
                <p:cNvPr id="251" name="Oval 434"/>
                <p:cNvSpPr>
                  <a:spLocks noChangeAspect="1" noChangeArrowheads="1"/>
                </p:cNvSpPr>
                <p:nvPr/>
              </p:nvSpPr>
              <p:spPr bwMode="auto">
                <a:xfrm>
                  <a:off x="1120" y="2443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52" name="Oval 435"/>
                <p:cNvSpPr>
                  <a:spLocks noChangeAspect="1" noChangeArrowheads="1"/>
                </p:cNvSpPr>
                <p:nvPr/>
              </p:nvSpPr>
              <p:spPr bwMode="auto">
                <a:xfrm>
                  <a:off x="1129" y="2454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15" name="Group 436"/>
              <p:cNvGrpSpPr>
                <a:grpSpLocks/>
              </p:cNvGrpSpPr>
              <p:nvPr/>
            </p:nvGrpSpPr>
            <p:grpSpPr bwMode="auto">
              <a:xfrm rot="3063953">
                <a:off x="1846" y="2236"/>
                <a:ext cx="43" cy="45"/>
                <a:chOff x="1892" y="2361"/>
                <a:chExt cx="43" cy="45"/>
              </a:xfrm>
            </p:grpSpPr>
            <p:sp>
              <p:nvSpPr>
                <p:cNvPr id="249" name="Oval 437"/>
                <p:cNvSpPr>
                  <a:spLocks noChangeAspect="1" noChangeArrowheads="1"/>
                </p:cNvSpPr>
                <p:nvPr/>
              </p:nvSpPr>
              <p:spPr bwMode="auto">
                <a:xfrm>
                  <a:off x="1892" y="2361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50" name="Oval 438"/>
                <p:cNvSpPr>
                  <a:spLocks noChangeAspect="1" noChangeArrowheads="1"/>
                </p:cNvSpPr>
                <p:nvPr/>
              </p:nvSpPr>
              <p:spPr bwMode="auto">
                <a:xfrm>
                  <a:off x="1901" y="2372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16" name="Group 439"/>
              <p:cNvGrpSpPr>
                <a:grpSpLocks/>
              </p:cNvGrpSpPr>
              <p:nvPr/>
            </p:nvGrpSpPr>
            <p:grpSpPr bwMode="auto">
              <a:xfrm rot="14711709">
                <a:off x="1709" y="2283"/>
                <a:ext cx="43" cy="45"/>
                <a:chOff x="1124" y="1949"/>
                <a:chExt cx="43" cy="45"/>
              </a:xfrm>
            </p:grpSpPr>
            <p:sp>
              <p:nvSpPr>
                <p:cNvPr id="247" name="Oval 440"/>
                <p:cNvSpPr>
                  <a:spLocks noChangeAspect="1" noChangeArrowheads="1"/>
                </p:cNvSpPr>
                <p:nvPr/>
              </p:nvSpPr>
              <p:spPr bwMode="auto">
                <a:xfrm>
                  <a:off x="1124" y="1949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48" name="Oval 441"/>
                <p:cNvSpPr>
                  <a:spLocks noChangeAspect="1" noChangeArrowheads="1"/>
                </p:cNvSpPr>
                <p:nvPr/>
              </p:nvSpPr>
              <p:spPr bwMode="auto">
                <a:xfrm>
                  <a:off x="1133" y="1960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17" name="Group 442"/>
              <p:cNvGrpSpPr>
                <a:grpSpLocks/>
              </p:cNvGrpSpPr>
              <p:nvPr/>
            </p:nvGrpSpPr>
            <p:grpSpPr bwMode="auto">
              <a:xfrm rot="3820725">
                <a:off x="1103" y="2118"/>
                <a:ext cx="43" cy="45"/>
                <a:chOff x="1258" y="1843"/>
                <a:chExt cx="43" cy="45"/>
              </a:xfrm>
            </p:grpSpPr>
            <p:sp>
              <p:nvSpPr>
                <p:cNvPr id="245" name="Oval 443"/>
                <p:cNvSpPr>
                  <a:spLocks noChangeAspect="1" noChangeArrowheads="1"/>
                </p:cNvSpPr>
                <p:nvPr/>
              </p:nvSpPr>
              <p:spPr bwMode="auto">
                <a:xfrm>
                  <a:off x="1258" y="1843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46" name="Oval 444"/>
                <p:cNvSpPr>
                  <a:spLocks noChangeAspect="1" noChangeArrowheads="1"/>
                </p:cNvSpPr>
                <p:nvPr/>
              </p:nvSpPr>
              <p:spPr bwMode="auto">
                <a:xfrm>
                  <a:off x="1267" y="1854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18" name="Group 445"/>
              <p:cNvGrpSpPr>
                <a:grpSpLocks/>
              </p:cNvGrpSpPr>
              <p:nvPr/>
            </p:nvGrpSpPr>
            <p:grpSpPr bwMode="auto">
              <a:xfrm>
                <a:off x="1197" y="2459"/>
                <a:ext cx="43" cy="45"/>
                <a:chOff x="1869" y="1838"/>
                <a:chExt cx="43" cy="45"/>
              </a:xfrm>
            </p:grpSpPr>
            <p:sp>
              <p:nvSpPr>
                <p:cNvPr id="243" name="Oval 446"/>
                <p:cNvSpPr>
                  <a:spLocks noChangeAspect="1" noChangeArrowheads="1"/>
                </p:cNvSpPr>
                <p:nvPr/>
              </p:nvSpPr>
              <p:spPr bwMode="auto">
                <a:xfrm>
                  <a:off x="1869" y="183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44" name="Oval 447"/>
                <p:cNvSpPr>
                  <a:spLocks noChangeAspect="1" noChangeArrowheads="1"/>
                </p:cNvSpPr>
                <p:nvPr/>
              </p:nvSpPr>
              <p:spPr bwMode="auto">
                <a:xfrm>
                  <a:off x="1878" y="1849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19" name="Group 448"/>
              <p:cNvGrpSpPr>
                <a:grpSpLocks/>
              </p:cNvGrpSpPr>
              <p:nvPr/>
            </p:nvGrpSpPr>
            <p:grpSpPr bwMode="auto">
              <a:xfrm rot="14711709">
                <a:off x="1360" y="2433"/>
                <a:ext cx="43" cy="45"/>
                <a:chOff x="1124" y="1949"/>
                <a:chExt cx="43" cy="45"/>
              </a:xfrm>
            </p:grpSpPr>
            <p:sp>
              <p:nvSpPr>
                <p:cNvPr id="241" name="Oval 449"/>
                <p:cNvSpPr>
                  <a:spLocks noChangeAspect="1" noChangeArrowheads="1"/>
                </p:cNvSpPr>
                <p:nvPr/>
              </p:nvSpPr>
              <p:spPr bwMode="auto">
                <a:xfrm>
                  <a:off x="1124" y="1949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42" name="Oval 450"/>
                <p:cNvSpPr>
                  <a:spLocks noChangeAspect="1" noChangeArrowheads="1"/>
                </p:cNvSpPr>
                <p:nvPr/>
              </p:nvSpPr>
              <p:spPr bwMode="auto">
                <a:xfrm>
                  <a:off x="1133" y="1960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20" name="Group 451"/>
              <p:cNvGrpSpPr>
                <a:grpSpLocks/>
              </p:cNvGrpSpPr>
              <p:nvPr/>
            </p:nvGrpSpPr>
            <p:grpSpPr bwMode="auto">
              <a:xfrm>
                <a:off x="1877" y="2477"/>
                <a:ext cx="43" cy="45"/>
                <a:chOff x="1510" y="2657"/>
                <a:chExt cx="43" cy="45"/>
              </a:xfrm>
            </p:grpSpPr>
            <p:sp>
              <p:nvSpPr>
                <p:cNvPr id="239" name="Oval 452"/>
                <p:cNvSpPr>
                  <a:spLocks noChangeAspect="1" noChangeArrowheads="1"/>
                </p:cNvSpPr>
                <p:nvPr/>
              </p:nvSpPr>
              <p:spPr bwMode="auto">
                <a:xfrm>
                  <a:off x="1510" y="265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40" name="Oval 453"/>
                <p:cNvSpPr>
                  <a:spLocks noChangeAspect="1" noChangeArrowheads="1"/>
                </p:cNvSpPr>
                <p:nvPr/>
              </p:nvSpPr>
              <p:spPr bwMode="auto">
                <a:xfrm>
                  <a:off x="1519" y="266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21" name="Group 454"/>
              <p:cNvGrpSpPr>
                <a:grpSpLocks/>
              </p:cNvGrpSpPr>
              <p:nvPr/>
            </p:nvGrpSpPr>
            <p:grpSpPr bwMode="auto">
              <a:xfrm>
                <a:off x="1902" y="2326"/>
                <a:ext cx="43" cy="45"/>
                <a:chOff x="1510" y="2657"/>
                <a:chExt cx="43" cy="45"/>
              </a:xfrm>
            </p:grpSpPr>
            <p:sp>
              <p:nvSpPr>
                <p:cNvPr id="237" name="Oval 455"/>
                <p:cNvSpPr>
                  <a:spLocks noChangeAspect="1" noChangeArrowheads="1"/>
                </p:cNvSpPr>
                <p:nvPr/>
              </p:nvSpPr>
              <p:spPr bwMode="auto">
                <a:xfrm>
                  <a:off x="1510" y="265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38" name="Oval 456"/>
                <p:cNvSpPr>
                  <a:spLocks noChangeAspect="1" noChangeArrowheads="1"/>
                </p:cNvSpPr>
                <p:nvPr/>
              </p:nvSpPr>
              <p:spPr bwMode="auto">
                <a:xfrm>
                  <a:off x="1519" y="266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22" name="Group 457"/>
              <p:cNvGrpSpPr>
                <a:grpSpLocks/>
              </p:cNvGrpSpPr>
              <p:nvPr/>
            </p:nvGrpSpPr>
            <p:grpSpPr bwMode="auto">
              <a:xfrm>
                <a:off x="1279" y="2595"/>
                <a:ext cx="43" cy="45"/>
                <a:chOff x="1510" y="2657"/>
                <a:chExt cx="43" cy="45"/>
              </a:xfrm>
            </p:grpSpPr>
            <p:sp>
              <p:nvSpPr>
                <p:cNvPr id="235" name="Oval 458"/>
                <p:cNvSpPr>
                  <a:spLocks noChangeAspect="1" noChangeArrowheads="1"/>
                </p:cNvSpPr>
                <p:nvPr/>
              </p:nvSpPr>
              <p:spPr bwMode="auto">
                <a:xfrm>
                  <a:off x="1510" y="265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36" name="Oval 459"/>
                <p:cNvSpPr>
                  <a:spLocks noChangeAspect="1" noChangeArrowheads="1"/>
                </p:cNvSpPr>
                <p:nvPr/>
              </p:nvSpPr>
              <p:spPr bwMode="auto">
                <a:xfrm>
                  <a:off x="1519" y="266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23" name="Group 460"/>
              <p:cNvGrpSpPr>
                <a:grpSpLocks/>
              </p:cNvGrpSpPr>
              <p:nvPr/>
            </p:nvGrpSpPr>
            <p:grpSpPr bwMode="auto">
              <a:xfrm>
                <a:off x="1000" y="2424"/>
                <a:ext cx="43" cy="45"/>
                <a:chOff x="1510" y="2657"/>
                <a:chExt cx="43" cy="45"/>
              </a:xfrm>
            </p:grpSpPr>
            <p:sp>
              <p:nvSpPr>
                <p:cNvPr id="233" name="Oval 461"/>
                <p:cNvSpPr>
                  <a:spLocks noChangeAspect="1" noChangeArrowheads="1"/>
                </p:cNvSpPr>
                <p:nvPr/>
              </p:nvSpPr>
              <p:spPr bwMode="auto">
                <a:xfrm>
                  <a:off x="1510" y="265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34" name="Oval 462"/>
                <p:cNvSpPr>
                  <a:spLocks noChangeAspect="1" noChangeArrowheads="1"/>
                </p:cNvSpPr>
                <p:nvPr/>
              </p:nvSpPr>
              <p:spPr bwMode="auto">
                <a:xfrm>
                  <a:off x="1519" y="266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24" name="Group 463"/>
              <p:cNvGrpSpPr>
                <a:grpSpLocks/>
              </p:cNvGrpSpPr>
              <p:nvPr/>
            </p:nvGrpSpPr>
            <p:grpSpPr bwMode="auto">
              <a:xfrm>
                <a:off x="1185" y="2209"/>
                <a:ext cx="43" cy="45"/>
                <a:chOff x="1510" y="2657"/>
                <a:chExt cx="43" cy="45"/>
              </a:xfrm>
            </p:grpSpPr>
            <p:sp>
              <p:nvSpPr>
                <p:cNvPr id="231" name="Oval 464"/>
                <p:cNvSpPr>
                  <a:spLocks noChangeAspect="1" noChangeArrowheads="1"/>
                </p:cNvSpPr>
                <p:nvPr/>
              </p:nvSpPr>
              <p:spPr bwMode="auto">
                <a:xfrm>
                  <a:off x="1510" y="265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32" name="Oval 465"/>
                <p:cNvSpPr>
                  <a:spLocks noChangeAspect="1" noChangeArrowheads="1"/>
                </p:cNvSpPr>
                <p:nvPr/>
              </p:nvSpPr>
              <p:spPr bwMode="auto">
                <a:xfrm>
                  <a:off x="1519" y="266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25" name="Group 466"/>
              <p:cNvGrpSpPr>
                <a:grpSpLocks/>
              </p:cNvGrpSpPr>
              <p:nvPr/>
            </p:nvGrpSpPr>
            <p:grpSpPr bwMode="auto">
              <a:xfrm>
                <a:off x="1581" y="2456"/>
                <a:ext cx="48" cy="41"/>
                <a:chOff x="1581" y="2456"/>
                <a:chExt cx="48" cy="41"/>
              </a:xfrm>
            </p:grpSpPr>
            <p:sp>
              <p:nvSpPr>
                <p:cNvPr id="229" name="Oval 467"/>
                <p:cNvSpPr>
                  <a:spLocks noChangeAspect="1" noChangeArrowheads="1"/>
                </p:cNvSpPr>
                <p:nvPr/>
              </p:nvSpPr>
              <p:spPr bwMode="auto">
                <a:xfrm>
                  <a:off x="1581" y="2463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30" name="Oval 468"/>
                <p:cNvSpPr>
                  <a:spLocks noChangeAspect="1" noChangeArrowheads="1"/>
                </p:cNvSpPr>
                <p:nvPr/>
              </p:nvSpPr>
              <p:spPr bwMode="auto">
                <a:xfrm>
                  <a:off x="1595" y="2456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226" name="Group 469"/>
              <p:cNvGrpSpPr>
                <a:grpSpLocks/>
              </p:cNvGrpSpPr>
              <p:nvPr/>
            </p:nvGrpSpPr>
            <p:grpSpPr bwMode="auto">
              <a:xfrm>
                <a:off x="1306" y="2251"/>
                <a:ext cx="42" cy="48"/>
                <a:chOff x="1306" y="2251"/>
                <a:chExt cx="42" cy="48"/>
              </a:xfrm>
            </p:grpSpPr>
            <p:sp>
              <p:nvSpPr>
                <p:cNvPr id="227" name="Oval 470"/>
                <p:cNvSpPr>
                  <a:spLocks noChangeAspect="1" noChangeArrowheads="1"/>
                </p:cNvSpPr>
                <p:nvPr/>
              </p:nvSpPr>
              <p:spPr bwMode="auto">
                <a:xfrm>
                  <a:off x="1306" y="2251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28" name="Oval 471"/>
                <p:cNvSpPr>
                  <a:spLocks noChangeAspect="1" noChangeArrowheads="1"/>
                </p:cNvSpPr>
                <p:nvPr/>
              </p:nvSpPr>
              <p:spPr bwMode="auto">
                <a:xfrm>
                  <a:off x="1314" y="2265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</p:grpSp>
        <p:grpSp>
          <p:nvGrpSpPr>
            <p:cNvPr id="146" name="Group 472"/>
            <p:cNvGrpSpPr>
              <a:grpSpLocks/>
            </p:cNvGrpSpPr>
            <p:nvPr/>
          </p:nvGrpSpPr>
          <p:grpSpPr bwMode="auto">
            <a:xfrm>
              <a:off x="3663" y="2218"/>
              <a:ext cx="766" cy="128"/>
              <a:chOff x="1074" y="1979"/>
              <a:chExt cx="766" cy="128"/>
            </a:xfrm>
          </p:grpSpPr>
          <p:sp>
            <p:nvSpPr>
              <p:cNvPr id="190" name="Oval 473"/>
              <p:cNvSpPr>
                <a:spLocks noChangeAspect="1" noChangeArrowheads="1"/>
              </p:cNvSpPr>
              <p:nvPr/>
            </p:nvSpPr>
            <p:spPr bwMode="auto">
              <a:xfrm>
                <a:off x="1304" y="2050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grpSp>
            <p:nvGrpSpPr>
              <p:cNvPr id="191" name="Group 474"/>
              <p:cNvGrpSpPr>
                <a:grpSpLocks/>
              </p:cNvGrpSpPr>
              <p:nvPr/>
            </p:nvGrpSpPr>
            <p:grpSpPr bwMode="auto">
              <a:xfrm>
                <a:off x="1797" y="2057"/>
                <a:ext cx="43" cy="45"/>
                <a:chOff x="1797" y="2057"/>
                <a:chExt cx="43" cy="45"/>
              </a:xfrm>
            </p:grpSpPr>
            <p:sp>
              <p:nvSpPr>
                <p:cNvPr id="202" name="Oval 475"/>
                <p:cNvSpPr>
                  <a:spLocks noChangeAspect="1" noChangeArrowheads="1"/>
                </p:cNvSpPr>
                <p:nvPr/>
              </p:nvSpPr>
              <p:spPr bwMode="auto">
                <a:xfrm>
                  <a:off x="1797" y="205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03" name="Oval 476"/>
                <p:cNvSpPr>
                  <a:spLocks noChangeAspect="1" noChangeArrowheads="1"/>
                </p:cNvSpPr>
                <p:nvPr/>
              </p:nvSpPr>
              <p:spPr bwMode="auto">
                <a:xfrm>
                  <a:off x="1806" y="206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192" name="Group 477"/>
              <p:cNvGrpSpPr>
                <a:grpSpLocks/>
              </p:cNvGrpSpPr>
              <p:nvPr/>
            </p:nvGrpSpPr>
            <p:grpSpPr bwMode="auto">
              <a:xfrm rot="-3915686">
                <a:off x="1075" y="2063"/>
                <a:ext cx="43" cy="45"/>
                <a:chOff x="1149" y="2188"/>
                <a:chExt cx="43" cy="45"/>
              </a:xfrm>
            </p:grpSpPr>
            <p:sp>
              <p:nvSpPr>
                <p:cNvPr id="200" name="Oval 478"/>
                <p:cNvSpPr>
                  <a:spLocks noChangeAspect="1" noChangeArrowheads="1"/>
                </p:cNvSpPr>
                <p:nvPr/>
              </p:nvSpPr>
              <p:spPr bwMode="auto">
                <a:xfrm>
                  <a:off x="1149" y="218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201" name="Oval 479"/>
                <p:cNvSpPr>
                  <a:spLocks noChangeAspect="1" noChangeArrowheads="1"/>
                </p:cNvSpPr>
                <p:nvPr/>
              </p:nvSpPr>
              <p:spPr bwMode="auto">
                <a:xfrm>
                  <a:off x="1158" y="2199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sp>
            <p:nvSpPr>
              <p:cNvPr id="193" name="Oval 480"/>
              <p:cNvSpPr>
                <a:spLocks noChangeAspect="1" noChangeArrowheads="1"/>
              </p:cNvSpPr>
              <p:nvPr/>
            </p:nvSpPr>
            <p:spPr bwMode="auto">
              <a:xfrm>
                <a:off x="1313" y="2061"/>
                <a:ext cx="34" cy="34"/>
              </a:xfrm>
              <a:prstGeom prst="ellipse">
                <a:avLst/>
              </a:prstGeom>
              <a:gradFill rotWithShape="1">
                <a:gsLst>
                  <a:gs pos="0">
                    <a:srgbClr val="333399">
                      <a:gamma/>
                      <a:shade val="18431"/>
                      <a:invGamma/>
                    </a:srgbClr>
                  </a:gs>
                  <a:gs pos="100000">
                    <a:srgbClr val="3333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grpSp>
            <p:nvGrpSpPr>
              <p:cNvPr id="194" name="Group 481"/>
              <p:cNvGrpSpPr>
                <a:grpSpLocks/>
              </p:cNvGrpSpPr>
              <p:nvPr/>
            </p:nvGrpSpPr>
            <p:grpSpPr bwMode="auto">
              <a:xfrm rot="14711709">
                <a:off x="1637" y="1978"/>
                <a:ext cx="43" cy="45"/>
                <a:chOff x="1124" y="1949"/>
                <a:chExt cx="43" cy="45"/>
              </a:xfrm>
            </p:grpSpPr>
            <p:sp>
              <p:nvSpPr>
                <p:cNvPr id="198" name="Oval 482"/>
                <p:cNvSpPr>
                  <a:spLocks noChangeAspect="1" noChangeArrowheads="1"/>
                </p:cNvSpPr>
                <p:nvPr/>
              </p:nvSpPr>
              <p:spPr bwMode="auto">
                <a:xfrm>
                  <a:off x="1124" y="1949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99" name="Oval 483"/>
                <p:cNvSpPr>
                  <a:spLocks noChangeAspect="1" noChangeArrowheads="1"/>
                </p:cNvSpPr>
                <p:nvPr/>
              </p:nvSpPr>
              <p:spPr bwMode="auto">
                <a:xfrm>
                  <a:off x="1133" y="1960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195" name="Group 484"/>
              <p:cNvGrpSpPr>
                <a:grpSpLocks/>
              </p:cNvGrpSpPr>
              <p:nvPr/>
            </p:nvGrpSpPr>
            <p:grpSpPr bwMode="auto">
              <a:xfrm rot="14957457">
                <a:off x="1511" y="1983"/>
                <a:ext cx="43" cy="45"/>
                <a:chOff x="1120" y="2443"/>
                <a:chExt cx="43" cy="45"/>
              </a:xfrm>
            </p:grpSpPr>
            <p:sp>
              <p:nvSpPr>
                <p:cNvPr id="196" name="Oval 485"/>
                <p:cNvSpPr>
                  <a:spLocks noChangeAspect="1" noChangeArrowheads="1"/>
                </p:cNvSpPr>
                <p:nvPr/>
              </p:nvSpPr>
              <p:spPr bwMode="auto">
                <a:xfrm>
                  <a:off x="1120" y="2443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97" name="Oval 486"/>
                <p:cNvSpPr>
                  <a:spLocks noChangeAspect="1" noChangeArrowheads="1"/>
                </p:cNvSpPr>
                <p:nvPr/>
              </p:nvSpPr>
              <p:spPr bwMode="auto">
                <a:xfrm>
                  <a:off x="1129" y="2454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</p:grpSp>
        <p:grpSp>
          <p:nvGrpSpPr>
            <p:cNvPr id="147" name="Group 487"/>
            <p:cNvGrpSpPr>
              <a:grpSpLocks/>
            </p:cNvGrpSpPr>
            <p:nvPr/>
          </p:nvGrpSpPr>
          <p:grpSpPr bwMode="auto">
            <a:xfrm>
              <a:off x="3638" y="1951"/>
              <a:ext cx="805" cy="114"/>
              <a:chOff x="1049" y="1712"/>
              <a:chExt cx="805" cy="114"/>
            </a:xfrm>
          </p:grpSpPr>
          <p:grpSp>
            <p:nvGrpSpPr>
              <p:cNvPr id="172" name="Group 488"/>
              <p:cNvGrpSpPr>
                <a:grpSpLocks/>
              </p:cNvGrpSpPr>
              <p:nvPr/>
            </p:nvGrpSpPr>
            <p:grpSpPr bwMode="auto">
              <a:xfrm rot="14711709">
                <a:off x="1050" y="1782"/>
                <a:ext cx="43" cy="45"/>
                <a:chOff x="1124" y="1949"/>
                <a:chExt cx="43" cy="45"/>
              </a:xfrm>
            </p:grpSpPr>
            <p:sp>
              <p:nvSpPr>
                <p:cNvPr id="188" name="Oval 489"/>
                <p:cNvSpPr>
                  <a:spLocks noChangeAspect="1" noChangeArrowheads="1"/>
                </p:cNvSpPr>
                <p:nvPr/>
              </p:nvSpPr>
              <p:spPr bwMode="auto">
                <a:xfrm>
                  <a:off x="1124" y="1949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89" name="Oval 490"/>
                <p:cNvSpPr>
                  <a:spLocks noChangeAspect="1" noChangeArrowheads="1"/>
                </p:cNvSpPr>
                <p:nvPr/>
              </p:nvSpPr>
              <p:spPr bwMode="auto">
                <a:xfrm>
                  <a:off x="1133" y="1960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173" name="Group 491"/>
              <p:cNvGrpSpPr>
                <a:grpSpLocks/>
              </p:cNvGrpSpPr>
              <p:nvPr/>
            </p:nvGrpSpPr>
            <p:grpSpPr bwMode="auto">
              <a:xfrm rot="3820725">
                <a:off x="1212" y="1718"/>
                <a:ext cx="43" cy="45"/>
                <a:chOff x="1258" y="1843"/>
                <a:chExt cx="43" cy="45"/>
              </a:xfrm>
            </p:grpSpPr>
            <p:sp>
              <p:nvSpPr>
                <p:cNvPr id="186" name="Oval 492"/>
                <p:cNvSpPr>
                  <a:spLocks noChangeAspect="1" noChangeArrowheads="1"/>
                </p:cNvSpPr>
                <p:nvPr/>
              </p:nvSpPr>
              <p:spPr bwMode="auto">
                <a:xfrm>
                  <a:off x="1258" y="1843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87" name="Oval 493"/>
                <p:cNvSpPr>
                  <a:spLocks noChangeAspect="1" noChangeArrowheads="1"/>
                </p:cNvSpPr>
                <p:nvPr/>
              </p:nvSpPr>
              <p:spPr bwMode="auto">
                <a:xfrm>
                  <a:off x="1267" y="1854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174" name="Group 494"/>
              <p:cNvGrpSpPr>
                <a:grpSpLocks/>
              </p:cNvGrpSpPr>
              <p:nvPr/>
            </p:nvGrpSpPr>
            <p:grpSpPr bwMode="auto">
              <a:xfrm>
                <a:off x="1811" y="1749"/>
                <a:ext cx="43" cy="45"/>
                <a:chOff x="1869" y="1838"/>
                <a:chExt cx="43" cy="45"/>
              </a:xfrm>
            </p:grpSpPr>
            <p:sp>
              <p:nvSpPr>
                <p:cNvPr id="184" name="Oval 495"/>
                <p:cNvSpPr>
                  <a:spLocks noChangeAspect="1" noChangeArrowheads="1"/>
                </p:cNvSpPr>
                <p:nvPr/>
              </p:nvSpPr>
              <p:spPr bwMode="auto">
                <a:xfrm>
                  <a:off x="1869" y="183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85" name="Oval 496"/>
                <p:cNvSpPr>
                  <a:spLocks noChangeAspect="1" noChangeArrowheads="1"/>
                </p:cNvSpPr>
                <p:nvPr/>
              </p:nvSpPr>
              <p:spPr bwMode="auto">
                <a:xfrm>
                  <a:off x="1878" y="1849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175" name="Group 497"/>
              <p:cNvGrpSpPr>
                <a:grpSpLocks/>
              </p:cNvGrpSpPr>
              <p:nvPr/>
            </p:nvGrpSpPr>
            <p:grpSpPr bwMode="auto">
              <a:xfrm>
                <a:off x="1621" y="1775"/>
                <a:ext cx="43" cy="49"/>
                <a:chOff x="1621" y="1775"/>
                <a:chExt cx="43" cy="49"/>
              </a:xfrm>
            </p:grpSpPr>
            <p:sp>
              <p:nvSpPr>
                <p:cNvPr id="182" name="Oval 498"/>
                <p:cNvSpPr>
                  <a:spLocks noChangeAspect="1" noChangeArrowheads="1"/>
                </p:cNvSpPr>
                <p:nvPr/>
              </p:nvSpPr>
              <p:spPr bwMode="auto">
                <a:xfrm>
                  <a:off x="1621" y="1775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83" name="Oval 499"/>
                <p:cNvSpPr>
                  <a:spLocks noChangeAspect="1" noChangeArrowheads="1"/>
                </p:cNvSpPr>
                <p:nvPr/>
              </p:nvSpPr>
              <p:spPr bwMode="auto">
                <a:xfrm>
                  <a:off x="1630" y="1790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176" name="Group 500"/>
              <p:cNvGrpSpPr>
                <a:grpSpLocks/>
              </p:cNvGrpSpPr>
              <p:nvPr/>
            </p:nvGrpSpPr>
            <p:grpSpPr bwMode="auto">
              <a:xfrm>
                <a:off x="1587" y="1712"/>
                <a:ext cx="47" cy="39"/>
                <a:chOff x="1587" y="1712"/>
                <a:chExt cx="47" cy="39"/>
              </a:xfrm>
            </p:grpSpPr>
            <p:sp>
              <p:nvSpPr>
                <p:cNvPr id="180" name="Oval 501"/>
                <p:cNvSpPr>
                  <a:spLocks noChangeAspect="1" noChangeArrowheads="1"/>
                </p:cNvSpPr>
                <p:nvPr/>
              </p:nvSpPr>
              <p:spPr bwMode="auto">
                <a:xfrm>
                  <a:off x="1600" y="1712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81" name="Oval 502"/>
                <p:cNvSpPr>
                  <a:spLocks noChangeAspect="1" noChangeArrowheads="1"/>
                </p:cNvSpPr>
                <p:nvPr/>
              </p:nvSpPr>
              <p:spPr bwMode="auto">
                <a:xfrm>
                  <a:off x="1587" y="171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177" name="Group 503"/>
              <p:cNvGrpSpPr>
                <a:grpSpLocks/>
              </p:cNvGrpSpPr>
              <p:nvPr/>
            </p:nvGrpSpPr>
            <p:grpSpPr bwMode="auto">
              <a:xfrm>
                <a:off x="1439" y="1728"/>
                <a:ext cx="50" cy="37"/>
                <a:chOff x="1439" y="1728"/>
                <a:chExt cx="50" cy="37"/>
              </a:xfrm>
            </p:grpSpPr>
            <p:sp>
              <p:nvSpPr>
                <p:cNvPr id="178" name="Oval 504"/>
                <p:cNvSpPr>
                  <a:spLocks noChangeAspect="1" noChangeArrowheads="1"/>
                </p:cNvSpPr>
                <p:nvPr/>
              </p:nvSpPr>
              <p:spPr bwMode="auto">
                <a:xfrm>
                  <a:off x="1455" y="172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79" name="Oval 505"/>
                <p:cNvSpPr>
                  <a:spLocks noChangeAspect="1" noChangeArrowheads="1"/>
                </p:cNvSpPr>
                <p:nvPr/>
              </p:nvSpPr>
              <p:spPr bwMode="auto">
                <a:xfrm>
                  <a:off x="1439" y="1731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</p:grpSp>
        <p:grpSp>
          <p:nvGrpSpPr>
            <p:cNvPr id="148" name="Group 506"/>
            <p:cNvGrpSpPr>
              <a:grpSpLocks/>
            </p:cNvGrpSpPr>
            <p:nvPr/>
          </p:nvGrpSpPr>
          <p:grpSpPr bwMode="auto">
            <a:xfrm>
              <a:off x="3715" y="2082"/>
              <a:ext cx="805" cy="114"/>
              <a:chOff x="1049" y="1712"/>
              <a:chExt cx="805" cy="114"/>
            </a:xfrm>
          </p:grpSpPr>
          <p:grpSp>
            <p:nvGrpSpPr>
              <p:cNvPr id="154" name="Group 507"/>
              <p:cNvGrpSpPr>
                <a:grpSpLocks/>
              </p:cNvGrpSpPr>
              <p:nvPr/>
            </p:nvGrpSpPr>
            <p:grpSpPr bwMode="auto">
              <a:xfrm rot="14711709">
                <a:off x="1050" y="1782"/>
                <a:ext cx="43" cy="45"/>
                <a:chOff x="1124" y="1949"/>
                <a:chExt cx="43" cy="45"/>
              </a:xfrm>
            </p:grpSpPr>
            <p:sp>
              <p:nvSpPr>
                <p:cNvPr id="170" name="Oval 508"/>
                <p:cNvSpPr>
                  <a:spLocks noChangeAspect="1" noChangeArrowheads="1"/>
                </p:cNvSpPr>
                <p:nvPr/>
              </p:nvSpPr>
              <p:spPr bwMode="auto">
                <a:xfrm>
                  <a:off x="1124" y="1949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71" name="Oval 509"/>
                <p:cNvSpPr>
                  <a:spLocks noChangeAspect="1" noChangeArrowheads="1"/>
                </p:cNvSpPr>
                <p:nvPr/>
              </p:nvSpPr>
              <p:spPr bwMode="auto">
                <a:xfrm>
                  <a:off x="1133" y="1960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155" name="Group 510"/>
              <p:cNvGrpSpPr>
                <a:grpSpLocks/>
              </p:cNvGrpSpPr>
              <p:nvPr/>
            </p:nvGrpSpPr>
            <p:grpSpPr bwMode="auto">
              <a:xfrm rot="3820725">
                <a:off x="1212" y="1718"/>
                <a:ext cx="43" cy="45"/>
                <a:chOff x="1258" y="1843"/>
                <a:chExt cx="43" cy="45"/>
              </a:xfrm>
            </p:grpSpPr>
            <p:sp>
              <p:nvSpPr>
                <p:cNvPr id="168" name="Oval 511"/>
                <p:cNvSpPr>
                  <a:spLocks noChangeAspect="1" noChangeArrowheads="1"/>
                </p:cNvSpPr>
                <p:nvPr/>
              </p:nvSpPr>
              <p:spPr bwMode="auto">
                <a:xfrm>
                  <a:off x="1258" y="1843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69" name="Oval 512"/>
                <p:cNvSpPr>
                  <a:spLocks noChangeAspect="1" noChangeArrowheads="1"/>
                </p:cNvSpPr>
                <p:nvPr/>
              </p:nvSpPr>
              <p:spPr bwMode="auto">
                <a:xfrm>
                  <a:off x="1267" y="1854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156" name="Group 513"/>
              <p:cNvGrpSpPr>
                <a:grpSpLocks/>
              </p:cNvGrpSpPr>
              <p:nvPr/>
            </p:nvGrpSpPr>
            <p:grpSpPr bwMode="auto">
              <a:xfrm>
                <a:off x="1811" y="1749"/>
                <a:ext cx="43" cy="45"/>
                <a:chOff x="1869" y="1838"/>
                <a:chExt cx="43" cy="45"/>
              </a:xfrm>
            </p:grpSpPr>
            <p:sp>
              <p:nvSpPr>
                <p:cNvPr id="166" name="Oval 514"/>
                <p:cNvSpPr>
                  <a:spLocks noChangeAspect="1" noChangeArrowheads="1"/>
                </p:cNvSpPr>
                <p:nvPr/>
              </p:nvSpPr>
              <p:spPr bwMode="auto">
                <a:xfrm>
                  <a:off x="1869" y="183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67" name="Oval 515"/>
                <p:cNvSpPr>
                  <a:spLocks noChangeAspect="1" noChangeArrowheads="1"/>
                </p:cNvSpPr>
                <p:nvPr/>
              </p:nvSpPr>
              <p:spPr bwMode="auto">
                <a:xfrm>
                  <a:off x="1878" y="1849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157" name="Group 516"/>
              <p:cNvGrpSpPr>
                <a:grpSpLocks/>
              </p:cNvGrpSpPr>
              <p:nvPr/>
            </p:nvGrpSpPr>
            <p:grpSpPr bwMode="auto">
              <a:xfrm>
                <a:off x="1621" y="1775"/>
                <a:ext cx="43" cy="49"/>
                <a:chOff x="1621" y="1775"/>
                <a:chExt cx="43" cy="49"/>
              </a:xfrm>
            </p:grpSpPr>
            <p:sp>
              <p:nvSpPr>
                <p:cNvPr id="164" name="Oval 517"/>
                <p:cNvSpPr>
                  <a:spLocks noChangeAspect="1" noChangeArrowheads="1"/>
                </p:cNvSpPr>
                <p:nvPr/>
              </p:nvSpPr>
              <p:spPr bwMode="auto">
                <a:xfrm>
                  <a:off x="1621" y="1775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65" name="Oval 518"/>
                <p:cNvSpPr>
                  <a:spLocks noChangeAspect="1" noChangeArrowheads="1"/>
                </p:cNvSpPr>
                <p:nvPr/>
              </p:nvSpPr>
              <p:spPr bwMode="auto">
                <a:xfrm>
                  <a:off x="1630" y="1790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158" name="Group 519"/>
              <p:cNvGrpSpPr>
                <a:grpSpLocks/>
              </p:cNvGrpSpPr>
              <p:nvPr/>
            </p:nvGrpSpPr>
            <p:grpSpPr bwMode="auto">
              <a:xfrm>
                <a:off x="1587" y="1712"/>
                <a:ext cx="47" cy="39"/>
                <a:chOff x="1587" y="1712"/>
                <a:chExt cx="47" cy="39"/>
              </a:xfrm>
            </p:grpSpPr>
            <p:sp>
              <p:nvSpPr>
                <p:cNvPr id="162" name="Oval 520"/>
                <p:cNvSpPr>
                  <a:spLocks noChangeAspect="1" noChangeArrowheads="1"/>
                </p:cNvSpPr>
                <p:nvPr/>
              </p:nvSpPr>
              <p:spPr bwMode="auto">
                <a:xfrm>
                  <a:off x="1600" y="1712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63" name="Oval 521"/>
                <p:cNvSpPr>
                  <a:spLocks noChangeAspect="1" noChangeArrowheads="1"/>
                </p:cNvSpPr>
                <p:nvPr/>
              </p:nvSpPr>
              <p:spPr bwMode="auto">
                <a:xfrm>
                  <a:off x="1587" y="1717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  <p:grpSp>
            <p:nvGrpSpPr>
              <p:cNvPr id="159" name="Group 522"/>
              <p:cNvGrpSpPr>
                <a:grpSpLocks/>
              </p:cNvGrpSpPr>
              <p:nvPr/>
            </p:nvGrpSpPr>
            <p:grpSpPr bwMode="auto">
              <a:xfrm>
                <a:off x="1439" y="1728"/>
                <a:ext cx="50" cy="37"/>
                <a:chOff x="1439" y="1728"/>
                <a:chExt cx="50" cy="37"/>
              </a:xfrm>
            </p:grpSpPr>
            <p:sp>
              <p:nvSpPr>
                <p:cNvPr id="160" name="Oval 523"/>
                <p:cNvSpPr>
                  <a:spLocks noChangeAspect="1" noChangeArrowheads="1"/>
                </p:cNvSpPr>
                <p:nvPr/>
              </p:nvSpPr>
              <p:spPr bwMode="auto">
                <a:xfrm>
                  <a:off x="1455" y="1728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  <p:sp>
              <p:nvSpPr>
                <p:cNvPr id="161" name="Oval 524"/>
                <p:cNvSpPr>
                  <a:spLocks noChangeAspect="1" noChangeArrowheads="1"/>
                </p:cNvSpPr>
                <p:nvPr/>
              </p:nvSpPr>
              <p:spPr bwMode="auto">
                <a:xfrm>
                  <a:off x="1439" y="1731"/>
                  <a:ext cx="34" cy="3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99">
                        <a:gamma/>
                        <a:shade val="18431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sk-SK"/>
                </a:p>
              </p:txBody>
            </p:sp>
          </p:grpSp>
        </p:grpSp>
        <p:grpSp>
          <p:nvGrpSpPr>
            <p:cNvPr id="149" name="Group 525"/>
            <p:cNvGrpSpPr>
              <a:grpSpLocks/>
            </p:cNvGrpSpPr>
            <p:nvPr/>
          </p:nvGrpSpPr>
          <p:grpSpPr bwMode="auto">
            <a:xfrm>
              <a:off x="3524" y="1430"/>
              <a:ext cx="1043" cy="512"/>
              <a:chOff x="935" y="1191"/>
              <a:chExt cx="1043" cy="512"/>
            </a:xfrm>
          </p:grpSpPr>
          <p:sp>
            <p:nvSpPr>
              <p:cNvPr id="152" name="Rectangle 526"/>
              <p:cNvSpPr>
                <a:spLocks noChangeArrowheads="1"/>
              </p:cNvSpPr>
              <p:nvPr/>
            </p:nvSpPr>
            <p:spPr bwMode="auto">
              <a:xfrm>
                <a:off x="935" y="1191"/>
                <a:ext cx="1043" cy="503"/>
              </a:xfrm>
              <a:prstGeom prst="rect">
                <a:avLst/>
              </a:prstGeom>
              <a:solidFill>
                <a:srgbClr val="C00000"/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153" name="Rectangle 527" descr="50%"/>
              <p:cNvSpPr>
                <a:spLocks noChangeArrowheads="1"/>
              </p:cNvSpPr>
              <p:nvPr/>
            </p:nvSpPr>
            <p:spPr bwMode="auto">
              <a:xfrm>
                <a:off x="954" y="1570"/>
                <a:ext cx="1007" cy="133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4D4D4D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150" name="Freeform 528" descr="50%"/>
            <p:cNvSpPr>
              <a:spLocks/>
            </p:cNvSpPr>
            <p:nvPr/>
          </p:nvSpPr>
          <p:spPr bwMode="auto">
            <a:xfrm>
              <a:off x="3403" y="1415"/>
              <a:ext cx="1285" cy="162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626"/>
                </a:cxn>
                <a:cxn ang="0">
                  <a:pos x="1285" y="1626"/>
                </a:cxn>
                <a:cxn ang="0">
                  <a:pos x="1285" y="0"/>
                </a:cxn>
                <a:cxn ang="0">
                  <a:pos x="1161" y="0"/>
                </a:cxn>
                <a:cxn ang="0">
                  <a:pos x="1162" y="1500"/>
                </a:cxn>
                <a:cxn ang="0">
                  <a:pos x="124" y="1500"/>
                </a:cxn>
                <a:cxn ang="0">
                  <a:pos x="127" y="1"/>
                </a:cxn>
                <a:cxn ang="0">
                  <a:pos x="0" y="1"/>
                </a:cxn>
              </a:cxnLst>
              <a:rect l="0" t="0" r="r" b="b"/>
              <a:pathLst>
                <a:path w="1285" h="1626">
                  <a:moveTo>
                    <a:pt x="0" y="1"/>
                  </a:moveTo>
                  <a:lnTo>
                    <a:pt x="0" y="1626"/>
                  </a:lnTo>
                  <a:lnTo>
                    <a:pt x="1285" y="1626"/>
                  </a:lnTo>
                  <a:lnTo>
                    <a:pt x="1285" y="0"/>
                  </a:lnTo>
                  <a:lnTo>
                    <a:pt x="1161" y="0"/>
                  </a:lnTo>
                  <a:lnTo>
                    <a:pt x="1162" y="1500"/>
                  </a:lnTo>
                  <a:lnTo>
                    <a:pt x="124" y="1500"/>
                  </a:lnTo>
                  <a:lnTo>
                    <a:pt x="12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0000"/>
            </a:solidFill>
            <a:ln w="19050" cmpd="sng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51" name="Line 529"/>
            <p:cNvSpPr>
              <a:spLocks noChangeShapeType="1"/>
            </p:cNvSpPr>
            <p:nvPr/>
          </p:nvSpPr>
          <p:spPr bwMode="auto">
            <a:xfrm flipH="1">
              <a:off x="4499" y="2880"/>
              <a:ext cx="3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269" name="Rectangle 532"/>
          <p:cNvSpPr>
            <a:spLocks noChangeArrowheads="1"/>
          </p:cNvSpPr>
          <p:nvPr/>
        </p:nvSpPr>
        <p:spPr bwMode="auto">
          <a:xfrm>
            <a:off x="7688263" y="3022600"/>
            <a:ext cx="88900" cy="1238250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shade val="46275"/>
                  <a:invGamma/>
                </a:srgbClr>
              </a:gs>
              <a:gs pos="5000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70" name="Line 536"/>
          <p:cNvSpPr>
            <a:spLocks noChangeShapeType="1"/>
          </p:cNvSpPr>
          <p:nvPr/>
        </p:nvSpPr>
        <p:spPr bwMode="auto">
          <a:xfrm flipH="1">
            <a:off x="4954588" y="4156075"/>
            <a:ext cx="839787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271" name="Object 537"/>
          <p:cNvGraphicFramePr>
            <a:graphicFrameLocks noChangeAspect="1"/>
          </p:cNvGraphicFramePr>
          <p:nvPr/>
        </p:nvGraphicFramePr>
        <p:xfrm>
          <a:off x="4956175" y="3587750"/>
          <a:ext cx="366713" cy="488950"/>
        </p:xfrm>
        <a:graphic>
          <a:graphicData uri="http://schemas.openxmlformats.org/presentationml/2006/ole">
            <p:oleObj spid="_x0000_s2053" name="Rovnica" r:id="rId6" imgW="152280" imgH="203040" progId="Equation.3">
              <p:embed/>
            </p:oleObj>
          </a:graphicData>
        </a:graphic>
      </p:graphicFrame>
      <p:sp>
        <p:nvSpPr>
          <p:cNvPr id="272" name="Text Box 535"/>
          <p:cNvSpPr txBox="1">
            <a:spLocks noChangeArrowheads="1"/>
          </p:cNvSpPr>
          <p:nvPr/>
        </p:nvSpPr>
        <p:spPr bwMode="auto">
          <a:xfrm>
            <a:off x="87313" y="5219700"/>
            <a:ext cx="8632825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200" dirty="0"/>
              <a:t>Ak sa nemení objem plynu, potom:</a:t>
            </a:r>
          </a:p>
          <a:p>
            <a:r>
              <a:rPr lang="sk-SK" sz="3100" dirty="0"/>
              <a:t>- </a:t>
            </a:r>
            <a:r>
              <a:rPr lang="sk-SK" sz="3200" dirty="0"/>
              <a:t>pri zohrievaní sa zväčšuje teplota a tlak plynu.</a:t>
            </a:r>
            <a:endParaRPr lang="en-US" sz="3200" dirty="0"/>
          </a:p>
          <a:p>
            <a:r>
              <a:rPr lang="sk-SK" sz="3200" dirty="0"/>
              <a:t>- pri ochladzovaní sa zmenšuje teplota a tlak plynu..</a:t>
            </a:r>
            <a:endParaRPr lang="en-US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7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7" presetClass="emph" presetSubtype="2" repeatCount="indefinite" autoRev="1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0021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10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6" grpId="0" build="p" autoUpdateAnimBg="0"/>
      <p:bldP spid="137" grpId="0" build="p" autoUpdateAnimBg="0"/>
      <p:bldP spid="138" grpId="0" animBg="1"/>
      <p:bldP spid="269" grpId="0" animBg="1"/>
      <p:bldP spid="270" grpId="0" animBg="1"/>
      <p:bldP spid="27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Izochorický dej</a:t>
            </a:r>
            <a:endParaRPr kumimoji="0" lang="sk-SK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4817046" y="2743448"/>
          <a:ext cx="2308225" cy="542925"/>
        </p:xfrm>
        <a:graphic>
          <a:graphicData uri="http://schemas.openxmlformats.org/presentationml/2006/ole">
            <p:oleObj spid="_x0000_s3074" name="Rovnice" r:id="rId3" imgW="761760" imgH="203040" progId="Equation.3">
              <p:embed/>
            </p:oleObj>
          </a:graphicData>
        </a:graphic>
      </p:graphicFrame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4644008" y="3861048"/>
            <a:ext cx="0" cy="1747838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Freeform 26"/>
          <p:cNvSpPr>
            <a:spLocks/>
          </p:cNvSpPr>
          <p:nvPr/>
        </p:nvSpPr>
        <p:spPr bwMode="auto">
          <a:xfrm>
            <a:off x="3304158" y="5607298"/>
            <a:ext cx="1341438" cy="528638"/>
          </a:xfrm>
          <a:custGeom>
            <a:avLst/>
            <a:gdLst/>
            <a:ahLst/>
            <a:cxnLst>
              <a:cxn ang="0">
                <a:pos x="813" y="291"/>
              </a:cxn>
              <a:cxn ang="0">
                <a:pos x="813" y="0"/>
              </a:cxn>
              <a:cxn ang="0">
                <a:pos x="0" y="2"/>
              </a:cxn>
            </a:cxnLst>
            <a:rect l="0" t="0" r="r" b="b"/>
            <a:pathLst>
              <a:path w="813" h="291">
                <a:moveTo>
                  <a:pt x="813" y="291"/>
                </a:moveTo>
                <a:lnTo>
                  <a:pt x="813" y="0"/>
                </a:lnTo>
                <a:lnTo>
                  <a:pt x="0" y="2"/>
                </a:lnTo>
              </a:path>
            </a:pathLst>
          </a:cu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Line 27"/>
          <p:cNvSpPr>
            <a:spLocks noChangeShapeType="1"/>
          </p:cNvSpPr>
          <p:nvPr/>
        </p:nvSpPr>
        <p:spPr bwMode="auto">
          <a:xfrm flipH="1">
            <a:off x="3310508" y="3861048"/>
            <a:ext cx="13081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2918396" y="3084761"/>
            <a:ext cx="3770312" cy="3468687"/>
            <a:chOff x="2638" y="1281"/>
            <a:chExt cx="2375" cy="2185"/>
          </a:xfrm>
        </p:grpSpPr>
        <p:sp>
          <p:nvSpPr>
            <p:cNvPr id="10" name="Line 38"/>
            <p:cNvSpPr>
              <a:spLocks noChangeAspect="1" noChangeShapeType="1"/>
            </p:cNvSpPr>
            <p:nvPr/>
          </p:nvSpPr>
          <p:spPr bwMode="auto">
            <a:xfrm>
              <a:off x="2919" y="3185"/>
              <a:ext cx="19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1" name="Line 39"/>
            <p:cNvSpPr>
              <a:spLocks noChangeAspect="1" noChangeShapeType="1"/>
            </p:cNvSpPr>
            <p:nvPr/>
          </p:nvSpPr>
          <p:spPr bwMode="auto">
            <a:xfrm rot="-5400000">
              <a:off x="1989" y="2254"/>
              <a:ext cx="18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12" name="Text Box 40"/>
            <p:cNvSpPr txBox="1">
              <a:spLocks noChangeAspect="1" noChangeArrowheads="1"/>
            </p:cNvSpPr>
            <p:nvPr/>
          </p:nvSpPr>
          <p:spPr bwMode="auto">
            <a:xfrm>
              <a:off x="2827" y="3160"/>
              <a:ext cx="158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>
              <a:spAutoFit/>
            </a:bodyPr>
            <a:lstStyle/>
            <a:p>
              <a:r>
                <a:rPr lang="sk-SK" sz="2500" i="1"/>
                <a:t>0</a:t>
              </a:r>
              <a:endParaRPr lang="en-US" sz="2500" i="1"/>
            </a:p>
          </p:txBody>
        </p:sp>
        <p:graphicFrame>
          <p:nvGraphicFramePr>
            <p:cNvPr id="13" name="Object 41"/>
            <p:cNvGraphicFramePr>
              <a:graphicFrameLocks noChangeAspect="1"/>
            </p:cNvGraphicFramePr>
            <p:nvPr/>
          </p:nvGraphicFramePr>
          <p:xfrm>
            <a:off x="4798" y="3214"/>
            <a:ext cx="215" cy="252"/>
          </p:xfrm>
          <a:graphic>
            <a:graphicData uri="http://schemas.openxmlformats.org/presentationml/2006/ole">
              <p:oleObj spid="_x0000_s3075" name="Rovnica" r:id="rId4" imgW="152280" imgH="177480" progId="Equation.3">
                <p:embed/>
              </p:oleObj>
            </a:graphicData>
          </a:graphic>
        </p:graphicFrame>
        <p:graphicFrame>
          <p:nvGraphicFramePr>
            <p:cNvPr id="14" name="Object 42"/>
            <p:cNvGraphicFramePr>
              <a:graphicFrameLocks noChangeAspect="1"/>
            </p:cNvGraphicFramePr>
            <p:nvPr/>
          </p:nvGraphicFramePr>
          <p:xfrm>
            <a:off x="2638" y="1281"/>
            <a:ext cx="215" cy="234"/>
          </p:xfrm>
          <a:graphic>
            <a:graphicData uri="http://schemas.openxmlformats.org/presentationml/2006/ole">
              <p:oleObj spid="_x0000_s3076" name="Rovnica" r:id="rId5" imgW="152280" imgH="164880" progId="Equation.3">
                <p:embed/>
              </p:oleObj>
            </a:graphicData>
          </a:graphic>
        </p:graphicFrame>
      </p:grpSp>
      <p:graphicFrame>
        <p:nvGraphicFramePr>
          <p:cNvPr id="15" name="Object 47"/>
          <p:cNvGraphicFramePr>
            <a:graphicFrameLocks noChangeAspect="1"/>
          </p:cNvGraphicFramePr>
          <p:nvPr/>
        </p:nvGraphicFramePr>
        <p:xfrm>
          <a:off x="4391596" y="6154986"/>
          <a:ext cx="341312" cy="400050"/>
        </p:xfrm>
        <a:graphic>
          <a:graphicData uri="http://schemas.openxmlformats.org/presentationml/2006/ole">
            <p:oleObj spid="_x0000_s3077" name="Rovnica" r:id="rId6" imgW="152280" imgH="177480" progId="Equation.3">
              <p:embed/>
            </p:oleObj>
          </a:graphicData>
        </a:graphic>
      </p:graphicFrame>
      <p:graphicFrame>
        <p:nvGraphicFramePr>
          <p:cNvPr id="16" name="Object 48"/>
          <p:cNvGraphicFramePr>
            <a:graphicFrameLocks noChangeAspect="1"/>
          </p:cNvGraphicFramePr>
          <p:nvPr/>
        </p:nvGraphicFramePr>
        <p:xfrm>
          <a:off x="2931096" y="5351711"/>
          <a:ext cx="396875" cy="485775"/>
        </p:xfrm>
        <a:graphic>
          <a:graphicData uri="http://schemas.openxmlformats.org/presentationml/2006/ole">
            <p:oleObj spid="_x0000_s3078" name="Rovnica" r:id="rId7" imgW="177480" imgH="215640" progId="Equation.3">
              <p:embed/>
            </p:oleObj>
          </a:graphicData>
        </a:graphic>
      </p:graphicFrame>
      <p:graphicFrame>
        <p:nvGraphicFramePr>
          <p:cNvPr id="17" name="Object 49"/>
          <p:cNvGraphicFramePr>
            <a:graphicFrameLocks noChangeAspect="1"/>
          </p:cNvGraphicFramePr>
          <p:nvPr/>
        </p:nvGraphicFramePr>
        <p:xfrm>
          <a:off x="2916808" y="3605461"/>
          <a:ext cx="425450" cy="485775"/>
        </p:xfrm>
        <a:graphic>
          <a:graphicData uri="http://schemas.openxmlformats.org/presentationml/2006/ole">
            <p:oleObj spid="_x0000_s3079" name="Rovnica" r:id="rId8" imgW="190440" imgH="215640" progId="Equation.3">
              <p:embed/>
            </p:oleObj>
          </a:graphicData>
        </a:graphic>
      </p:graphicFrame>
      <p:graphicFrame>
        <p:nvGraphicFramePr>
          <p:cNvPr id="20" name="Object 186"/>
          <p:cNvGraphicFramePr>
            <a:graphicFrameLocks noChangeAspect="1"/>
          </p:cNvGraphicFramePr>
          <p:nvPr/>
        </p:nvGraphicFramePr>
        <p:xfrm>
          <a:off x="4720208" y="5412036"/>
          <a:ext cx="369888" cy="371475"/>
        </p:xfrm>
        <a:graphic>
          <a:graphicData uri="http://schemas.openxmlformats.org/presentationml/2006/ole">
            <p:oleObj spid="_x0000_s3081" name="Rovnica" r:id="rId9" imgW="164880" imgH="164880" progId="Equation.3">
              <p:embed/>
            </p:oleObj>
          </a:graphicData>
        </a:graphic>
      </p:graphicFrame>
      <p:sp>
        <p:nvSpPr>
          <p:cNvPr id="21" name="Oval 187"/>
          <p:cNvSpPr>
            <a:spLocks noChangeAspect="1" noChangeArrowheads="1"/>
          </p:cNvSpPr>
          <p:nvPr/>
        </p:nvSpPr>
        <p:spPr bwMode="auto">
          <a:xfrm>
            <a:off x="4617021" y="5578723"/>
            <a:ext cx="53975" cy="539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graphicFrame>
        <p:nvGraphicFramePr>
          <p:cNvPr id="22" name="Object 188"/>
          <p:cNvGraphicFramePr>
            <a:graphicFrameLocks noChangeAspect="1"/>
          </p:cNvGraphicFramePr>
          <p:nvPr/>
        </p:nvGraphicFramePr>
        <p:xfrm>
          <a:off x="4721796" y="3626098"/>
          <a:ext cx="369887" cy="457200"/>
        </p:xfrm>
        <a:graphic>
          <a:graphicData uri="http://schemas.openxmlformats.org/presentationml/2006/ole">
            <p:oleObj spid="_x0000_s3082" name="Rovnica" r:id="rId10" imgW="164880" imgH="203040" progId="Equation.3">
              <p:embed/>
            </p:oleObj>
          </a:graphicData>
        </a:graphic>
      </p:graphicFrame>
      <p:sp>
        <p:nvSpPr>
          <p:cNvPr id="23" name="Oval 189"/>
          <p:cNvSpPr>
            <a:spLocks noChangeAspect="1" noChangeArrowheads="1"/>
          </p:cNvSpPr>
          <p:nvPr/>
        </p:nvSpPr>
        <p:spPr bwMode="auto">
          <a:xfrm>
            <a:off x="4618608" y="3835648"/>
            <a:ext cx="53975" cy="5397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4" name="BlokTextu 23"/>
          <p:cNvSpPr txBox="1"/>
          <p:nvPr/>
        </p:nvSpPr>
        <p:spPr>
          <a:xfrm>
            <a:off x="323528" y="1124744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 smtClean="0"/>
              <a:t>Grafom izochorického deja je </a:t>
            </a:r>
            <a:r>
              <a:rPr lang="sk-SK" sz="3600" b="1" dirty="0" err="1" smtClean="0">
                <a:solidFill>
                  <a:srgbClr val="FF0000"/>
                </a:solidFill>
              </a:rPr>
              <a:t>izochora</a:t>
            </a:r>
            <a:r>
              <a:rPr lang="sk-SK" sz="3600" dirty="0" smtClean="0">
                <a:solidFill>
                  <a:srgbClr val="FF0000"/>
                </a:solidFill>
              </a:rPr>
              <a:t>, </a:t>
            </a:r>
            <a:r>
              <a:rPr lang="sk-SK" sz="3600" dirty="0" smtClean="0"/>
              <a:t>priamka rovnobežná s osou tlakovou.</a:t>
            </a:r>
            <a:endParaRPr lang="sk-SK" sz="36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mph" presetSubtype="2" repeatCount="indefinite" autoRev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000"/>
                            </p:stCondLst>
                            <p:childTnLst>
                              <p:par>
                                <p:cTn id="34" presetID="1" presetClass="emph" presetSubtype="2" repeatCount="indefinite" autoRev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Izochorický dej</a:t>
            </a:r>
            <a:endParaRPr lang="sk-SK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900113" y="2205038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900113" y="53006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2411413" y="2133600"/>
            <a:ext cx="0" cy="316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684213" y="2060575"/>
            <a:ext cx="1943100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Line 30"/>
          <p:cNvSpPr>
            <a:spLocks noChangeShapeType="1"/>
          </p:cNvSpPr>
          <p:nvPr/>
        </p:nvSpPr>
        <p:spPr bwMode="auto">
          <a:xfrm flipV="1">
            <a:off x="1619250" y="56610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1403350" y="6021388"/>
            <a:ext cx="431800" cy="50323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Line 33"/>
          <p:cNvSpPr>
            <a:spLocks noChangeShapeType="1"/>
          </p:cNvSpPr>
          <p:nvPr/>
        </p:nvSpPr>
        <p:spPr bwMode="auto">
          <a:xfrm>
            <a:off x="1619250" y="55895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539750" y="1412875"/>
            <a:ext cx="23034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400" dirty="0" err="1" smtClean="0"/>
              <a:t>Počiatočný</a:t>
            </a:r>
            <a:r>
              <a:rPr lang="cs-CZ" sz="2400" dirty="0" smtClean="0"/>
              <a:t> </a:t>
            </a:r>
            <a:r>
              <a:rPr lang="cs-CZ" sz="2400" dirty="0"/>
              <a:t>stav:</a:t>
            </a:r>
          </a:p>
        </p:txBody>
      </p:sp>
      <p:sp>
        <p:nvSpPr>
          <p:cNvPr id="13" name="Oval 35"/>
          <p:cNvSpPr>
            <a:spLocks noChangeArrowheads="1"/>
          </p:cNvSpPr>
          <p:nvPr/>
        </p:nvSpPr>
        <p:spPr bwMode="auto">
          <a:xfrm>
            <a:off x="1476375" y="2852738"/>
            <a:ext cx="142875" cy="144462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4" name="Oval 36"/>
          <p:cNvSpPr>
            <a:spLocks noChangeArrowheads="1"/>
          </p:cNvSpPr>
          <p:nvPr/>
        </p:nvSpPr>
        <p:spPr bwMode="auto">
          <a:xfrm>
            <a:off x="1258888" y="3789363"/>
            <a:ext cx="142875" cy="144462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Oval 41"/>
          <p:cNvSpPr>
            <a:spLocks noChangeArrowheads="1"/>
          </p:cNvSpPr>
          <p:nvPr/>
        </p:nvSpPr>
        <p:spPr bwMode="auto">
          <a:xfrm>
            <a:off x="1763713" y="3429000"/>
            <a:ext cx="142875" cy="14446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" name="Oval 42"/>
          <p:cNvSpPr>
            <a:spLocks noChangeArrowheads="1"/>
          </p:cNvSpPr>
          <p:nvPr/>
        </p:nvSpPr>
        <p:spPr bwMode="auto">
          <a:xfrm>
            <a:off x="1908175" y="4508500"/>
            <a:ext cx="142875" cy="14446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628 0.00694 C 0.04323 -0.00647 0.05034 -0.02104 0.05729 -0.03978 C 0.07621 -0.09297 0.08125 -0.145 0.06736 -0.15287 C 0.05329 -0.16235 0.02621 -0.12488 0.00729 -0.07169 C -0.00278 -0.04371 -0.00868 -0.01711 -0.01077 0.00301 C -0.01372 0.01897 -0.01476 0.03492 -0.01476 0.05366 C -0.01476 0.11355 0.05034 0.19496 0.06545 0.19496 C 0.08038 0.19496 0.04132 0.11355 0.04132 0.05366 C 0.04132 0.02567 0.03836 -0.00115 0.03333 -0.01966 C 0.03125 -0.03561 0.02621 -0.05296 0.02031 -0.0703 C 0.00034 -0.12488 -0.02674 -0.16235 -0.0408 -0.15287 C -0.05469 -0.14361 -0.04966 -0.09297 -0.02969 -0.03839 C -0.02171 -0.01295 -0.01077 0.00833 0.00034 0.0229 C 0.00833 0.03631 0.01736 0.04834 0.02934 0.06013 C 0.06527 0.09875 0.10121 0.1161 0.11128 0.10014 C 0.12031 0.08418 0.10034 0.04024 0.06423 0.00301 C 0.0493 -0.01295 0.03333 -0.02497 0.02031 -0.03307 C 0.01059 -0.04047 0.09791 -0.10083 0.09079 -0.10384 C 0.08368 -0.10684 -0.01181 -0.03214 -0.02275 -0.05157 C -0.06667 -0.06498 0.02777 -0.24121 0.02482 -0.21993 C 0.02083 -0.19981 -0.07865 0.00694 -0.03473 0.02035 C -0.01476 0.02567 0.00434 0.02822 0.01927 0.02683 C 0.03229 0.02683 0.04635 0.02429 0.06128 0.02035 C 0.1052 0.00694 0.11458 -0.04232 0.11041 -0.06221 C 0.10746 -0.08233 0.09323 -0.06637 0.0493 -0.05296 C 0.02829 -0.04625 0.0092 -0.037 -0.00365 -0.02636 C -0.01476 -0.01827 -0.0257 -0.00902 -0.03768 0.00301 C -0.07275 0.04163 -0.03594 0.16744 -0.02587 0.1834 C -0.01684 0.19935 -0.03768 0.09875 -0.00278 0.06152 C 0.01423 0.04302 0.02829 0.02429 0.03628 0.00694 Z " pathEditMode="relative" rAng="0" ptsTypes="fffffffffffffffffaffffffffffff"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-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9.2877E-6 C 0.00313 -0.01133 0.0132 -0.01063 0.01893 -0.01919 C 0.0323 -0.03908 0.02171 -0.03098 0.03334 -0.03839 C 0.03872 -0.04949 0.03473 -0.04925 0.04358 -0.05781 C 0.04462 -0.06036 0.04584 -0.06267 0.04653 -0.06544 C 0.054 -0.09227 0.02466 -0.08672 0.0132 -0.09065 C 0.00678 -0.09273 -0.00573 -0.09828 -0.00573 -0.09828 C -0.01198 -0.09551 -0.01841 -0.0932 -0.02466 -0.09065 C -0.03195 -0.08094 -0.0415 -0.07539 -0.04914 -0.06544 C -0.05209 -0.06151 -0.05799 -0.05388 -0.05799 -0.05388 C -0.06146 -0.0444 -0.0665 -0.03769 -0.07101 -0.0289 C -0.07188 -0.02705 -0.07379 -0.02312 -0.07379 -0.02312 C -0.075 -0.01526 -0.07674 -0.00786 -0.07813 9.2877E-6 C -0.07726 0.01319 -0.07952 0.02568 -0.07101 0.03285 C -0.0658 0.04325 -0.06927 0.03701 -0.05938 0.05042 C -0.05417 0.05736 -0.05035 0.06545 -0.04636 0.07355 C -0.04289 0.08049 -0.0382 0.08581 -0.03473 0.09274 C -0.03473 0.09297 -0.03091 0.1235 -0.029 0.12743 C -0.02778 0.12998 -0.025 0.12998 -0.02309 0.13137 C -0.02171 0.13853 -0.01962 0.14547 -0.01875 0.15264 C -0.01858 0.15472 -0.02032 0.15634 -0.02014 0.15842 C -0.01945 0.16444 -0.0158 0.17577 -0.0158 0.17577 C -0.01528 0.18039 -0.01441 0.18479 -0.01441 0.18941 C -0.01441 0.19149 -0.01615 0.19334 -0.0158 0.19519 C -0.01493 0.1989 -0.0073 0.20838 -0.00573 0.21046 C -0.004 0.22063 -0.00261 0.22526 -0.00434 0.23567 C -0.00382 0.2389 -0.00365 0.24214 -0.00278 0.24538 C -0.00209 0.24816 -0.00051 0.25024 5E-6 0.25301 C 0.00139 0.26134 0.00192 0.26989 0.00296 0.27822 C 0.00487 0.29441 0.00313 0.2847 0.00591 0.29556 C 0.00695 0.2995 0.00869 0.30713 0.00869 0.30713 C 0.00817 0.31476 0.00886 0.32285 0.0073 0.33025 C 0.00678 0.3328 0.00452 0.33419 0.00296 0.33604 C 0.00157 0.33742 -0.00261 0.33835 -0.00139 0.33997 C 5E-6 0.34182 0.00244 0.33858 0.00435 0.33789 C 0.00539 0.33465 0.00591 0.33141 0.0073 0.3284 C 0.00886 0.32494 0.01285 0.32285 0.0132 0.31869 C 0.01337 0.31615 0.00521 0.31337 0.00435 0.31291 C -0.00365 0.30482 -0.00712 0.3032 -0.01737 0.30135 C -0.01945 0.29256 -0.02396 0.29279 -0.03039 0.2877 C -0.02743 0.28377 -0.02379 0.28099 -0.02171 0.27614 C -0.02014 0.27244 -0.02761 0.26064 -0.029 0.25879 C -0.0316 0.24769 -0.03612 0.24237 -0.0448 0.2396 C -0.04427 0.22873 -0.04306 0.21763 -0.04341 0.20676 C -0.04462 0.1723 -0.05226 0.21948 -0.0448 0.16999 C -0.0441 0.16582 -0.03264 0.15611 -0.029 0.14871 C -0.02049 0.15172 -0.00955 0.15611 -0.00139 0.15264 C 0.00139 0.15149 -0.00191 0.14408 5E-6 0.14108 C 0.00157 0.13853 0.00487 0.13992 0.0073 0.13923 C 0.02379 0.13992 0.04011 0.14108 0.0566 0.14108 C 0.06303 0.14108 0.06615 0.13067 0.06962 0.12558 C 0.07518 0.11749 0.08108 0.11148 0.0856 0.10246 C 0.08803 0.09251 0.0849 0.07725 0.08421 0.06777 C 0.08525 0.0636 0.08837 0.0606 0.08855 0.0562 C 0.08942 0.02359 0.08907 0.02359 0.0856 0.00394 C 0.0849 -0.00901 0.08594 -0.02844 0.07692 -0.03654 C 0.07067 -0.03168 0.06962 -0.03191 0.06528 -0.02497 C 0.06077 -0.0178 0.06129 -0.01086 0.05521 -0.00578 C 0.0474 0.00972 0.05764 -0.00901 0.04792 0.00394 C 0.04671 0.00556 0.04636 0.00833 0.04497 0.00972 C 0.04376 0.01111 0.04202 0.01087 0.04063 0.0118 C 0.03768 0.01411 0.03195 0.01943 0.03195 0.01943 C 0.02674 0.02961 0.02049 0.03238 0.01164 0.03493 C 0.00921 0.03423 0.00643 0.03446 0.00435 0.03285 C 0.00278 0.03169 0.00261 0.02891 0.00157 0.02706 C -0.00191 0.02151 -0.00278 0.02128 -0.00712 0.01758 C -0.01233 0.00787 -0.01615 0.00162 -0.01875 -0.00948 C -0.01684 -0.01202 -0.01441 -0.01433 -0.01302 -0.01734 C -0.01198 -0.01965 -0.00955 -0.02451 -0.01146 -0.02497 C -0.01563 -0.02567 -0.01927 -0.02104 -0.02309 -0.01919 C -0.02552 -0.00716 -0.02118 -0.00231 -0.02466 0.0118 C -0.0257 0.01619 -0.02848 0.01943 -0.03039 0.02336 C -0.03143 0.02521 -0.03334 0.02914 -0.03334 0.02914 C -0.04184 0.02498 -0.03403 0.02683 -0.0448 0.03493 C -0.04653 0.03631 -0.04879 0.03608 -0.0507 0.03678 C -0.05122 0.03863 -0.05122 0.04094 -0.05209 0.04256 C -0.05313 0.04487 -0.05573 0.0458 -0.05643 0.04834 C -0.05695 0.05019 -0.054 0.05273 -0.05504 0.05412 C -0.05608 0.05551 -0.05799 0.05297 -0.05938 0.05227 C -0.06233 0.06013 -0.06615 0.0673 -0.06806 0.0754 C -0.06077 0.08187 -0.06112 0.07679 -0.05348 0.07355 C -0.04497 0.0754 -0.04028 0.07933 -0.03177 0.08118 C -0.00747 0.07679 -0.00764 0.08534 -0.01302 0.06569 C -0.01129 0.05297 -0.00938 0.03909 -0.00573 0.02706 C 0.00139 0.00417 5E-6 0.02036 5E-6 9.2877E-6 Z " pathEditMode="relative" ptsTypes="fffffffffffffffffffffffffffffffffffffffffffffffffffffffffffffffffffffffffffffffffffff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29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05556E-6 3.70953E-6 C 0.00695 -0.01342 0.01407 -0.02799 0.02101 -0.04672 C 0.03993 -0.09991 0.04479 -0.15195 0.03108 -0.15981 C 0.01702 -0.16929 -0.01007 -0.13183 -0.02899 -0.07863 C -0.03906 -0.05065 -0.04514 -0.02406 -0.04705 -0.00394 C -0.05 0.01202 -0.05104 0.02798 -0.05104 0.04671 C -0.05104 0.10661 -0.03159 0.09921 -0.01649 0.09921 C -0.00156 0.09921 0.00504 0.10661 0.00504 0.04671 C 0.00504 0.01873 0.00209 -0.0081 -0.00295 -0.0266 C -0.00503 -0.04256 -0.01007 -0.0599 -0.01597 -0.07725 C -0.03593 -0.13183 -0.06302 -0.16929 -0.07708 -0.15981 C -0.09097 -0.15056 -0.08593 -0.09991 -0.06597 -0.04533 C -0.05816 -0.01989 -0.04705 0.00138 -0.03593 0.01595 C -0.02795 0.02937 -0.01892 0.04139 -0.00694 0.05319 C 0.029 0.09181 0.02431 0.0747 0.0342 0.05874 C 0.04323 0.04278 0.06407 0.0333 0.02795 -0.00394 C 0.01302 -0.01989 -0.00295 -0.03192 -0.01597 -0.04001 C -0.02795 -0.04788 -0.04323 -0.05458 -0.05902 -0.05851 C -0.10295 -0.07193 -0.0526 -0.34667 -0.05555 -0.3254 C -0.05955 -0.30528 -0.11493 3.70953E-6 -0.071 0.01341 C -0.05104 0.01873 -0.03194 0.02127 -0.01701 0.01989 C -0.00399 0.01989 0.01007 0.01734 0.025 0.01341 C 0.0441 0.00323 0.02361 -0.31915 0.03577 -0.32933 C 0.03195 -0.35084 0.00382 -0.16559 0.00243 -0.11517 C 0.00104 -0.06476 0.02518 -0.03562 0.02691 -0.02637 C 0.02396 -0.04649 0.05695 -0.07332 0.01302 -0.0599 C -0.00798 -0.0532 -0.02708 -0.04394 -0.03993 -0.03331 C -0.05104 -0.02521 -0.06198 -0.01596 -0.07396 -0.00394 C -0.10902 0.03469 -0.13003 0.07724 -0.11996 0.0932 C -0.11093 0.10915 -0.07396 0.09181 -0.03906 0.05458 C -0.02205 0.03607 -0.00798 0.01734 -3.05556E-6 3.70953E-6 Z " pathEditMode="relative" rAng="0" ptsTypes="ffffffffffffffffffffffaafffffff">
                                      <p:cBhvr>
                                        <p:cTn id="1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1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4.35708E-6 C 0.00972 -0.04209 0.00104 -0.04648 0.00729 -0.0481 C 0.01354 -0.04972 0.03507 -0.05227 0.03767 -0.00948 C 0.04028 0.0333 0.03872 0.16513 0.02326 0.2086 C 0.00781 0.25208 -0.03351 0.25925 -0.05503 0.25116 C -0.07656 0.24306 -0.1059 0.1901 -0.10573 0.16027 C -0.10556 0.13043 -0.05434 0.10846 -0.05365 0.07146 C -0.05295 0.03446 -0.10191 -0.01966 -0.10139 -0.06175 C -0.10087 -0.10384 -0.07066 -0.1753 -0.05069 -0.18131 C -0.03073 -0.18733 0.00469 -0.09991 0.01892 -0.09829 C 0.03316 -0.09667 0.02986 -0.18409 0.03472 -0.17183 C 0.03958 -0.15957 0.06163 -0.05967 0.04792 -0.02498 C 0.0342 0.00971 -0.03802 0.0333 -0.04774 0.03677 C -0.05746 0.04024 -0.01996 -0.00786 -0.01007 -0.0037 C -0.00017 0.00046 0.00712 0.05365 0.01163 0.06198 C 0.01615 0.07031 0.02778 0.02266 0.01736 0.04648 C 0.00694 0.07031 -0.0474 0.21184 -0.05069 0.20467 C -0.05399 0.1975 -0.00972 0.04209 4.16667E-6 4.35708E-6 Z " pathEditMode="relative" ptsTypes="aaaaaaaaaaaaaaaaaa">
                                      <p:cBhvr>
                                        <p:cTn id="1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Izochorický dej</a:t>
            </a:r>
            <a:endParaRPr lang="sk-SK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00113" y="2205038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900113" y="53006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2411413" y="2133600"/>
            <a:ext cx="0" cy="316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92500" y="1844675"/>
            <a:ext cx="4967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800" b="1" dirty="0" err="1"/>
              <a:t>Izochorické</a:t>
            </a:r>
            <a:r>
              <a:rPr lang="cs-CZ" sz="2800" b="1" dirty="0"/>
              <a:t> </a:t>
            </a:r>
            <a:r>
              <a:rPr lang="cs-CZ" sz="2800" b="1" dirty="0" err="1" smtClean="0"/>
              <a:t>zahievanie</a:t>
            </a:r>
            <a:r>
              <a:rPr lang="cs-CZ" sz="2800" b="1" dirty="0" smtClean="0"/>
              <a:t> </a:t>
            </a:r>
            <a:r>
              <a:rPr lang="cs-CZ" sz="2800" dirty="0" smtClean="0"/>
              <a:t>plynu</a:t>
            </a:r>
            <a:r>
              <a:rPr lang="cs-CZ" sz="2800" dirty="0"/>
              <a:t>: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84213" y="2060575"/>
            <a:ext cx="1943100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1619250" y="56610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03350" y="6021388"/>
            <a:ext cx="431800" cy="50323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619250" y="55895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95536" y="1124744"/>
            <a:ext cx="3888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400" dirty="0"/>
              <a:t>Stav </a:t>
            </a:r>
            <a:r>
              <a:rPr lang="cs-CZ" sz="2400" dirty="0" err="1" smtClean="0"/>
              <a:t>počas</a:t>
            </a:r>
            <a:r>
              <a:rPr lang="cs-CZ" sz="2400" dirty="0" smtClean="0"/>
              <a:t> </a:t>
            </a:r>
            <a:r>
              <a:rPr lang="cs-CZ" sz="2400" dirty="0" err="1" smtClean="0"/>
              <a:t>zahrievania</a:t>
            </a:r>
            <a:r>
              <a:rPr lang="cs-CZ" sz="2400" dirty="0" smtClean="0"/>
              <a:t>:</a:t>
            </a:r>
            <a:endParaRPr lang="cs-CZ" sz="2400" dirty="0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1476375" y="2852738"/>
            <a:ext cx="142875" cy="144462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1258888" y="3789363"/>
            <a:ext cx="142875" cy="144462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1835150" y="2420938"/>
            <a:ext cx="142875" cy="144462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1908175" y="4508500"/>
            <a:ext cx="142875" cy="144463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 flipV="1">
            <a:off x="1476375" y="5373688"/>
            <a:ext cx="288925" cy="503237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 rot="5077546">
            <a:off x="829469" y="5010944"/>
            <a:ext cx="790575" cy="217487"/>
          </a:xfrm>
          <a:prstGeom prst="leftArrow">
            <a:avLst>
              <a:gd name="adj1" fmla="val 50000"/>
              <a:gd name="adj2" fmla="val 90876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 rot="6132454">
            <a:off x="1621631" y="5010944"/>
            <a:ext cx="790575" cy="217488"/>
          </a:xfrm>
          <a:prstGeom prst="leftArrow">
            <a:avLst>
              <a:gd name="adj1" fmla="val 50000"/>
              <a:gd name="adj2" fmla="val 90876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124075" y="53006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3200" b="1" dirty="0">
                <a:solidFill>
                  <a:srgbClr val="FF6600"/>
                </a:solidFill>
              </a:rPr>
              <a:t>Q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68313" y="5373688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3200" b="1" dirty="0">
                <a:solidFill>
                  <a:srgbClr val="FF6600"/>
                </a:solidFill>
              </a:rPr>
              <a:t>Q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9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21 0.10407 C 0.03715 0.09066 0.04427 0.07609 0.05122 0.05736 C 0.07014 0.00417 0.07517 -0.04787 0.06129 -0.05573 C 0.04722 -0.06521 0.02014 -0.02775 0.00104 0.02544 C -0.00885 0.05343 -0.01476 0.08002 -0.01701 0.10014 C -0.01996 0.1161 -0.02083 0.13206 -0.02083 0.15079 C -0.02083 0.21069 -0.00799 0.25995 0.00712 0.25995 C 0.02222 0.25995 0.03524 0.21069 0.03524 0.15079 C 0.03524 0.12281 0.03229 0.09598 0.02726 0.07748 C 0.02517 0.06152 0.02014 0.04418 0.01424 0.02683 C -0.0059 -0.02775 -0.03281 -0.06521 -0.04687 -0.05573 C -0.06076 -0.04648 -0.05573 0.00417 -0.03576 0.05875 C -0.02778 0.08419 -0.01701 0.10546 -0.0059 0.12003 C 0.00208 0.13345 0.01129 0.14547 0.02326 0.15727 C 0.0592 0.19589 0.06736 0.33673 0.07743 0.32077 C 0.08646 0.30481 0.0941 0.13738 0.05816 0.10014 C 0.04323 0.08419 0.02726 0.07216 0.01424 0.06407 C 0.00208 0.0562 -0.01302 0.0495 -0.02882 0.04556 C -0.07274 0.03215 -0.06024 0.08141 -0.06319 0.10269 C -0.07743 0.105 -0.00017 -0.0969 0.00347 -0.09435 C 0.00712 -0.09181 -0.04236 0.08118 -0.0408 0.11749 C -0.02083 0.12281 -0.00208 0.12535 0.0132 0.12396 C 0.02622 0.12396 0.04028 0.12142 0.05521 0.11749 C 0.09896 0.10407 0.08021 -0.06475 0.07604 -0.08464 C 0.07309 -0.10476 0.08715 0.03076 0.04323 0.04418 C 0.02222 0.05088 0.00295 0.06013 -0.00972 0.07077 C -0.02083 0.07887 -0.03177 0.08812 -0.04375 0.10014 C -0.07882 0.13876 -0.03837 0.30875 -0.0283 0.3247 C -0.01927 0.34066 -0.04375 0.19589 -0.00885 0.15865 C 0.00781 0.14015 0.02222 0.12142 0.03021 0.10407 Z " pathEditMode="relative" rAng="0" ptsTypes="fffffffffffffffffffaffffffffff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1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9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6827E-7 C 0.00694 -0.01341 0.01406 -0.02798 0.021 -0.04672 C 0.03993 -0.09991 -0.01927 0.39778 -0.03316 0.38992 C -0.04723 0.38043 -0.01007 -0.13182 -0.029 -0.07863 C -0.03907 -0.05065 -0.04497 -0.02405 -0.04705 -0.00393 C -0.05 0.01203 -0.05104 0.02798 -0.05104 0.04672 C -0.05104 0.10661 -0.03802 0.15587 -0.02292 0.15587 C -0.00799 0.15587 0.00503 0.10661 0.00503 0.04672 C 0.00503 0.01873 0.00208 -0.00809 -0.00295 -0.0266 C -0.00504 -0.04255 -0.01007 -0.0599 -0.01598 -0.07724 C -0.03594 -0.13182 -0.08438 0.24514 -0.09844 0.25463 C -0.11233 0.26388 -0.08594 -0.09991 -0.06598 -0.04533 C -0.05799 -0.01989 -0.04705 0.00139 -0.03594 0.01596 C -0.02795 0.02937 -0.01893 0.0414 -0.00695 0.05319 C 0.02899 0.09181 0.03212 0.40772 0.04218 0.39177 C 0.05121 0.37581 0.06406 0.0333 0.02795 -0.00393 C 0.01302 -0.01989 -0.00295 -0.03192 -0.01598 -0.04001 C -0.02795 -0.04787 -0.04306 -0.05458 -0.05903 -0.05851 C -0.10295 -0.07192 0.04809 0.16189 0.04514 0.18316 C 0.04114 0.20328 -0.11493 2.6827E-7 -0.07101 0.01341 C -0.05104 0.01873 -0.03195 0.02128 -0.01702 0.01989 C -0.004 0.01989 0.01007 0.01734 0.025 0.01341 C 0.04409 0.00324 -0.05538 0.17414 -0.04323 0.16397 C -0.04705 0.17484 -0.00782 0.11633 0.00156 0.07909 C -0.00139 0.05897 0.05694 -0.07331 0.01302 -0.0599 C -0.00799 -0.05319 -0.02709 -0.04394 -0.03993 -0.0333 C -0.05104 -0.02521 -0.06198 -0.01596 -0.07396 -0.00393 C -0.10903 0.03469 -0.13004 0.07724 -0.11997 0.0932 C -0.11094 0.10916 -0.07396 0.09181 -0.03907 0.05458 C -0.02205 0.03608 -0.00799 0.01734 3.05556E-6 2.6827E-7 Z " pathEditMode="relative" rAng="0" ptsTypes="ffffffffffffffffffffffafffffff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13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9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18316E-6 C 0.00677 -0.01341 0.01406 -0.02798 0.02083 -0.04671 C 0.03993 -0.09991 0.04496 -0.15194 0.0309 -0.1598 C 0.01684 -0.16929 -0.01007 -0.13182 -0.029 -0.07863 C -0.03907 -0.05065 -0.04497 -0.02405 -0.04705 -0.00393 C -0.05 0.01203 -0.05105 0.02799 -0.05105 0.04672 C -0.05105 0.10662 -0.03802 0.15588 -0.02292 0.15588 C -0.00799 0.15588 0.00503 0.10662 0.00503 0.04672 C 0.00503 0.01873 0.00208 -0.00809 -0.00296 -0.02659 C -0.00504 -0.04255 -0.01007 -0.0599 -0.01598 -0.07724 C -0.03594 -0.13182 0.09184 -0.23219 0.07777 -0.22271 C 0.06389 -0.21346 -0.02205 -0.08996 -0.00209 -0.03538 C 0.0059 -0.00994 -0.04705 0.00139 -0.03594 0.01596 C -0.02796 0.02937 -0.01893 0.0414 -0.00695 0.05319 C 0.02899 0.09182 0.06493 0.10916 0.075 0.0932 C 0.08402 0.07725 0.06406 0.0333 0.02777 -0.00393 C 0.01302 -0.01989 -0.00296 -0.03191 -0.01598 -0.04001 C -0.02796 -0.04787 0.03281 -0.01225 0.01684 -0.01619 C -0.02709 -0.0296 0.0401 -0.05851 0.03715 -0.03723 C 0.03316 -0.01711 -0.03577 0.02058 0.00816 0.034 C 0.02812 0.03932 -0.03195 0.02128 -0.01702 0.01989 C -0.00417 0.01989 0.01007 0.01735 0.025 0.01342 C 0.06892 -2.18316E-6 0.10208 -0.02798 0.09791 -0.04787 C 0.09496 -0.06799 0.05694 -0.07331 0.01302 -0.0599 C -0.00799 -0.05319 -0.02709 -0.04394 -0.03993 -0.0333 C -0.05105 -0.02521 -0.00174 -0.01272 -0.01355 -0.00069 C -0.04861 0.03793 0.09514 0.16883 0.1052 0.18478 C 0.11423 0.20074 -0.07396 0.09182 -0.03907 0.05458 C -0.02205 0.03608 -0.00799 0.01735 3.88889E-6 -2.18316E-6 Z " pathEditMode="relative" rAng="0" ptsTypes="fffffffffffffffffffffffffffff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1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9" presetClass="path" presetSubtype="0" repeatCount="2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953E-6 C 0.00695 -0.01342 0.01407 -0.02799 0.02101 -0.04672 C 0.03993 -0.09991 0.04497 -0.15195 0.03108 -0.15981 C 0.01702 -0.16929 -0.01007 -0.13183 -0.02899 -0.07863 C -0.03906 -0.05065 -0.04496 -0.02406 -0.04722 -0.00394 C -0.05017 0.01202 -0.05104 0.02798 -0.05104 0.04671 C -0.05104 0.10661 -0.03802 0.15587 -0.02291 0.15587 C -0.00798 0.15587 0.00504 0.10661 0.00504 0.04671 C 0.00504 0.01873 0.00209 -0.0081 -0.00295 -0.0266 C -0.00503 -0.04256 -0.01007 -0.0599 -0.01597 -0.07725 C -0.03593 -0.13183 -0.06302 -0.16929 -0.07708 -0.15981 C -0.09097 -0.15056 -0.08593 -0.09991 -0.06597 -0.04533 C -0.05798 -0.01989 -0.04722 0.00138 -0.03593 0.01595 C -0.02795 0.02937 -0.01892 0.04139 -0.00694 0.05319 C 0.029 0.09181 -0.03819 0.09389 -0.02812 0.07793 C -0.01909 0.06198 0.06389 0.0333 0.02795 -0.00394 C 0.01302 -0.01989 -0.00295 -0.03192 -0.01597 -0.04001 C -0.02795 -0.04788 -0.04323 -0.05458 -0.05902 -0.05851 C -0.10295 -0.07193 -0.09184 -0.07077 -0.09479 -0.04949 C -0.09878 -0.02937 -0.11493 3.70953E-6 -0.071 0.01341 C -0.05104 0.01873 -0.03194 0.02127 -0.01701 0.01989 C -0.00399 0.01989 0.01007 0.01734 0.025 0.01341 C 0.06875 3.70953E-6 0.04271 -0.29209 0.03837 -0.31198 C 0.03559 -0.3321 0.05695 -0.07332 0.01302 -0.0599 C -0.00798 -0.0532 -0.02708 -0.04394 -0.03993 -0.03331 C -0.05104 -0.02521 -0.06198 -0.01596 -0.07396 -0.00394 C -0.10902 0.03469 -0.13003 0.07724 -0.11996 0.0932 C -0.11093 0.10915 -0.07396 0.09181 -0.03906 0.05458 C -0.02205 0.03607 -0.00798 0.01734 -3.05556E-6 3.70953E-6 Z " pathEditMode="relative" rAng="0" ptsTypes="fffffffffffffffffffffffffffff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-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Izochorický dej</a:t>
            </a:r>
            <a:endParaRPr lang="sk-SK" dirty="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00113" y="2205038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900113" y="530066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2411413" y="2133600"/>
            <a:ext cx="0" cy="316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5077546">
            <a:off x="829469" y="5010944"/>
            <a:ext cx="790575" cy="217487"/>
          </a:xfrm>
          <a:prstGeom prst="leftArrow">
            <a:avLst>
              <a:gd name="adj1" fmla="val 50000"/>
              <a:gd name="adj2" fmla="val 90876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124075" y="53006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3200" b="1">
                <a:solidFill>
                  <a:srgbClr val="FF6600"/>
                </a:solidFill>
              </a:rPr>
              <a:t>Q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684213" y="2060575"/>
            <a:ext cx="1943100" cy="1444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 rot="6132454">
            <a:off x="1621631" y="5010944"/>
            <a:ext cx="790575" cy="217488"/>
          </a:xfrm>
          <a:prstGeom prst="leftArrow">
            <a:avLst>
              <a:gd name="adj1" fmla="val 50000"/>
              <a:gd name="adj2" fmla="val 90876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 flipV="1">
            <a:off x="1619250" y="56610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 flipV="1">
            <a:off x="1476375" y="5373688"/>
            <a:ext cx="288925" cy="503237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403350" y="6021388"/>
            <a:ext cx="431800" cy="503237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>
            <a:off x="1619250" y="55895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3492500" y="1844675"/>
            <a:ext cx="4967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800" b="1" dirty="0" err="1"/>
              <a:t>Izochorické</a:t>
            </a:r>
            <a:r>
              <a:rPr lang="cs-CZ" sz="2800" b="1" dirty="0"/>
              <a:t> </a:t>
            </a:r>
            <a:r>
              <a:rPr lang="cs-CZ" sz="2800" b="1" dirty="0" err="1" smtClean="0"/>
              <a:t>zahrievanie</a:t>
            </a:r>
            <a:r>
              <a:rPr lang="cs-CZ" sz="2800" dirty="0" smtClean="0"/>
              <a:t> </a:t>
            </a:r>
            <a:r>
              <a:rPr lang="cs-CZ" sz="2800" dirty="0"/>
              <a:t>plynu:</a:t>
            </a: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3492500" y="2708275"/>
            <a:ext cx="4751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2800" b="1">
                <a:solidFill>
                  <a:srgbClr val="FF0000"/>
                </a:solidFill>
              </a:rPr>
              <a:t>Teplota</a:t>
            </a:r>
            <a:r>
              <a:rPr lang="cs-CZ" sz="2800">
                <a:solidFill>
                  <a:srgbClr val="FF0000"/>
                </a:solidFill>
              </a:rPr>
              <a:t> plynu se </a:t>
            </a:r>
            <a:r>
              <a:rPr lang="cs-CZ" sz="2800" b="1">
                <a:solidFill>
                  <a:srgbClr val="FF0000"/>
                </a:solidFill>
              </a:rPr>
              <a:t>zvyšuje T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3492500" y="3284538"/>
            <a:ext cx="4105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2800" b="1" dirty="0">
                <a:solidFill>
                  <a:schemeClr val="accent2"/>
                </a:solidFill>
              </a:rPr>
              <a:t>Tlak </a:t>
            </a:r>
            <a:r>
              <a:rPr lang="cs-CZ" sz="2800" b="1" dirty="0" err="1" smtClean="0">
                <a:solidFill>
                  <a:schemeClr val="accent2"/>
                </a:solidFill>
              </a:rPr>
              <a:t>rastie</a:t>
            </a:r>
            <a:r>
              <a:rPr lang="cs-CZ" sz="2800" b="1" dirty="0" smtClean="0">
                <a:solidFill>
                  <a:schemeClr val="accent2"/>
                </a:solidFill>
              </a:rPr>
              <a:t>  </a:t>
            </a:r>
            <a:r>
              <a:rPr lang="cs-CZ" sz="2800" b="1" dirty="0">
                <a:solidFill>
                  <a:schemeClr val="accent2"/>
                </a:solidFill>
              </a:rPr>
              <a:t>p</a:t>
            </a:r>
            <a:r>
              <a:rPr lang="cs-CZ" sz="2800" b="1" dirty="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3492500" y="3933825"/>
            <a:ext cx="5651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2800" b="1" dirty="0"/>
              <a:t>Objem se </a:t>
            </a:r>
            <a:r>
              <a:rPr lang="cs-CZ" sz="2800" b="1" dirty="0" err="1" smtClean="0"/>
              <a:t>zachováva</a:t>
            </a:r>
            <a:r>
              <a:rPr lang="cs-CZ" sz="2800" b="1" dirty="0" smtClean="0"/>
              <a:t> </a:t>
            </a:r>
            <a:r>
              <a:rPr lang="cs-CZ" sz="2800" b="1" dirty="0"/>
              <a:t>V = </a:t>
            </a:r>
            <a:r>
              <a:rPr lang="cs-CZ" sz="2800" b="1" dirty="0" err="1" smtClean="0"/>
              <a:t>konšt</a:t>
            </a:r>
            <a:r>
              <a:rPr lang="cs-CZ" sz="2800" b="1" dirty="0"/>
              <a:t>.</a:t>
            </a: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3419475" y="4508500"/>
            <a:ext cx="5724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800" dirty="0"/>
              <a:t>Plyn </a:t>
            </a:r>
            <a:r>
              <a:rPr lang="cs-CZ" sz="2800" dirty="0" err="1" smtClean="0"/>
              <a:t>pri</a:t>
            </a:r>
            <a:r>
              <a:rPr lang="cs-CZ" sz="2800" dirty="0" smtClean="0"/>
              <a:t> </a:t>
            </a:r>
            <a:r>
              <a:rPr lang="cs-CZ" sz="2800" dirty="0" err="1" smtClean="0"/>
              <a:t>zahrievaníí</a:t>
            </a:r>
            <a:r>
              <a:rPr lang="cs-CZ" sz="2800" dirty="0" smtClean="0"/>
              <a:t> </a:t>
            </a:r>
            <a:r>
              <a:rPr lang="cs-CZ" sz="2800" b="1" dirty="0" err="1" smtClean="0">
                <a:solidFill>
                  <a:srgbClr val="FF6600"/>
                </a:solidFill>
              </a:rPr>
              <a:t>prijímá</a:t>
            </a:r>
            <a:r>
              <a:rPr lang="cs-CZ" sz="2800" b="1" dirty="0" smtClean="0">
                <a:solidFill>
                  <a:srgbClr val="FF6600"/>
                </a:solidFill>
              </a:rPr>
              <a:t> </a:t>
            </a:r>
            <a:r>
              <a:rPr lang="cs-CZ" sz="2800" b="1" dirty="0">
                <a:solidFill>
                  <a:srgbClr val="FF6600"/>
                </a:solidFill>
              </a:rPr>
              <a:t>teplo Q</a:t>
            </a:r>
            <a:r>
              <a:rPr lang="cs-CZ" sz="2800" dirty="0"/>
              <a:t> </a:t>
            </a: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 flipV="1">
            <a:off x="8101013" y="2636838"/>
            <a:ext cx="433387" cy="433387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 flipV="1">
            <a:off x="5867400" y="3213100"/>
            <a:ext cx="433388" cy="433388"/>
          </a:xfrm>
          <a:prstGeom prst="line">
            <a:avLst/>
          </a:prstGeom>
          <a:noFill/>
          <a:ln w="635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3492500" y="5445125"/>
            <a:ext cx="5651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2800" dirty="0"/>
              <a:t>Plynu </a:t>
            </a:r>
            <a:r>
              <a:rPr lang="cs-CZ" sz="2800" b="1" dirty="0" err="1" smtClean="0">
                <a:solidFill>
                  <a:schemeClr val="hlink"/>
                </a:solidFill>
              </a:rPr>
              <a:t>rastie</a:t>
            </a:r>
            <a:r>
              <a:rPr lang="cs-CZ" sz="2800" b="1" dirty="0" smtClean="0">
                <a:solidFill>
                  <a:schemeClr val="hlink"/>
                </a:solidFill>
              </a:rPr>
              <a:t> </a:t>
            </a:r>
            <a:r>
              <a:rPr lang="cs-CZ" sz="2800" b="1" dirty="0" err="1" smtClean="0">
                <a:solidFill>
                  <a:schemeClr val="hlink"/>
                </a:solidFill>
              </a:rPr>
              <a:t>vnútorná</a:t>
            </a:r>
            <a:r>
              <a:rPr lang="cs-CZ" sz="2800" b="1" dirty="0" smtClean="0">
                <a:solidFill>
                  <a:schemeClr val="hlink"/>
                </a:solidFill>
              </a:rPr>
              <a:t> </a:t>
            </a:r>
            <a:r>
              <a:rPr lang="cs-CZ" sz="2800" b="1" dirty="0" err="1" smtClean="0">
                <a:solidFill>
                  <a:schemeClr val="hlink"/>
                </a:solidFill>
              </a:rPr>
              <a:t>energia</a:t>
            </a:r>
            <a:r>
              <a:rPr lang="cs-CZ" sz="2800" dirty="0" smtClean="0"/>
              <a:t> </a:t>
            </a:r>
            <a:r>
              <a:rPr lang="cs-CZ" sz="2800" b="1" dirty="0">
                <a:solidFill>
                  <a:schemeClr val="hlink"/>
                </a:solidFill>
              </a:rPr>
              <a:t>U</a:t>
            </a:r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V="1">
            <a:off x="8459788" y="5445125"/>
            <a:ext cx="433387" cy="433388"/>
          </a:xfrm>
          <a:prstGeom prst="line">
            <a:avLst/>
          </a:pr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31" grpId="0"/>
      <p:bldP spid="32" grpId="0"/>
      <p:bldP spid="33" grpId="0"/>
      <p:bldP spid="34" grpId="0"/>
      <p:bldP spid="35" grpId="0"/>
      <p:bldP spid="36" grpId="0" animBg="1"/>
      <p:bldP spid="37" grpId="0" animBg="1"/>
      <p:bldP spid="38" grpId="0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k-SK" b="1" dirty="0" smtClean="0"/>
              <a:t>Z energetického hľadiska</a:t>
            </a:r>
          </a:p>
          <a:p>
            <a:pPr>
              <a:buNone/>
            </a:pPr>
            <a:endParaRPr lang="sk-SK" b="1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sk-SK" dirty="0" smtClean="0"/>
              <a:t>Izochorický dej</a:t>
            </a:r>
            <a:endParaRPr lang="sk-SK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1772816"/>
            <a:ext cx="88090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2000">
            <a:spAutoFit/>
          </a:bodyPr>
          <a:lstStyle/>
          <a:p>
            <a:r>
              <a:rPr lang="sk-SK" sz="3200" dirty="0"/>
              <a:t>Teplo prijaté ideálnym plynom pri </a:t>
            </a:r>
            <a:r>
              <a:rPr lang="sk-SK" sz="3200" dirty="0" err="1"/>
              <a:t>izochorickom</a:t>
            </a:r>
            <a:r>
              <a:rPr lang="sk-SK" sz="3200" dirty="0"/>
              <a:t> deji</a:t>
            </a:r>
          </a:p>
          <a:p>
            <a:r>
              <a:rPr lang="sk-SK" sz="3200" dirty="0"/>
              <a:t>sa rovná prírastku jeho vnútornej energie.</a:t>
            </a:r>
            <a:endParaRPr lang="en-US" sz="32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843808" y="4365104"/>
          <a:ext cx="2590800" cy="614363"/>
        </p:xfrm>
        <a:graphic>
          <a:graphicData uri="http://schemas.openxmlformats.org/presentationml/2006/ole">
            <p:oleObj spid="_x0000_s4098" name="Rovnice" r:id="rId3" imgW="850680" imgH="22860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904133" y="3044304"/>
          <a:ext cx="1749425" cy="458788"/>
        </p:xfrm>
        <a:graphic>
          <a:graphicData uri="http://schemas.openxmlformats.org/presentationml/2006/ole">
            <p:oleObj spid="_x0000_s4099" name="Rovnica" r:id="rId4" imgW="685800" imgH="177480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573933" y="3642792"/>
          <a:ext cx="1597025" cy="525462"/>
        </p:xfrm>
        <a:graphic>
          <a:graphicData uri="http://schemas.openxmlformats.org/presentationml/2006/ole">
            <p:oleObj spid="_x0000_s4100" name="Rovnica" r:id="rId5" imgW="545760" imgH="203040" progId="Equation.3">
              <p:embed/>
            </p:oleObj>
          </a:graphicData>
        </a:graphic>
      </p:graphicFrame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589808" y="4220642"/>
            <a:ext cx="2830513" cy="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2723158" y="5060429"/>
          <a:ext cx="1708150" cy="590550"/>
        </p:xfrm>
        <a:graphic>
          <a:graphicData uri="http://schemas.openxmlformats.org/presentationml/2006/ole">
            <p:oleObj spid="_x0000_s4101" name="Rovnica" r:id="rId6" imgW="583920" imgH="228600" progId="Equation.3">
              <p:embed/>
            </p:oleObj>
          </a:graphicData>
        </a:graphic>
      </p:graphicFrame>
      <p:graphicFrame>
        <p:nvGraphicFramePr>
          <p:cNvPr id="11" name="Object 204"/>
          <p:cNvGraphicFramePr>
            <a:graphicFrameLocks noChangeAspect="1"/>
          </p:cNvGraphicFramePr>
          <p:nvPr/>
        </p:nvGraphicFramePr>
        <p:xfrm>
          <a:off x="2731096" y="5695429"/>
          <a:ext cx="2339975" cy="590550"/>
        </p:xfrm>
        <a:graphic>
          <a:graphicData uri="http://schemas.openxmlformats.org/presentationml/2006/ole">
            <p:oleObj spid="_x0000_s4102" name="Rovnica" r:id="rId7" imgW="799920" imgH="228600" progId="Equation.3">
              <p:embed/>
            </p:oleObj>
          </a:graphicData>
        </a:graphic>
      </p:graphicFrame>
      <p:sp>
        <p:nvSpPr>
          <p:cNvPr id="12" name="BlokTextu 11"/>
          <p:cNvSpPr txBox="1"/>
          <p:nvPr/>
        </p:nvSpPr>
        <p:spPr>
          <a:xfrm>
            <a:off x="5508104" y="3429000"/>
            <a:ext cx="3635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Práca vykonaná plynom je nulová.</a:t>
            </a:r>
            <a:endParaRPr lang="sk-SK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</a:t>
            </a:r>
            <a:endParaRPr lang="sk-SK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185</Words>
  <Application>Microsoft Office PowerPoint</Application>
  <PresentationFormat>Prezentácia na obrazovke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1" baseType="lpstr">
      <vt:lpstr>Motív Office</vt:lpstr>
      <vt:lpstr>Microsoft Equation 3.0</vt:lpstr>
      <vt:lpstr>Izochorický dej</vt:lpstr>
      <vt:lpstr>Izochorický dej</vt:lpstr>
      <vt:lpstr>Izochorický dej</vt:lpstr>
      <vt:lpstr>Snímka 4</vt:lpstr>
      <vt:lpstr>Izochorický dej</vt:lpstr>
      <vt:lpstr>Izochorický dej</vt:lpstr>
      <vt:lpstr>Izochorický dej</vt:lpstr>
      <vt:lpstr>Izochorický dej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Izochorický dej</dc:title>
  <dc:creator>Windows User</dc:creator>
  <cp:lastModifiedBy>Windows User</cp:lastModifiedBy>
  <cp:revision>5</cp:revision>
  <dcterms:created xsi:type="dcterms:W3CDTF">2015-03-02T20:26:42Z</dcterms:created>
  <dcterms:modified xsi:type="dcterms:W3CDTF">2015-03-03T19:26:03Z</dcterms:modified>
</cp:coreProperties>
</file>