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68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E3F271-9719-4CF6-B885-CD563F552CA4}" type="datetimeFigureOut">
              <a:rPr lang="sk-SK" smtClean="0"/>
              <a:pPr/>
              <a:t>7. 2. 2015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5B1AC67-B1E1-4C78-AB14-4477ADE7FFB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?id_cat=53&amp;clanok=15885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Reakcie </a:t>
            </a:r>
            <a:r>
              <a:rPr lang="sk-SK" dirty="0" smtClean="0"/>
              <a:t>organických zlúčenín, </a:t>
            </a:r>
            <a:r>
              <a:rPr lang="sk-SK" dirty="0" smtClean="0"/>
              <a:t>činidlá v </a:t>
            </a:r>
            <a:r>
              <a:rPr lang="sk-SK" dirty="0" smtClean="0"/>
              <a:t>organickej chémii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08104" y="908720"/>
            <a:ext cx="2971800" cy="9144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c) </a:t>
            </a:r>
            <a:r>
              <a:rPr lang="pl-PL" dirty="0"/>
              <a:t>Podľa charakteru zmien na substráte </a:t>
            </a:r>
            <a:br>
              <a:rPr lang="pl-PL" dirty="0"/>
            </a:b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Rozoznávame 4základné typy chemických reakcií:</a:t>
            </a:r>
          </a:p>
          <a:p>
            <a:pPr marL="361188" indent="-342900">
              <a:buAutoNum type="arabicParenR"/>
            </a:pPr>
            <a:r>
              <a:rPr lang="sk-SK" sz="2000" dirty="0" smtClean="0">
                <a:solidFill>
                  <a:srgbClr val="FF0000"/>
                </a:solidFill>
              </a:rPr>
              <a:t>Adícia </a:t>
            </a:r>
          </a:p>
          <a:p>
            <a:pPr marL="361188" indent="-342900">
              <a:buAutoNum type="arabicParenR"/>
            </a:pPr>
            <a:r>
              <a:rPr lang="sk-SK" sz="2000" dirty="0" smtClean="0">
                <a:solidFill>
                  <a:srgbClr val="FF0000"/>
                </a:solidFill>
              </a:rPr>
              <a:t>Eliminácia </a:t>
            </a:r>
          </a:p>
          <a:p>
            <a:pPr marL="361188" indent="-342900">
              <a:buAutoNum type="arabicParenR"/>
            </a:pPr>
            <a:r>
              <a:rPr lang="sk-SK" sz="2000" dirty="0" smtClean="0">
                <a:solidFill>
                  <a:srgbClr val="FF0000"/>
                </a:solidFill>
              </a:rPr>
              <a:t>Substitúcia </a:t>
            </a:r>
          </a:p>
          <a:p>
            <a:pPr marL="361188" indent="-342900">
              <a:buAutoNum type="arabicParenR"/>
            </a:pPr>
            <a:r>
              <a:rPr lang="sk-SK" sz="2000" dirty="0" smtClean="0">
                <a:solidFill>
                  <a:srgbClr val="FF0000"/>
                </a:solidFill>
              </a:rPr>
              <a:t>Molekulový prešmyk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1)Adícia </a:t>
            </a:r>
          </a:p>
          <a:p>
            <a:r>
              <a:rPr lang="sk-SK" dirty="0" smtClean="0"/>
              <a:t>dochádza </a:t>
            </a:r>
            <a:r>
              <a:rPr lang="sk-SK" dirty="0"/>
              <a:t>k znižovaniu násobnosti chemickej </a:t>
            </a:r>
            <a:r>
              <a:rPr lang="sk-SK" dirty="0" smtClean="0"/>
              <a:t>väzby</a:t>
            </a:r>
          </a:p>
          <a:p>
            <a:r>
              <a:rPr lang="sk-SK" dirty="0" smtClean="0"/>
              <a:t>Typická reakcia nenasýtených zlúčenín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4221089"/>
            <a:ext cx="7056784" cy="20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72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2) </a:t>
            </a:r>
            <a:r>
              <a:rPr lang="sk-SK" sz="3200" dirty="0"/>
              <a:t>Eliminácia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f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nastáva zvyšovanie násobnosti chemickej väzby, z organickej zlúčeniny s jednoduchou</a:t>
            </a:r>
          </a:p>
          <a:p>
            <a:r>
              <a:rPr lang="sk-SK" dirty="0"/>
              <a:t>väzbou vznikne zlúčenina s dvojitou väzbou / z dvojitej s trojitou väzbou, pričom sa</a:t>
            </a:r>
          </a:p>
          <a:p>
            <a:r>
              <a:rPr lang="sk-SK" dirty="0"/>
              <a:t>eliminuje (odštiepi) jednoduchá molekula (najčastejšie H2, H2O, HX):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4928338"/>
            <a:ext cx="5292080" cy="19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45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3) Substitúcia 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v substráte (východiskovej látke) sa nahrádza atóm (skupina atómu) iným atómom</a:t>
            </a:r>
          </a:p>
          <a:p>
            <a:r>
              <a:rPr lang="sk-SK" dirty="0"/>
              <a:t>(skupinou atómov)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4423998"/>
            <a:ext cx="7272808" cy="10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45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4) Molekulový prešmyk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v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dochádza k preskupeniu (premiestneniu) atómov vo vnútri molekuly – t.j. skupina</a:t>
            </a:r>
          </a:p>
          <a:p>
            <a:r>
              <a:rPr lang="sk-SK" sz="2400" dirty="0"/>
              <a:t>odštiepená z jedného miesta molekuly sa pripojí na inom mieste.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3789040"/>
            <a:ext cx="7236296" cy="26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174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971800" cy="914400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7915084" cy="4724402"/>
          </a:xfrm>
        </p:spPr>
        <p:txBody>
          <a:bodyPr/>
          <a:lstStyle/>
          <a:p>
            <a:pPr>
              <a:buNone/>
            </a:pPr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  <a:p>
            <a:r>
              <a:rPr lang="sk-SK" dirty="0" err="1" smtClean="0"/>
              <a:t>Homolytický</a:t>
            </a:r>
            <a:r>
              <a:rPr lang="sk-SK" dirty="0" smtClean="0"/>
              <a:t> zánik väzby: </a:t>
            </a:r>
            <a:r>
              <a:rPr lang="sk-SK" dirty="0" smtClean="0">
                <a:hlinkClick r:id="rId2"/>
              </a:rPr>
              <a:t>http://www.oskole.sk/?id_cat=53&amp;clanok=15885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sk-SK" sz="6600" dirty="0" smtClean="0">
                <a:latin typeface="Bodoni MT Condensed" pitchFamily="18" charset="0"/>
              </a:rPr>
              <a:t>Rozdelenie reakcií organických </a:t>
            </a:r>
            <a:r>
              <a:rPr lang="sk-SK" sz="6600" dirty="0" smtClean="0">
                <a:latin typeface="Bodoni MT Condensed" pitchFamily="18" charset="0"/>
              </a:rPr>
              <a:t>zlúčenín: </a:t>
            </a:r>
            <a:endParaRPr lang="sk-SK" sz="6600" dirty="0">
              <a:latin typeface="Bodoni MT Condensed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4365104"/>
            <a:ext cx="7772400" cy="914400"/>
          </a:xfrm>
        </p:spPr>
        <p:txBody>
          <a:bodyPr>
            <a:noAutofit/>
          </a:bodyPr>
          <a:lstStyle/>
          <a:p>
            <a:pPr marL="493776" indent="-457200" algn="l">
              <a:buAutoNum type="alphaLcParenR"/>
            </a:pPr>
            <a:r>
              <a:rPr lang="sk-SK" sz="2800" dirty="0" smtClean="0"/>
              <a:t>Podľa spôsobu štiepenia väzby</a:t>
            </a:r>
          </a:p>
          <a:p>
            <a:pPr marL="493776" indent="-457200" algn="l">
              <a:buAutoNum type="alphaLcParenR"/>
            </a:pPr>
            <a:r>
              <a:rPr lang="sk-SK" sz="2800" dirty="0" smtClean="0"/>
              <a:t>Podľa </a:t>
            </a:r>
            <a:r>
              <a:rPr lang="sk-SK" sz="2800" dirty="0" smtClean="0"/>
              <a:t>druhu použitého činidla     </a:t>
            </a:r>
          </a:p>
          <a:p>
            <a:pPr marL="493776" indent="-457200" algn="l">
              <a:buAutoNum type="alphaLcParenR"/>
            </a:pPr>
            <a:r>
              <a:rPr lang="sk-SK" sz="2800" dirty="0" smtClean="0"/>
              <a:t>Podľa charakteru zmien na substráte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5274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098824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2400" dirty="0" smtClean="0"/>
              <a:t>A) Podľa spôsobu štiepenia väzby</a:t>
            </a:r>
            <a:endParaRPr lang="sk-SK" sz="24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9552" y="1447802"/>
            <a:ext cx="8208912" cy="4206112"/>
          </a:xfrm>
        </p:spPr>
        <p:txBody>
          <a:bodyPr/>
          <a:lstStyle/>
          <a:p>
            <a:pPr marL="361188" indent="-342900"/>
            <a:r>
              <a:rPr lang="sk-SK" dirty="0" smtClean="0"/>
              <a:t>-</a:t>
            </a:r>
            <a:r>
              <a:rPr lang="sk-SK" sz="1800" dirty="0" smtClean="0"/>
              <a:t>podľa </a:t>
            </a:r>
            <a:r>
              <a:rPr lang="sk-SK" sz="1800" dirty="0" smtClean="0"/>
              <a:t>spôsobu zániku pôvodných </a:t>
            </a:r>
            <a:r>
              <a:rPr lang="sk-SK" sz="1800" dirty="0" smtClean="0"/>
              <a:t>a vzniku </a:t>
            </a:r>
            <a:r>
              <a:rPr lang="sk-SK" sz="1800" dirty="0" smtClean="0"/>
              <a:t>nových chemických </a:t>
            </a:r>
            <a:r>
              <a:rPr lang="sk-SK" sz="1800" dirty="0" smtClean="0"/>
              <a:t>väzieb</a:t>
            </a:r>
          </a:p>
          <a:p>
            <a:pPr marL="361188" indent="-342900"/>
            <a:endParaRPr lang="sk-SK" dirty="0" smtClean="0"/>
          </a:p>
          <a:p>
            <a:pPr marL="361188" indent="-342900"/>
            <a:endParaRPr lang="sk-SK" dirty="0" smtClean="0"/>
          </a:p>
          <a:p>
            <a:pPr marL="361188" indent="-342900">
              <a:buAutoNum type="arabicParenR"/>
            </a:pPr>
            <a:r>
              <a:rPr lang="sk-SK" sz="4400" dirty="0" err="1" smtClean="0">
                <a:solidFill>
                  <a:srgbClr val="FF0000"/>
                </a:solidFill>
              </a:rPr>
              <a:t>homolytické</a:t>
            </a:r>
            <a:endParaRPr lang="sk-SK" sz="4400" dirty="0" smtClean="0"/>
          </a:p>
          <a:p>
            <a:pPr marL="361188" indent="-342900">
              <a:buAutoNum type="arabicParenR"/>
            </a:pPr>
            <a:r>
              <a:rPr lang="sk-SK" sz="4400" dirty="0" err="1" smtClean="0">
                <a:solidFill>
                  <a:srgbClr val="FF0000"/>
                </a:solidFill>
              </a:rPr>
              <a:t>heterolytické</a:t>
            </a:r>
            <a:r>
              <a:rPr lang="sk-SK" sz="4400" dirty="0" smtClean="0"/>
              <a:t> 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xmlns="" val="11064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914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sk-SK" sz="2400" dirty="0" smtClean="0"/>
              <a:t>1)</a:t>
            </a:r>
            <a:r>
              <a:rPr lang="sk-SK" sz="2400" dirty="0" err="1" smtClean="0"/>
              <a:t>Homolytické</a:t>
            </a:r>
            <a:r>
              <a:rPr lang="sk-SK" sz="2400" dirty="0" smtClean="0"/>
              <a:t> – symetrické štiepenie väzby</a:t>
            </a:r>
            <a:br>
              <a:rPr lang="sk-SK" sz="2400" dirty="0" smtClean="0"/>
            </a:br>
            <a:endParaRPr lang="sk-SK" sz="2400" dirty="0"/>
          </a:p>
        </p:txBody>
      </p:sp>
      <p:sp>
        <p:nvSpPr>
          <p:cNvPr id="5" name="Zástupný symbol obsahu 3"/>
          <p:cNvSpPr>
            <a:spLocks noGrp="1"/>
          </p:cNvSpPr>
          <p:nvPr>
            <p:ph sz="half" idx="1"/>
          </p:nvPr>
        </p:nvSpPr>
        <p:spPr>
          <a:xfrm>
            <a:off x="683568" y="1556792"/>
            <a:ext cx="7920880" cy="50405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elektróny </a:t>
            </a:r>
            <a:r>
              <a:rPr lang="sk-SK" dirty="0"/>
              <a:t>väzbového elektrónového páru sa rozdelia medzi atómy A a B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najčastejšie </a:t>
            </a:r>
            <a:r>
              <a:rPr lang="sk-SK" dirty="0"/>
              <a:t>prebieha u </a:t>
            </a:r>
            <a:r>
              <a:rPr lang="sk-SK" dirty="0" smtClean="0"/>
              <a:t>nepolárnych </a:t>
            </a:r>
            <a:r>
              <a:rPr lang="sk-SK" dirty="0"/>
              <a:t>alebo málopolárnych zlúčenín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3933056"/>
            <a:ext cx="3635896" cy="79208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3284984"/>
            <a:ext cx="3744416" cy="1844529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906810" y="2492896"/>
            <a:ext cx="7526228" cy="707886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dirty="0" smtClean="0"/>
              <a:t>-vznikajú </a:t>
            </a:r>
            <a:r>
              <a:rPr lang="sk-SK" sz="2000" b="1" dirty="0" smtClean="0"/>
              <a:t>radikály</a:t>
            </a:r>
            <a:r>
              <a:rPr lang="sk-SK" sz="2000" dirty="0" smtClean="0"/>
              <a:t> = častice s </a:t>
            </a:r>
            <a:r>
              <a:rPr lang="sk-SK" sz="2000" dirty="0" smtClean="0"/>
              <a:t>nespáreným elektrónom, </a:t>
            </a:r>
          </a:p>
          <a:p>
            <a:pPr algn="ctr"/>
            <a:r>
              <a:rPr lang="sk-SK" sz="2000" dirty="0" smtClean="0"/>
              <a:t>alebo elektrónmi, sú veľmi reaktívne, krátka životnosť</a:t>
            </a:r>
            <a:endParaRPr lang="sk-SK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932040" y="3356992"/>
            <a:ext cx="2151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Príklad:</a:t>
            </a:r>
            <a:endParaRPr lang="sk-SK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300192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UV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66976" cy="100811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2) </a:t>
            </a:r>
            <a:r>
              <a:rPr lang="sk-SK" dirty="0" err="1" smtClean="0"/>
              <a:t>Heterolytické</a:t>
            </a:r>
            <a:r>
              <a:rPr lang="sk-SK" dirty="0" smtClean="0"/>
              <a:t> – nesymetrické štiepenie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55576" y="1484784"/>
            <a:ext cx="7843076" cy="5595200"/>
          </a:xfrm>
        </p:spPr>
        <p:txBody>
          <a:bodyPr>
            <a:normAutofit/>
          </a:bodyPr>
          <a:lstStyle/>
          <a:p>
            <a:r>
              <a:rPr lang="sk-SK" dirty="0" smtClean="0"/>
              <a:t>elektróny </a:t>
            </a:r>
            <a:r>
              <a:rPr lang="sk-SK" dirty="0"/>
              <a:t>väzbového elektrónového páru sa presunú na </a:t>
            </a:r>
            <a:r>
              <a:rPr lang="sk-SK" dirty="0" smtClean="0"/>
              <a:t>atóm, ktorý </a:t>
            </a:r>
            <a:r>
              <a:rPr lang="sk-SK" dirty="0"/>
              <a:t>má vyššiu hodnotu elektronegativity</a:t>
            </a:r>
          </a:p>
          <a:p>
            <a:r>
              <a:rPr lang="sk-SK" dirty="0" smtClean="0"/>
              <a:t>vznikajú elektricky nabité častice </a:t>
            </a:r>
            <a:r>
              <a:rPr lang="sk-SK" b="1" dirty="0" smtClean="0"/>
              <a:t>ióny </a:t>
            </a:r>
            <a:r>
              <a:rPr lang="sk-SK" dirty="0" smtClean="0"/>
              <a:t>– </a:t>
            </a:r>
            <a:r>
              <a:rPr lang="sk-SK" dirty="0" err="1" smtClean="0"/>
              <a:t>elektrofilné</a:t>
            </a:r>
            <a:r>
              <a:rPr lang="sk-SK" dirty="0" smtClean="0"/>
              <a:t> a </a:t>
            </a:r>
            <a:r>
              <a:rPr lang="sk-SK" dirty="0" err="1" smtClean="0"/>
              <a:t>nukleofilné</a:t>
            </a:r>
            <a:r>
              <a:rPr lang="sk-SK" dirty="0" smtClean="0"/>
              <a:t> činidlá</a:t>
            </a:r>
            <a:endParaRPr lang="sk-SK" dirty="0"/>
          </a:p>
          <a:p>
            <a:r>
              <a:rPr lang="sk-SK" dirty="0" smtClean="0"/>
              <a:t> </a:t>
            </a:r>
            <a:r>
              <a:rPr lang="sk-SK" dirty="0"/>
              <a:t>najčastejšie prebieha u polárnych zlúčenín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1960" y="5445224"/>
            <a:ext cx="4516354" cy="8715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653136"/>
            <a:ext cx="3508242" cy="1876425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4067944" y="4509120"/>
            <a:ext cx="1653017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CH</a:t>
            </a:r>
            <a:r>
              <a:rPr lang="sk-SK" sz="3200" b="1" cap="none" spc="0" baseline="-25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-Cl</a:t>
            </a:r>
            <a:endParaRPr lang="sk-SK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372200" y="4509120"/>
            <a:ext cx="2462534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CH</a:t>
            </a:r>
            <a:r>
              <a:rPr lang="sk-SK" sz="3200" b="1" cap="none" spc="0" baseline="-25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3200" b="1" cap="none" spc="0" baseline="30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+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+</a:t>
            </a:r>
            <a:r>
              <a:rPr lang="sk-SK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32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Cl</a:t>
            </a:r>
            <a:r>
              <a:rPr lang="sk-SK" sz="3200" b="1" baseline="30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-</a:t>
            </a:r>
            <a:endParaRPr lang="sk-SK" sz="3200" b="1" cap="none" spc="0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5652120" y="4509120"/>
            <a:ext cx="713657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-</a:t>
            </a:r>
            <a:r>
              <a:rPr lang="sk-SK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alisto MT"/>
              </a:rPr>
              <a:t>&gt;</a:t>
            </a:r>
            <a:endParaRPr lang="sk-SK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064896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b) Rozdelenie reakcií podľa druhu použitého činidla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87624" y="1447802"/>
            <a:ext cx="7323023" cy="4206112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r>
              <a:rPr lang="sk-SK" sz="1800" dirty="0" smtClean="0"/>
              <a:t>Delia sa podľa druhu činidiel, ktoré sa zúčastňujú na reakcií </a:t>
            </a:r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Radikálové</a:t>
            </a:r>
            <a:endParaRPr lang="sk-SK" sz="4000" dirty="0"/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Elektrofilné </a:t>
            </a:r>
          </a:p>
          <a:p>
            <a:pPr marL="361188" indent="-342900">
              <a:buAutoNum type="alphaLcParenR"/>
            </a:pPr>
            <a:r>
              <a:rPr lang="sk-SK" sz="4000" dirty="0" smtClean="0">
                <a:solidFill>
                  <a:srgbClr val="FF0000"/>
                </a:solidFill>
              </a:rPr>
              <a:t>Nukleofilné </a:t>
            </a:r>
          </a:p>
          <a:p>
            <a:endParaRPr lang="sk-SK" sz="1800" dirty="0" smtClean="0"/>
          </a:p>
          <a:p>
            <a:endParaRPr lang="sk-SK" dirty="0"/>
          </a:p>
          <a:p>
            <a:endParaRPr lang="sk-SK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4725144"/>
            <a:ext cx="45720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a</a:t>
            </a:r>
            <a:r>
              <a:rPr lang="sk-SK" dirty="0" smtClean="0"/>
              <a:t>) </a:t>
            </a:r>
            <a:r>
              <a:rPr lang="sk-SK" dirty="0" smtClean="0">
                <a:solidFill>
                  <a:srgbClr val="FF0000"/>
                </a:solidFill>
              </a:rPr>
              <a:t>Radikálové </a:t>
            </a:r>
          </a:p>
          <a:p>
            <a:r>
              <a:rPr lang="sk-SK" dirty="0" smtClean="0"/>
              <a:t>Prebiehajú </a:t>
            </a:r>
            <a:r>
              <a:rPr lang="sk-SK" dirty="0"/>
              <a:t>na nasýtených organických zlúčeninách (alkány), chemická reakcia prebieha na jednoduchej väzbe</a:t>
            </a:r>
          </a:p>
          <a:p>
            <a:r>
              <a:rPr lang="sk-SK" dirty="0"/>
              <a:t>Atóm vodíka je nahradený iným atómom ale skupinou atómov</a:t>
            </a:r>
          </a:p>
          <a:p>
            <a:r>
              <a:rPr lang="sk-SK" dirty="0"/>
              <a:t>Väzba sa homolyticky štiepy</a:t>
            </a:r>
          </a:p>
          <a:p>
            <a:r>
              <a:rPr lang="sk-SK" dirty="0"/>
              <a:t>Vznikajú radikály</a:t>
            </a:r>
          </a:p>
          <a:p>
            <a:r>
              <a:rPr lang="sk-SK" dirty="0"/>
              <a:t>Radikál je častica s nespáreným elektrónom. Tieto radikály reagujú s radikálom substituovaného atómu. Napríklad chlorácia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b) Elektrofilné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-</a:t>
            </a:r>
            <a:r>
              <a:rPr lang="sk-SK" sz="2000" dirty="0" smtClean="0"/>
              <a:t>zúčastňujú sa </a:t>
            </a:r>
            <a:r>
              <a:rPr lang="sk-SK" sz="2000" dirty="0" smtClean="0">
                <a:solidFill>
                  <a:srgbClr val="FF0000"/>
                </a:solidFill>
              </a:rPr>
              <a:t>elektrofilné častice- </a:t>
            </a:r>
            <a:r>
              <a:rPr lang="sk-SK" sz="2000" dirty="0" smtClean="0"/>
              <a:t>sú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to častice, ktoré poskytujú elektróny- sú akceptormi(príjemcami)</a:t>
            </a:r>
            <a:r>
              <a:rPr lang="sk-SK" sz="2000" dirty="0" err="1" smtClean="0"/>
              <a:t>elektró-nov</a:t>
            </a:r>
            <a:endParaRPr lang="sk-SK" sz="2000" dirty="0" smtClean="0"/>
          </a:p>
          <a:p>
            <a:r>
              <a:rPr lang="sk-SK" sz="2000" dirty="0" smtClean="0"/>
              <a:t>Patria medzi ne niektoré katióny :H+, Br+, NO2+</a:t>
            </a:r>
          </a:p>
          <a:p>
            <a:pPr marL="0" indent="0">
              <a:buNone/>
            </a:pPr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84699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c) </a:t>
            </a:r>
            <a:r>
              <a:rPr lang="sk-SK" dirty="0" smtClean="0"/>
              <a:t>Nukleofilné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Zúčastňujú sa </a:t>
            </a:r>
            <a:r>
              <a:rPr lang="sk-SK" sz="2000" dirty="0" smtClean="0">
                <a:solidFill>
                  <a:srgbClr val="FF0000"/>
                </a:solidFill>
              </a:rPr>
              <a:t>nukleofilné častice- </a:t>
            </a:r>
            <a:r>
              <a:rPr lang="sk-SK" sz="2000" dirty="0" smtClean="0"/>
              <a:t>poskytujú elektróny- sú </a:t>
            </a:r>
            <a:r>
              <a:rPr lang="sk-SK" sz="2000" dirty="0" smtClean="0">
                <a:solidFill>
                  <a:srgbClr val="FF0000"/>
                </a:solidFill>
              </a:rPr>
              <a:t>donormi</a:t>
            </a:r>
            <a:r>
              <a:rPr lang="sk-SK" sz="2000" dirty="0" smtClean="0"/>
              <a:t>(darcami) elektrónov</a:t>
            </a:r>
          </a:p>
          <a:p>
            <a:r>
              <a:rPr lang="sk-SK" sz="2000" dirty="0" smtClean="0"/>
              <a:t>Patria medzi ne  niektoré anióny: OH-, I-,</a:t>
            </a:r>
          </a:p>
        </p:txBody>
      </p:sp>
    </p:spTree>
    <p:extLst>
      <p:ext uri="{BB962C8B-B14F-4D97-AF65-F5344CB8AC3E}">
        <p14:creationId xmlns:p14="http://schemas.microsoft.com/office/powerpoint/2010/main" xmlns="" val="3944966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</TotalTime>
  <Words>388</Words>
  <Application>Microsoft Office PowerPoint</Application>
  <PresentationFormat>Prezentácia na obrazovke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Aspekt</vt:lpstr>
      <vt:lpstr>Reakcie organických zlúčenín, činidlá v organickej chémii </vt:lpstr>
      <vt:lpstr>Rozdelenie reakcií organických zlúčenín: </vt:lpstr>
      <vt:lpstr>A) Podľa spôsobu štiepenia väzby</vt:lpstr>
      <vt:lpstr>1)Homolytické – symetrické štiepenie väzby </vt:lpstr>
      <vt:lpstr>2) Heterolytické – nesymetrické štiepenie </vt:lpstr>
      <vt:lpstr>b) Rozdelenie reakcií podľa druhu použitého činidla </vt:lpstr>
      <vt:lpstr>Snímka 7</vt:lpstr>
      <vt:lpstr>b) Elektrofilné </vt:lpstr>
      <vt:lpstr>c) Nukleofilné</vt:lpstr>
      <vt:lpstr>c) Podľa charakteru zmien na substráte  </vt:lpstr>
      <vt:lpstr>2) Eliminácia  </vt:lpstr>
      <vt:lpstr>3) Substitúcia  </vt:lpstr>
      <vt:lpstr>4) Molekulový prešmyk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Rozdelenie reakcií organických zlúčenín</dc:title>
  <dc:creator>HP</dc:creator>
  <cp:lastModifiedBy>Gymgl</cp:lastModifiedBy>
  <cp:revision>15</cp:revision>
  <dcterms:created xsi:type="dcterms:W3CDTF">2015-01-18T14:44:48Z</dcterms:created>
  <dcterms:modified xsi:type="dcterms:W3CDTF">2015-02-07T19:25:17Z</dcterms:modified>
</cp:coreProperties>
</file>