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72" r:id="rId10"/>
    <p:sldId id="263" r:id="rId11"/>
    <p:sldId id="264" r:id="rId12"/>
    <p:sldId id="270" r:id="rId13"/>
    <p:sldId id="265" r:id="rId14"/>
    <p:sldId id="266" r:id="rId15"/>
    <p:sldId id="271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1500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1500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1500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  <p:transition spd="med" advClick="0" advTm="1500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4.11.2014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 advClick="0" advTm="15000">
    <p:zoom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P2 prvky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Germánium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vzácny </a:t>
            </a:r>
            <a:r>
              <a:rPr lang="sk-SK" dirty="0" err="1" smtClean="0"/>
              <a:t>polokovový</a:t>
            </a:r>
            <a:r>
              <a:rPr lang="sk-SK" dirty="0" smtClean="0"/>
              <a:t> prvok, nachádzajúce najväčšie uplatnenie v polovodičovom priemysle.</a:t>
            </a:r>
          </a:p>
          <a:p>
            <a:r>
              <a:rPr lang="sk-SK" dirty="0" smtClean="0"/>
              <a:t>Veľmi riedko sa vyskytujúci </a:t>
            </a:r>
            <a:r>
              <a:rPr lang="sk-SK" dirty="0" err="1" smtClean="0"/>
              <a:t>polokov</a:t>
            </a:r>
            <a:r>
              <a:rPr lang="sk-SK" dirty="0" smtClean="0"/>
              <a:t>, nachádzajúce ako prímes v rudách zinku a striebra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 Germánia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Výskyt: V zemskej kôre značne vzácnym </a:t>
            </a:r>
          </a:p>
          <a:p>
            <a:pPr>
              <a:buNone/>
            </a:pPr>
            <a:r>
              <a:rPr lang="sk-SK" dirty="0" smtClean="0"/>
              <a:t>                  prvkom</a:t>
            </a:r>
          </a:p>
          <a:p>
            <a:pPr>
              <a:buNone/>
            </a:pPr>
            <a:r>
              <a:rPr lang="sk-SK" dirty="0" smtClean="0"/>
              <a:t>                  V morskej vode, jeho koncentrácia</a:t>
            </a:r>
          </a:p>
          <a:p>
            <a:pPr>
              <a:buNone/>
            </a:pPr>
            <a:r>
              <a:rPr lang="sk-SK" dirty="0" smtClean="0"/>
              <a:t>                  mimoriadne nízka</a:t>
            </a:r>
          </a:p>
          <a:p>
            <a:r>
              <a:rPr lang="sk-SK" dirty="0" smtClean="0"/>
              <a:t>Získava sa zo zvyškov po spracovaní zinkových rúd a z popola po spaľovania uhlia s jeho zvýšeným obsahom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Lenka\Plocha\chemia\germánium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41427"/>
            <a:ext cx="4216573" cy="4216573"/>
          </a:xfrm>
          <a:prstGeom prst="rect">
            <a:avLst/>
          </a:prstGeom>
          <a:noFill/>
        </p:spPr>
      </p:pic>
      <p:pic>
        <p:nvPicPr>
          <p:cNvPr id="4099" name="Picture 3" descr="C:\Documents and Settings\Lenka\Plocha\chemia\32_Ge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48680"/>
            <a:ext cx="4064000" cy="40640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Cín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Známy kov predovšetkým ako súčasť zliatiny zvanej bronz.</a:t>
            </a:r>
          </a:p>
          <a:p>
            <a:r>
              <a:rPr lang="sk-SK" dirty="0" smtClean="0"/>
              <a:t> Nízky bod topenia a je dobre kujné a odolný voči korózii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Využitie, výskyt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Využitie pri výrobe zliatin (bronz, spájky, ložiskový kov), v potravinárstve pri dlhodobom uchovávaní potravín (pocínovanie konzerv, cínové fólie) a pri výrobe umeleckých predmetov.</a:t>
            </a:r>
          </a:p>
          <a:p>
            <a:r>
              <a:rPr lang="sk-SK" dirty="0" smtClean="0"/>
              <a:t>V​​zemskej kôre vzácnym prvkom. V morskej vode(nízka koncentrácia)</a:t>
            </a:r>
          </a:p>
          <a:p>
            <a:r>
              <a:rPr lang="sk-SK" dirty="0" smtClean="0"/>
              <a:t>Cínová ruda: </a:t>
            </a:r>
            <a:r>
              <a:rPr lang="sk-SK" dirty="0" err="1" smtClean="0"/>
              <a:t>kasiterit</a:t>
            </a:r>
            <a:r>
              <a:rPr lang="sk-SK" dirty="0" smtClean="0"/>
              <a:t> – Cínovec(oxid </a:t>
            </a:r>
            <a:r>
              <a:rPr lang="sk-SK" dirty="0" err="1" smtClean="0"/>
              <a:t>cíničitý</a:t>
            </a:r>
            <a:r>
              <a:rPr lang="sk-SK" dirty="0" smtClean="0"/>
              <a:t> SnO2) </a:t>
            </a:r>
          </a:p>
          <a:p>
            <a:pPr>
              <a:buNone/>
            </a:pPr>
            <a:r>
              <a:rPr lang="sk-SK" dirty="0" smtClean="0"/>
              <a:t>                          </a:t>
            </a:r>
            <a:r>
              <a:rPr lang="sk-SK" dirty="0" err="1" smtClean="0"/>
              <a:t>stannin</a:t>
            </a:r>
            <a:r>
              <a:rPr lang="sk-SK" dirty="0" smtClean="0"/>
              <a:t> Cu2S.FeS.SnS2. (vzácny)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Lenka\Plocha\chemia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25552"/>
            <a:ext cx="6480720" cy="4032448"/>
          </a:xfrm>
          <a:prstGeom prst="rect">
            <a:avLst/>
          </a:prstGeom>
          <a:noFill/>
        </p:spPr>
      </p:pic>
      <p:pic>
        <p:nvPicPr>
          <p:cNvPr id="5123" name="Picture 3" descr="C:\Documents and Settings\Lenka\Plocha\chemia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0"/>
            <a:ext cx="4337970" cy="324929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Olovo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Ťažký toxický kov, veľmi známy </a:t>
            </a:r>
          </a:p>
          <a:p>
            <a:r>
              <a:rPr lang="sk-SK" dirty="0" smtClean="0"/>
              <a:t>Nízky bod topenia a je dobre kujný a odolný voči korózii.</a:t>
            </a:r>
          </a:p>
          <a:p>
            <a:r>
              <a:rPr lang="sk-SK" dirty="0" smtClean="0"/>
              <a:t>Dobre sa rozpúšťa v kyseline dusičnej, koncentrovaná kyselina sírová ho naopak </a:t>
            </a:r>
            <a:r>
              <a:rPr lang="sk-SK" dirty="0" err="1" smtClean="0"/>
              <a:t>pasivuje</a:t>
            </a:r>
            <a:r>
              <a:rPr lang="sk-SK" dirty="0" smtClean="0"/>
              <a:t> a olovo s ňou nereaguje.</a:t>
            </a:r>
          </a:p>
          <a:p>
            <a:r>
              <a:rPr lang="sk-SK" dirty="0" smtClean="0"/>
              <a:t>Bežne používaný kov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Výskyt a využitie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Výskyt: V zemskej kôre (veľmi málo)</a:t>
            </a:r>
          </a:p>
          <a:p>
            <a:r>
              <a:rPr lang="sk-SK" dirty="0" smtClean="0"/>
              <a:t>                  V prírode len zriedkavo – Najbežnejšou olovenou rudou je sulfid olovnatý a Galenit PBS</a:t>
            </a:r>
          </a:p>
          <a:p>
            <a:r>
              <a:rPr lang="sk-SK" dirty="0" smtClean="0"/>
              <a:t>Využitie: Akumulátor, Náboje, </a:t>
            </a:r>
          </a:p>
          <a:p>
            <a:pPr>
              <a:buNone/>
            </a:pPr>
            <a:r>
              <a:rPr lang="sk-SK" dirty="0" smtClean="0"/>
              <a:t>                    Zo zliatin olova sú najvýznamnejšie </a:t>
            </a:r>
          </a:p>
          <a:p>
            <a:pPr>
              <a:buNone/>
            </a:pPr>
            <a:r>
              <a:rPr lang="sk-SK" dirty="0" smtClean="0"/>
              <a:t>                    spájky</a:t>
            </a:r>
          </a:p>
          <a:p>
            <a:endParaRPr lang="sk-SK" dirty="0" smtClean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enka\Plocha\chemia\olov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4269402" cy="4186386"/>
          </a:xfrm>
          <a:prstGeom prst="rect">
            <a:avLst/>
          </a:prstGeom>
          <a:noFill/>
        </p:spPr>
      </p:pic>
      <p:pic>
        <p:nvPicPr>
          <p:cNvPr id="1027" name="Picture 3" descr="C:\Documents and Settings\Lenka\Plocha\chemia\olovoo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04664"/>
            <a:ext cx="4679057" cy="350929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Uhlík, Kremík, Germánium, Cín a Olovo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Prvky IV.A skupiny periodickej sústavy - sú C, Si, </a:t>
            </a:r>
            <a:r>
              <a:rPr lang="sk-SK" dirty="0" err="1" smtClean="0"/>
              <a:t>Ge</a:t>
            </a:r>
            <a:r>
              <a:rPr lang="sk-SK" dirty="0" smtClean="0"/>
              <a:t>, </a:t>
            </a:r>
            <a:r>
              <a:rPr lang="sk-SK" dirty="0" err="1" smtClean="0"/>
              <a:t>Sn</a:t>
            </a:r>
            <a:r>
              <a:rPr lang="sk-SK" dirty="0" smtClean="0"/>
              <a:t>, </a:t>
            </a:r>
            <a:r>
              <a:rPr lang="sk-SK" dirty="0" err="1" smtClean="0"/>
              <a:t>Pb</a:t>
            </a:r>
            <a:r>
              <a:rPr lang="sk-SK" dirty="0" smtClean="0"/>
              <a:t>. Ich atómy majú vo valenčných </a:t>
            </a:r>
            <a:r>
              <a:rPr lang="sk-SK" dirty="0" err="1" smtClean="0"/>
              <a:t>orbitáloch</a:t>
            </a:r>
            <a:r>
              <a:rPr lang="sk-SK" dirty="0" smtClean="0"/>
              <a:t> elektrónovú konfiguráciu ns2np2 (n je 2 až 6).</a:t>
            </a:r>
          </a:p>
          <a:p>
            <a:r>
              <a:rPr lang="sk-SK" dirty="0" smtClean="0"/>
              <a:t>Uhlík, Kremík- nekovy</a:t>
            </a:r>
          </a:p>
          <a:p>
            <a:r>
              <a:rPr lang="sk-SK" dirty="0" smtClean="0"/>
              <a:t>Germánium- </a:t>
            </a:r>
            <a:r>
              <a:rPr lang="sk-SK" dirty="0" err="1" smtClean="0"/>
              <a:t>polokov</a:t>
            </a:r>
            <a:endParaRPr lang="sk-SK" dirty="0" smtClean="0"/>
          </a:p>
          <a:p>
            <a:r>
              <a:rPr lang="sk-SK" dirty="0" smtClean="0"/>
              <a:t>Cín, Olovo- kovy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Voľne sa vyskytuje len Uhlík, ostatné len v zlúčeninách</a:t>
            </a:r>
          </a:p>
          <a:p>
            <a:r>
              <a:rPr lang="sk-SK" dirty="0" smtClean="0"/>
              <a:t>Kremík je 2- najrozšírenejší prvok v prírode, tvorí základ zemskej kôry spolu s kyslíkom a hliníkom.</a:t>
            </a:r>
          </a:p>
          <a:p>
            <a:r>
              <a:rPr lang="sk-SK" dirty="0" smtClean="0"/>
              <a:t>Germánium v zinočnatých rudách (vzácny)</a:t>
            </a:r>
          </a:p>
          <a:p>
            <a:r>
              <a:rPr lang="sk-SK" dirty="0" err="1" smtClean="0"/>
              <a:t>Olovo-galanit</a:t>
            </a:r>
            <a:r>
              <a:rPr lang="sk-SK" dirty="0" smtClean="0"/>
              <a:t> -</a:t>
            </a:r>
            <a:r>
              <a:rPr lang="sk-SK" dirty="0" err="1" smtClean="0"/>
              <a:t>Pbs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Biogénny prvok</a:t>
            </a:r>
          </a:p>
          <a:p>
            <a:r>
              <a:rPr lang="sk-SK" dirty="0" smtClean="0"/>
              <a:t>Výskyt: Ropa, Zemný plyn, v telách organizmov, vo vode ako CO2, v prírode ako uhličitany vo vydychovanom vzduchu ako CO3</a:t>
            </a:r>
          </a:p>
          <a:p>
            <a:r>
              <a:rPr lang="sk-SK" dirty="0" smtClean="0"/>
              <a:t>3 </a:t>
            </a:r>
            <a:r>
              <a:rPr lang="sk-SK" dirty="0" err="1" smtClean="0"/>
              <a:t>altropické</a:t>
            </a:r>
            <a:r>
              <a:rPr lang="sk-SK" dirty="0" smtClean="0"/>
              <a:t> modifikácie: 1,diamant</a:t>
            </a:r>
          </a:p>
          <a:p>
            <a:pPr>
              <a:buNone/>
            </a:pPr>
            <a:r>
              <a:rPr lang="sk-SK" dirty="0" smtClean="0"/>
              <a:t>                                                 2,grafit- tuha</a:t>
            </a:r>
          </a:p>
          <a:p>
            <a:pPr>
              <a:buNone/>
            </a:pPr>
            <a:r>
              <a:rPr lang="sk-SK" dirty="0" smtClean="0"/>
              <a:t>                                                 3,fulerény</a:t>
            </a:r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Uhlíka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Po Vodíku najviac zlúčenín</a:t>
            </a:r>
          </a:p>
          <a:p>
            <a:r>
              <a:rPr lang="sk-SK" dirty="0" smtClean="0"/>
              <a:t>Anorganické zlúčeniny: </a:t>
            </a:r>
            <a:r>
              <a:rPr lang="sk-SK" b="1" dirty="0" smtClean="0"/>
              <a:t>Karbidy</a:t>
            </a:r>
            <a:r>
              <a:rPr lang="sk-SK" dirty="0" smtClean="0"/>
              <a:t>(C+ prvok s nízkou </a:t>
            </a:r>
            <a:r>
              <a:rPr lang="sk-SK" dirty="0" err="1" smtClean="0"/>
              <a:t>elektronegarivitou</a:t>
            </a:r>
            <a:r>
              <a:rPr lang="sk-SK" dirty="0" smtClean="0"/>
              <a:t>)</a:t>
            </a:r>
          </a:p>
          <a:p>
            <a:pPr>
              <a:buNone/>
            </a:pPr>
            <a:r>
              <a:rPr lang="sk-SK" dirty="0" smtClean="0"/>
              <a:t>                                             </a:t>
            </a:r>
            <a:r>
              <a:rPr lang="sk-SK" b="1" dirty="0" err="1" smtClean="0"/>
              <a:t>Halogenidy</a:t>
            </a:r>
            <a:r>
              <a:rPr lang="sk-SK" dirty="0" smtClean="0"/>
              <a:t>(F, </a:t>
            </a:r>
            <a:r>
              <a:rPr lang="sk-SK" dirty="0" err="1" smtClean="0"/>
              <a:t>Cl</a:t>
            </a:r>
            <a:r>
              <a:rPr lang="sk-SK" dirty="0" smtClean="0"/>
              <a:t>, </a:t>
            </a:r>
            <a:r>
              <a:rPr lang="sk-SK" dirty="0" err="1" smtClean="0"/>
              <a:t>Be</a:t>
            </a:r>
            <a:r>
              <a:rPr lang="sk-SK" dirty="0" smtClean="0"/>
              <a:t>, I-   zlúčeniny)</a:t>
            </a:r>
          </a:p>
          <a:p>
            <a:r>
              <a:rPr lang="sk-SK" dirty="0" smtClean="0"/>
              <a:t>Organické uhľovodíky</a:t>
            </a:r>
          </a:p>
          <a:p>
            <a:r>
              <a:rPr lang="sk-SK" dirty="0" smtClean="0"/>
              <a:t>Deriváty uhľovodíkov</a:t>
            </a:r>
            <a:endParaRPr lang="sk-SK" dirty="0"/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Lenka\Plocha\chemia\uhlii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6120680" cy="3284984"/>
          </a:xfrm>
          <a:prstGeom prst="rect">
            <a:avLst/>
          </a:prstGeom>
          <a:noFill/>
        </p:spPr>
      </p:pic>
      <p:pic>
        <p:nvPicPr>
          <p:cNvPr id="2051" name="Picture 3" descr="C:\Documents and Settings\Lenka\Plocha\chemia\uhl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0"/>
            <a:ext cx="6135146" cy="3479328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Kremík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Líši sa vlastnosťami od uhlíka</a:t>
            </a:r>
          </a:p>
          <a:p>
            <a:r>
              <a:rPr lang="sk-SK" dirty="0" smtClean="0"/>
              <a:t>Elementárny Si je tmavá látka, krehká</a:t>
            </a:r>
          </a:p>
          <a:p>
            <a:r>
              <a:rPr lang="sk-SK" dirty="0" smtClean="0"/>
              <a:t>Synteticky vyrobený</a:t>
            </a:r>
          </a:p>
          <a:p>
            <a:r>
              <a:rPr lang="sk-SK" dirty="0" smtClean="0"/>
              <a:t>Štruktúrou sa podobá diamantu</a:t>
            </a:r>
          </a:p>
          <a:p>
            <a:r>
              <a:rPr lang="sk-SK" dirty="0" smtClean="0"/>
              <a:t>Väzba </a:t>
            </a:r>
            <a:r>
              <a:rPr lang="sk-SK" dirty="0" err="1" smtClean="0"/>
              <a:t>Si-Si</a:t>
            </a:r>
            <a:r>
              <a:rPr lang="sk-SK" dirty="0" smtClean="0"/>
              <a:t> je slabšia</a:t>
            </a:r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Zlúčeniny Kremíka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/>
              <a:t>Silány</a:t>
            </a:r>
            <a:r>
              <a:rPr lang="sk-SK" b="1" dirty="0" smtClean="0"/>
              <a:t>: </a:t>
            </a:r>
            <a:r>
              <a:rPr lang="sk-SK" dirty="0" smtClean="0"/>
              <a:t>relatívne a nestále zlúčeniny Si a H</a:t>
            </a:r>
          </a:p>
          <a:p>
            <a:pPr>
              <a:buNone/>
            </a:pPr>
            <a:r>
              <a:rPr lang="sk-SK" dirty="0" smtClean="0"/>
              <a:t>                štruktúra podobná </a:t>
            </a:r>
            <a:r>
              <a:rPr lang="sk-SK" dirty="0" err="1" smtClean="0"/>
              <a:t>alkánom</a:t>
            </a:r>
            <a:endParaRPr lang="sk-SK" dirty="0" smtClean="0"/>
          </a:p>
          <a:p>
            <a:r>
              <a:rPr lang="sk-SK" b="1" dirty="0" err="1" smtClean="0"/>
              <a:t>Halogenidy</a:t>
            </a:r>
            <a:r>
              <a:rPr lang="sk-SK" b="1" dirty="0" smtClean="0"/>
              <a:t>: </a:t>
            </a:r>
            <a:r>
              <a:rPr lang="sk-SK" dirty="0" smtClean="0"/>
              <a:t>SiF4 fluorid kremičitý pri </a:t>
            </a:r>
            <a:r>
              <a:rPr lang="sk-SK" dirty="0" err="1" smtClean="0"/>
              <a:t>rekacii</a:t>
            </a:r>
            <a:r>
              <a:rPr lang="sk-SK" dirty="0" smtClean="0"/>
              <a:t> s</a:t>
            </a:r>
          </a:p>
          <a:p>
            <a:pPr>
              <a:buNone/>
            </a:pPr>
            <a:r>
              <a:rPr lang="sk-SK" dirty="0" smtClean="0"/>
              <a:t>                         H2O alebo HF vznikajú kyseliny</a:t>
            </a:r>
          </a:p>
          <a:p>
            <a:pPr>
              <a:buNone/>
            </a:pPr>
            <a:r>
              <a:rPr lang="sk-SK" dirty="0" smtClean="0"/>
              <a:t>                         </a:t>
            </a:r>
            <a:r>
              <a:rPr lang="sk-SK" dirty="0" err="1" smtClean="0"/>
              <a:t>hexafluoro</a:t>
            </a:r>
            <a:r>
              <a:rPr lang="sk-SK" dirty="0" smtClean="0"/>
              <a:t> kremičité H2SiF6</a:t>
            </a:r>
          </a:p>
          <a:p>
            <a:r>
              <a:rPr lang="sk-SK" b="1" dirty="0" err="1" smtClean="0"/>
              <a:t>Silicidy</a:t>
            </a:r>
            <a:r>
              <a:rPr lang="sk-SK" b="1" dirty="0" smtClean="0"/>
              <a:t>: </a:t>
            </a:r>
            <a:r>
              <a:rPr lang="sk-SK" dirty="0" smtClean="0"/>
              <a:t>Zlúčeniny s kovom </a:t>
            </a:r>
          </a:p>
        </p:txBody>
      </p:sp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Lenka\Plocha\chemia\krem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19897"/>
            <a:ext cx="4937701" cy="3438103"/>
          </a:xfrm>
          <a:prstGeom prst="rect">
            <a:avLst/>
          </a:prstGeom>
          <a:noFill/>
        </p:spPr>
      </p:pic>
      <p:pic>
        <p:nvPicPr>
          <p:cNvPr id="3075" name="Picture 3" descr="C:\Documents and Settings\Lenka\Plocha\chemia\kremi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026" y="0"/>
            <a:ext cx="4471718" cy="335699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5000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Jmění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452</Words>
  <Application>Microsoft Office PowerPoint</Application>
  <PresentationFormat>Prezentácia na obrazovke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Arkýř</vt:lpstr>
      <vt:lpstr>P2 prvky</vt:lpstr>
      <vt:lpstr>Uhlík, Kremík, Germánium, Cín a Olovo </vt:lpstr>
      <vt:lpstr>Prezentácia programu PowerPoint</vt:lpstr>
      <vt:lpstr>Uhlík </vt:lpstr>
      <vt:lpstr>Zlúčeniny Uhlíka</vt:lpstr>
      <vt:lpstr>Prezentácia programu PowerPoint</vt:lpstr>
      <vt:lpstr>Kremík</vt:lpstr>
      <vt:lpstr>Zlúčeniny Kremíka</vt:lpstr>
      <vt:lpstr>Prezentácia programu PowerPoint</vt:lpstr>
      <vt:lpstr>Germánium</vt:lpstr>
      <vt:lpstr>Výskyt Germánia</vt:lpstr>
      <vt:lpstr>Prezentácia programu PowerPoint</vt:lpstr>
      <vt:lpstr>Cín</vt:lpstr>
      <vt:lpstr>Využitie, výskyt</vt:lpstr>
      <vt:lpstr>Prezentácia programu PowerPoint</vt:lpstr>
      <vt:lpstr>Olovo</vt:lpstr>
      <vt:lpstr>Výskyt a využitie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prvky</dc:title>
  <dc:creator>lensk</dc:creator>
  <cp:lastModifiedBy>lensk</cp:lastModifiedBy>
  <cp:revision>14</cp:revision>
  <dcterms:modified xsi:type="dcterms:W3CDTF">2014-11-04T18:05:31Z</dcterms:modified>
</cp:coreProperties>
</file>