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3" r:id="rId6"/>
    <p:sldId id="279" r:id="rId7"/>
    <p:sldId id="274" r:id="rId8"/>
    <p:sldId id="275" r:id="rId9"/>
    <p:sldId id="276" r:id="rId10"/>
    <p:sldId id="277" r:id="rId11"/>
    <p:sldId id="354" r:id="rId12"/>
    <p:sldId id="355" r:id="rId13"/>
    <p:sldId id="356" r:id="rId14"/>
    <p:sldId id="357" r:id="rId15"/>
    <p:sldId id="360" r:id="rId16"/>
    <p:sldId id="367" r:id="rId17"/>
    <p:sldId id="368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9805E-C36A-496D-9045-14BF17259483}" v="1" dt="2023-05-08T10:21:15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šková Eva-Maria" userId="S::eva.maria.roskova@smail.unipo.sk::3f02f94a-e10c-4823-8729-f13d4c188789" providerId="AD" clId="Web-{1A69805E-C36A-496D-9045-14BF17259483}"/>
    <pc:docChg chg="modSld">
      <pc:chgData name="Rošková Eva-Maria" userId="S::eva.maria.roskova@smail.unipo.sk::3f02f94a-e10c-4823-8729-f13d4c188789" providerId="AD" clId="Web-{1A69805E-C36A-496D-9045-14BF17259483}" dt="2023-05-08T10:21:15.963" v="0" actId="1076"/>
      <pc:docMkLst>
        <pc:docMk/>
      </pc:docMkLst>
      <pc:sldChg chg="modSp">
        <pc:chgData name="Rošková Eva-Maria" userId="S::eva.maria.roskova@smail.unipo.sk::3f02f94a-e10c-4823-8729-f13d4c188789" providerId="AD" clId="Web-{1A69805E-C36A-496D-9045-14BF17259483}" dt="2023-05-08T10:21:15.963" v="0" actId="1076"/>
        <pc:sldMkLst>
          <pc:docMk/>
          <pc:sldMk cId="2912954242" sldId="274"/>
        </pc:sldMkLst>
        <pc:spChg chg="mod">
          <ac:chgData name="Rošková Eva-Maria" userId="S::eva.maria.roskova@smail.unipo.sk::3f02f94a-e10c-4823-8729-f13d4c188789" providerId="AD" clId="Web-{1A69805E-C36A-496D-9045-14BF17259483}" dt="2023-05-08T10:21:15.963" v="0" actId="1076"/>
          <ac:spMkLst>
            <pc:docMk/>
            <pc:sldMk cId="2912954242" sldId="27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F3A3-160C-4196-953D-5F1C55021DD4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85584-78AA-4318-B606-A34706AB60E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0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7DABC-48C0-481C-A7DF-55CE616447E1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B765-B447-425D-B505-9C4F616009B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12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870E-B45B-4E09-926E-726B97690FFE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74C7B-54B2-4B0C-BD5C-A181D0DB495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0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9BC7-42CF-4035-9649-DF0F3BDA04A3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5853-4572-455E-99C5-133F46119F8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8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ADFED-ECB2-4853-99D6-C39CC1F510C6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4B95-7EF7-4013-A765-D3C91880397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35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9147-BFAF-4417-BA79-7F53F4BA9245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7377-D12D-48A6-BF9B-A1385CA3979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49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C584B-A64E-4E24-8F96-18361031B412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B422-EF7B-4DD3-93B9-676119FD7F2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91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451-26B2-4786-8A0A-A4B01C17F4AA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25767-A8D9-4AF3-B9DB-4231519D1E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8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B71C-11D8-43AB-B53D-3012EF335EC7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90665-0127-4C44-AC7A-6F7FC58E40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F00BD-8BE2-4E56-B51D-00DC4C14793C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458C2-0A81-4236-9ADB-3783036CDB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57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9F5E-F653-4607-984E-34D02780F93B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140C-E0C3-49AB-8F8A-F40144DD3EF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99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EBCF"/>
            </a:gs>
            <a:gs pos="75000">
              <a:srgbClr val="9CB86E"/>
            </a:gs>
            <a:gs pos="100000">
              <a:srgbClr val="156B13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Upravte štýly predlohy textu</a:t>
            </a:r>
          </a:p>
        </p:txBody>
      </p:sp>
      <p:sp>
        <p:nvSpPr>
          <p:cNvPr id="102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Upravte štýl predlohy textu.</a:t>
            </a:r>
          </a:p>
          <a:p>
            <a:pPr lvl="1"/>
            <a:r>
              <a:rPr lang="sk-SK" altLang="sk-SK"/>
              <a:t>Druhá úroveň</a:t>
            </a:r>
          </a:p>
          <a:p>
            <a:pPr lvl="2"/>
            <a:r>
              <a:rPr lang="sk-SK" altLang="sk-SK"/>
              <a:t>Tretia úroveň</a:t>
            </a:r>
          </a:p>
          <a:p>
            <a:pPr lvl="3"/>
            <a:r>
              <a:rPr lang="sk-SK" altLang="sk-SK"/>
              <a:t>Štvrtá úroveň</a:t>
            </a:r>
          </a:p>
          <a:p>
            <a:pPr lvl="4"/>
            <a:r>
              <a:rPr lang="sk-SK" alt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E5E5C9-FD1D-4127-8D7B-AD0F29485692}" type="datetimeFigureOut">
              <a:rPr lang="sk-SK"/>
              <a:pPr>
                <a:defRPr/>
              </a:pPr>
              <a:t>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79C38A-E3EC-41E0-88F0-2954CCD614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Dejepisná vychádzka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E. </a:t>
            </a:r>
            <a:r>
              <a:rPr lang="sk-SK" b="1" dirty="0" err="1"/>
              <a:t>Petlák</a:t>
            </a:r>
            <a:r>
              <a:rPr lang="sk-SK" b="1" dirty="0"/>
              <a:t> </a:t>
            </a:r>
            <a:r>
              <a:rPr lang="sk-SK" dirty="0"/>
              <a:t>: </a:t>
            </a:r>
          </a:p>
          <a:p>
            <a:pPr marL="0" indent="0">
              <a:buNone/>
            </a:pPr>
            <a:endParaRPr lang="sk-SK" dirty="0"/>
          </a:p>
          <a:p>
            <a:pPr algn="just"/>
            <a:r>
              <a:rPr lang="sk-SK" sz="2400" dirty="0">
                <a:effectLst/>
              </a:rPr>
              <a:t>umožňuje žiakom/ študentom poznávať historické predmety a javy, ktoré sú v blízkosti školy a ktorých bezprostredné pozorovanie a poznávanie prispieva k vytváraniu </a:t>
            </a:r>
            <a:r>
              <a:rPr lang="pt-BR" sz="2400" dirty="0">
                <a:effectLst/>
              </a:rPr>
              <a:t>správnych predstáv a vedomostí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246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sz="2400" b="1" dirty="0"/>
          </a:p>
          <a:p>
            <a:pPr algn="just"/>
            <a:r>
              <a:rPr lang="sk-SK" sz="2400" b="1" dirty="0"/>
              <a:t>Sekundárnym cieľom </a:t>
            </a:r>
            <a:r>
              <a:rPr lang="sk-SK" sz="2400" dirty="0"/>
              <a:t>historického záujmového útvaru </a:t>
            </a:r>
            <a:r>
              <a:rPr lang="sk-SK" sz="2400" i="1" dirty="0"/>
              <a:t>„je naučiť žiakov overovať si historické fakty štúdiom historického pramenného materiálu, teda postupovať pri štúdiu deduktívne, na rozdiel od induktívneho postupu realizovaného na vyučovacích hodinách.“</a:t>
            </a:r>
          </a:p>
        </p:txBody>
      </p:sp>
    </p:spTree>
    <p:extLst>
      <p:ext uri="{BB962C8B-B14F-4D97-AF65-F5344CB8AC3E}">
        <p14:creationId xmlns:p14="http://schemas.microsoft.com/office/powerpoint/2010/main" val="15305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/>
              <a:t>Vnútorná organizácia historického záujmového útvaru býva rozličná, v závislosti od počtu jeho členov. </a:t>
            </a:r>
          </a:p>
          <a:p>
            <a:pPr marL="0" indent="0" algn="just">
              <a:buNone/>
            </a:pPr>
            <a:endParaRPr lang="sk-SK" sz="2400" dirty="0"/>
          </a:p>
          <a:p>
            <a:pPr algn="just"/>
            <a:r>
              <a:rPr lang="sk-SK" sz="2400" dirty="0"/>
              <a:t>Pri malom počte členov (10 – 15) záujmový útvar pracuje ako celok, pri väčšom počte členov (20 – 50) sa spravidla rozdelí na niekoľko sekcií, ktoré pracujú podľa vlastného plánu (archeologické, numizmatické, umeleckej literatúry, na svojpomocné vyhotovenie pomôcok a pod.).</a:t>
            </a:r>
          </a:p>
        </p:txBody>
      </p:sp>
    </p:spTree>
    <p:extLst>
      <p:ext uri="{BB962C8B-B14F-4D97-AF65-F5344CB8AC3E}">
        <p14:creationId xmlns:p14="http://schemas.microsoft.com/office/powerpoint/2010/main" val="138882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/>
              <a:t>Každé stretnutie historického záujmového útvaru musí mať v dostatočnom predstihu pripravený plán činnosti, aby čas strávený na stretnutí bol racionálne a produktívne využitý.</a:t>
            </a:r>
          </a:p>
          <a:p>
            <a:pPr algn="just"/>
            <a:r>
              <a:rPr lang="sk-SK" sz="2400" dirty="0"/>
              <a:t>Plán činností historického záujmového útvaru vypracúva vedúci historického záujmového útvaru samostatne, vo forme projektov a tematického výchovno-vzdelávacieho plánu.</a:t>
            </a:r>
          </a:p>
          <a:p>
            <a:pPr algn="just"/>
            <a:r>
              <a:rPr lang="sk-SK" sz="2400" dirty="0"/>
              <a:t>Stretnutia historického záujmového útvaru sa môžu uskutočniť na rôznych miestach - školských priestoroch, obecných resp. mestských budovách, na historických a pamätných miestach, v múzeách, galériách, knižniciach, archívoch atď.</a:t>
            </a:r>
          </a:p>
          <a:p>
            <a:pPr marL="0" indent="0" algn="just">
              <a:buNone/>
            </a:pPr>
            <a:endParaRPr lang="sk-SK" dirty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401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/>
              <a:t>Druhy historických záujmových útvarov :</a:t>
            </a:r>
          </a:p>
          <a:p>
            <a:endParaRPr lang="sk-SK" sz="2400" b="1" dirty="0"/>
          </a:p>
          <a:p>
            <a:pPr marL="514350" indent="-514350">
              <a:buAutoNum type="alphaLcParenR"/>
            </a:pPr>
            <a:r>
              <a:rPr lang="sk-SK" sz="2400" dirty="0"/>
              <a:t>Zberateľské záujmové útvary </a:t>
            </a:r>
          </a:p>
          <a:p>
            <a:pPr marL="514350" indent="-514350">
              <a:buAutoNum type="alphaLcParenR"/>
            </a:pPr>
            <a:r>
              <a:rPr lang="sk-SK" sz="2400" dirty="0"/>
              <a:t>Informačné a pracovné záujmové útvary</a:t>
            </a:r>
          </a:p>
          <a:p>
            <a:pPr marL="514350" indent="-514350">
              <a:buAutoNum type="alphaLcParenR"/>
            </a:pPr>
            <a:r>
              <a:rPr lang="sk-SK" sz="2400" dirty="0"/>
              <a:t>Kultúrno-umelecké záujmové útvary </a:t>
            </a:r>
          </a:p>
          <a:p>
            <a:pPr marL="514350" indent="-514350">
              <a:buAutoNum type="alphaLcParenR"/>
            </a:pPr>
            <a:r>
              <a:rPr lang="sk-SK" sz="2400" dirty="0"/>
              <a:t>Záujmové útvary dejín a archeológie</a:t>
            </a:r>
          </a:p>
        </p:txBody>
      </p:sp>
    </p:spTree>
    <p:extLst>
      <p:ext uri="{BB962C8B-B14F-4D97-AF65-F5344CB8AC3E}">
        <p14:creationId xmlns:p14="http://schemas.microsoft.com/office/powerpoint/2010/main" val="25730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b="1" dirty="0"/>
              <a:t>Druhy činnosti v historickom záujmovom útvare:</a:t>
            </a:r>
          </a:p>
          <a:p>
            <a:pPr marL="0" indent="0" algn="just">
              <a:buNone/>
            </a:pPr>
            <a:endParaRPr lang="sk-SK" sz="2400" b="1" dirty="0"/>
          </a:p>
          <a:p>
            <a:pPr marL="0" indent="0" algn="just">
              <a:buNone/>
            </a:pPr>
            <a:r>
              <a:rPr lang="sk-SK" sz="2400" dirty="0"/>
              <a:t>a) Zbieranie historického pramenného materiálu a svojpomocné vyhotovovanie učebných pomôcok </a:t>
            </a:r>
          </a:p>
          <a:p>
            <a:pPr marL="0" indent="0" algn="just">
              <a:buNone/>
            </a:pPr>
            <a:r>
              <a:rPr lang="sk-SK" sz="2400" dirty="0"/>
              <a:t>b) Umenie a umelecká literatúra </a:t>
            </a:r>
          </a:p>
          <a:p>
            <a:pPr marL="0" indent="0" algn="just">
              <a:buNone/>
            </a:pPr>
            <a:r>
              <a:rPr lang="sk-SK" sz="2400" dirty="0"/>
              <a:t>c) Besedy, školské historické konferencie a historické večierky </a:t>
            </a:r>
          </a:p>
          <a:p>
            <a:pPr marL="0" indent="0" algn="just">
              <a:buNone/>
            </a:pPr>
            <a:r>
              <a:rPr lang="sk-SK" sz="2400" dirty="0"/>
              <a:t>d) Historické hry, kvízy, súťaže, dejepisné a filatelistické olympiády </a:t>
            </a:r>
          </a:p>
          <a:p>
            <a:pPr marL="0" indent="0" algn="just">
              <a:buNone/>
            </a:pPr>
            <a:r>
              <a:rPr lang="sk-SK" sz="2400" dirty="0"/>
              <a:t>e) Vychádzky, exkurzie, turistické pochody</a:t>
            </a:r>
          </a:p>
        </p:txBody>
      </p:sp>
    </p:spTree>
    <p:extLst>
      <p:ext uri="{BB962C8B-B14F-4D97-AF65-F5344CB8AC3E}">
        <p14:creationId xmlns:p14="http://schemas.microsoft.com/office/powerpoint/2010/main" val="390955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algn="just"/>
            <a:r>
              <a:rPr lang="sk-SK" dirty="0"/>
              <a:t>č</a:t>
            </a:r>
            <a:r>
              <a:rPr lang="sk-SK" dirty="0">
                <a:effectLst/>
              </a:rPr>
              <a:t>asovo je menej náročná ako dejepisná exkurzia</a:t>
            </a:r>
          </a:p>
          <a:p>
            <a:pPr algn="just"/>
            <a:r>
              <a:rPr lang="sk-SK" dirty="0">
                <a:effectLst/>
              </a:rPr>
              <a:t>absolvuje sa spravidla peši</a:t>
            </a:r>
          </a:p>
          <a:p>
            <a:pPr algn="just"/>
            <a:r>
              <a:rPr lang="sk-SK" dirty="0"/>
              <a:t>c</a:t>
            </a:r>
            <a:r>
              <a:rPr lang="sk-SK" dirty="0">
                <a:effectLst/>
              </a:rPr>
              <a:t>ieľom dejepisnej vychádzky obyčajne býva blízke okolie školy s pamätihodnosťami obce, prípadne múzeum, archív, osvetové stredisko, knižnica, galéria či výstava, a pod.</a:t>
            </a:r>
          </a:p>
          <a:p>
            <a:endParaRPr lang="sk-SK" dirty="0">
              <a:effectLst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761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89CC0-3E09-447F-9742-A74E3C8F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59D555-C157-4E0B-8FEC-77A10336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</a:t>
            </a:r>
            <a:r>
              <a:rPr lang="sk-SK" dirty="0">
                <a:effectLst/>
              </a:rPr>
              <a:t>zhľadom na ciele, náplň, prostredie a postavenie v sústave vyučovacích hodín, sa dejepisné vychádzky a dejepisné exkurzie delia nasledovne: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492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2378"/>
            <a:ext cx="8229600" cy="1143000"/>
          </a:xfrm>
        </p:spPr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sk-SK" sz="2400" b="1" u="sng" dirty="0">
                <a:effectLst/>
              </a:rPr>
              <a:t>1. podľa cieľa a vzťahu k učivu</a:t>
            </a:r>
            <a:r>
              <a:rPr lang="sk-SK" sz="2400" u="sng" dirty="0">
                <a:effectLst/>
              </a:rPr>
              <a:t>:</a:t>
            </a:r>
            <a:r>
              <a:rPr lang="sk-SK" sz="2400" dirty="0">
                <a:effectLst/>
              </a:rPr>
              <a:t> </a:t>
            </a:r>
          </a:p>
          <a:p>
            <a:pPr marL="0" indent="0" algn="just">
              <a:buNone/>
            </a:pPr>
            <a:r>
              <a:rPr lang="sk-SK" sz="2400" b="1" dirty="0">
                <a:effectLst/>
              </a:rPr>
              <a:t>a)</a:t>
            </a:r>
            <a:r>
              <a:rPr lang="sk-SK" sz="2400" dirty="0">
                <a:effectLst/>
              </a:rPr>
              <a:t> </a:t>
            </a:r>
            <a:r>
              <a:rPr lang="sk-SK" sz="2400" b="1" i="1" dirty="0">
                <a:effectLst/>
              </a:rPr>
              <a:t>tematické</a:t>
            </a:r>
            <a:r>
              <a:rPr lang="sk-SK" sz="2400" dirty="0">
                <a:effectLst/>
              </a:rPr>
              <a:t> - týkajúce sa jednej témy alebo veľmi úzko vymedzeného problému, </a:t>
            </a:r>
          </a:p>
          <a:p>
            <a:pPr marL="0" indent="0" algn="just">
              <a:buNone/>
            </a:pPr>
            <a:r>
              <a:rPr lang="sk-SK" sz="2400" b="1" dirty="0">
                <a:effectLst/>
              </a:rPr>
              <a:t>b)</a:t>
            </a:r>
            <a:r>
              <a:rPr lang="sk-SK" sz="2400" dirty="0">
                <a:effectLst/>
              </a:rPr>
              <a:t> </a:t>
            </a:r>
            <a:r>
              <a:rPr lang="sk-SK" sz="2400" b="1" i="1" dirty="0">
                <a:effectLst/>
              </a:rPr>
              <a:t>komplexné</a:t>
            </a:r>
            <a:r>
              <a:rPr lang="sk-SK" sz="2400" dirty="0">
                <a:effectLst/>
              </a:rPr>
              <a:t> - pri ktorých </a:t>
            </a:r>
            <a:r>
              <a:rPr lang="sk-SK" sz="2400" dirty="0"/>
              <a:t>žiaci/študenti </a:t>
            </a:r>
            <a:r>
              <a:rPr lang="sk-SK" sz="2400" dirty="0">
                <a:effectLst/>
              </a:rPr>
              <a:t>nadobúdajú poznatky o rozličných obdobiach historického vývinu, </a:t>
            </a:r>
          </a:p>
          <a:p>
            <a:pPr marL="0" indent="0" algn="just">
              <a:buNone/>
            </a:pPr>
            <a:r>
              <a:rPr lang="sk-SK" sz="2400" b="1" dirty="0">
                <a:effectLst/>
              </a:rPr>
              <a:t>c)</a:t>
            </a:r>
            <a:r>
              <a:rPr lang="sk-SK" sz="2400" dirty="0">
                <a:effectLst/>
              </a:rPr>
              <a:t> </a:t>
            </a:r>
            <a:r>
              <a:rPr lang="sk-SK" sz="2400" b="1" i="1" dirty="0">
                <a:effectLst/>
              </a:rPr>
              <a:t>komplexné viacpredmetové</a:t>
            </a:r>
            <a:r>
              <a:rPr lang="sk-SK" sz="2400" dirty="0">
                <a:effectLst/>
              </a:rPr>
              <a:t> - ktoré sa obyčajne uskutočňujú na konci roka, trvajú niekoľko dní a žiaci/študenti si v nich overujú poznatky získané z viacerých vyučovacích predmetov.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129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sk-SK" sz="2400" b="1" u="sng" dirty="0">
                <a:effectLst/>
              </a:rPr>
              <a:t>2. podľa prostredia, do ktorého sa vychádzky a exkurzie konajú na:</a:t>
            </a:r>
            <a:r>
              <a:rPr lang="sk-SK" sz="2400" dirty="0">
                <a:effectLst/>
              </a:rPr>
              <a:t> </a:t>
            </a:r>
          </a:p>
          <a:p>
            <a:pPr marL="514350" indent="-514350" algn="just">
              <a:buAutoNum type="alphaLcParenR"/>
            </a:pPr>
            <a:r>
              <a:rPr lang="sk-SK" sz="2400" b="1" i="1" dirty="0">
                <a:effectLst/>
              </a:rPr>
              <a:t>vychádzky a exkurzie do kultúrno-osvetových zariadení </a:t>
            </a:r>
            <a:r>
              <a:rPr lang="sk-SK" sz="2400" dirty="0">
                <a:effectLst/>
              </a:rPr>
              <a:t>(múzeá, archívy, galérie, pamätné izby) </a:t>
            </a:r>
            <a:r>
              <a:rPr lang="sk-SK" sz="2400" b="1" dirty="0">
                <a:effectLst/>
              </a:rPr>
              <a:t>a na výstavy</a:t>
            </a:r>
          </a:p>
          <a:p>
            <a:pPr marL="514350" indent="-514350" algn="just">
              <a:buAutoNum type="alphaLcParenR"/>
            </a:pPr>
            <a:r>
              <a:rPr lang="sk-SK" sz="2400" b="1" i="1" dirty="0">
                <a:effectLst/>
              </a:rPr>
              <a:t>vychádzky a exkurzie do škôl, vedeckých a technických ústavov</a:t>
            </a:r>
          </a:p>
          <a:p>
            <a:pPr marL="0" indent="0" algn="just">
              <a:buNone/>
            </a:pPr>
            <a:r>
              <a:rPr lang="sk-SK" sz="2400" b="1" dirty="0">
                <a:effectLst/>
              </a:rPr>
              <a:t>c) </a:t>
            </a:r>
            <a:r>
              <a:rPr lang="sk-SK" sz="2400" b="1" i="1" dirty="0">
                <a:effectLst/>
              </a:rPr>
              <a:t>vychádzky a exkurzie na historické a pamätné miesta</a:t>
            </a:r>
            <a:r>
              <a:rPr lang="sk-SK" sz="2400" dirty="0">
                <a:effectLst/>
              </a:rPr>
              <a:t> (hrady, kaštiele, prírodné múzeá, pomníky a pod.) </a:t>
            </a:r>
            <a:r>
              <a:rPr lang="sk-SK" sz="2400" b="1" i="1" dirty="0">
                <a:effectLst/>
              </a:rPr>
              <a:t>a do archeologických lokalít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641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2400" b="1" u="sng" dirty="0">
                <a:effectLst/>
              </a:rPr>
              <a:t>3. podľa zaradenia do sústavy vyučovacích hodín na:</a:t>
            </a:r>
            <a:r>
              <a:rPr lang="sk-SK" sz="2400" dirty="0">
                <a:effectLst/>
              </a:rPr>
              <a:t> </a:t>
            </a:r>
          </a:p>
          <a:p>
            <a:pPr marL="457200" indent="-457200" algn="just">
              <a:buAutoNum type="alphaLcParenR"/>
            </a:pPr>
            <a:r>
              <a:rPr lang="sk-SK" sz="2400" b="1" i="1" dirty="0">
                <a:effectLst/>
              </a:rPr>
              <a:t>úvodné</a:t>
            </a:r>
            <a:r>
              <a:rPr lang="sk-SK" sz="2400" dirty="0">
                <a:effectLst/>
              </a:rPr>
              <a:t> – úlohou ktorých je nazhromažďovať poznatky a skúsenosti žiakov/študentov, ako aj potrebný učebný materiál, ktorý bude predmetom nasledujúcich hodín dejepisu, seminárov z dejepisu, historických </a:t>
            </a:r>
            <a:r>
              <a:rPr lang="sk-SK" sz="2400" dirty="0"/>
              <a:t>útvarov </a:t>
            </a:r>
            <a:r>
              <a:rPr lang="sk-SK" sz="2400" dirty="0">
                <a:effectLst/>
              </a:rPr>
              <a:t>a pod.;</a:t>
            </a:r>
          </a:p>
          <a:p>
            <a:pPr marL="457200" indent="-457200" algn="just">
              <a:buAutoNum type="alphaLcParenR"/>
            </a:pPr>
            <a:endParaRPr lang="sk-SK" sz="2400" dirty="0">
              <a:effectLst/>
            </a:endParaRPr>
          </a:p>
          <a:p>
            <a:pPr marL="0" indent="0" algn="just">
              <a:buNone/>
            </a:pPr>
            <a:r>
              <a:rPr lang="sk-SK" sz="2400" b="1" i="1" dirty="0"/>
              <a:t>b) výkladové alebo náučné</a:t>
            </a:r>
            <a:r>
              <a:rPr lang="sk-SK" sz="2400" dirty="0"/>
              <a:t> – úlohou ktorých je preberať a rozširovať učivo poznávaním skutočných predmetov a regionálnych prvkov;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761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sz="2400" b="1" dirty="0">
                <a:effectLst/>
              </a:rPr>
              <a:t>c)</a:t>
            </a:r>
            <a:r>
              <a:rPr lang="sk-SK" sz="2400" dirty="0">
                <a:effectLst/>
              </a:rPr>
              <a:t> </a:t>
            </a:r>
            <a:r>
              <a:rPr lang="sk-SK" sz="2400" b="1" i="1" dirty="0">
                <a:effectLst/>
              </a:rPr>
              <a:t>záverečné</a:t>
            </a:r>
            <a:r>
              <a:rPr lang="sk-SK" sz="2400" dirty="0">
                <a:effectLst/>
              </a:rPr>
              <a:t>  - úlohou ktorých je overovať prípadne dopĺňať získané teoretické a praktické poznatky z predchádzajúcich hodín, seminárov, stretnutí </a:t>
            </a:r>
            <a:r>
              <a:rPr lang="sk-SK" sz="2400" dirty="0" err="1"/>
              <a:t>hist</a:t>
            </a:r>
            <a:r>
              <a:rPr lang="sk-SK" sz="2400" dirty="0"/>
              <a:t>. útvarov a pod.;</a:t>
            </a:r>
          </a:p>
          <a:p>
            <a:pPr marL="0" indent="0" algn="just">
              <a:buNone/>
            </a:pPr>
            <a:endParaRPr lang="sk-SK" sz="2400" dirty="0"/>
          </a:p>
          <a:p>
            <a:pPr marL="0" indent="0" algn="just">
              <a:buNone/>
            </a:pPr>
            <a:r>
              <a:rPr lang="sk-SK" sz="2400" b="1" i="1" dirty="0">
                <a:effectLst/>
              </a:rPr>
              <a:t>d) </a:t>
            </a:r>
            <a:r>
              <a:rPr lang="sk-SK" sz="2400" b="1" i="1" dirty="0"/>
              <a:t>p</a:t>
            </a:r>
            <a:r>
              <a:rPr lang="sk-SK" sz="2400" b="1" i="1" dirty="0">
                <a:effectLst/>
              </a:rPr>
              <a:t>rehľadné - </a:t>
            </a:r>
            <a:r>
              <a:rPr lang="sk-SK" sz="2400" dirty="0">
                <a:effectLst/>
              </a:rPr>
              <a:t>ktoré završujú štúdium širokej problematiky a spravidla sa konajú na záver určitého cyklu (napr. </a:t>
            </a:r>
            <a:r>
              <a:rPr lang="sk-SK" sz="2400" dirty="0"/>
              <a:t>historický útvar).</a:t>
            </a:r>
            <a:endParaRPr lang="sk-SK" sz="2400" dirty="0">
              <a:effectLst/>
            </a:endParaRPr>
          </a:p>
          <a:p>
            <a:pPr marL="0" indent="0" algn="just">
              <a:buNone/>
            </a:pPr>
            <a:endParaRPr lang="sk-SK" sz="2400" dirty="0"/>
          </a:p>
          <a:p>
            <a:pPr marL="0" indent="0" algn="just">
              <a:buNone/>
            </a:pPr>
            <a:endParaRPr lang="sk-SK" sz="2400" dirty="0"/>
          </a:p>
          <a:p>
            <a:pPr marL="0" indent="0" algn="just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512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Historický záujmový útvar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/>
              <a:t>je taká organizačná forma mimoškolskej činnosti, ktorej obsah je zameraný na poznávanie dejín rodnej obce, mesta, regiónu prípadne kraja a na rozširovanie vedomostí z dejín slovenského národa a národností, ktoré na území Slovenska žijú a ktorú tvorí skupina dobrovoľne prihlásených žiakov bez rozdielu veku.</a:t>
            </a:r>
          </a:p>
          <a:p>
            <a:pPr algn="just"/>
            <a:r>
              <a:rPr lang="sk-SK" sz="2400" dirty="0"/>
              <a:t>vzhľadom k tomu, že účasť žiakov v historickom záujmovom útvare je dobrovoľná, jeho obsah, program, spôsob činností a cieľ práce v ňom sú stanovované a vypracovávané tak, aby sami o sebe čo najviac podporovali aktivitu žiakov.</a:t>
            </a:r>
          </a:p>
        </p:txBody>
      </p:sp>
    </p:spTree>
    <p:extLst>
      <p:ext uri="{BB962C8B-B14F-4D97-AF65-F5344CB8AC3E}">
        <p14:creationId xmlns:p14="http://schemas.microsoft.com/office/powerpoint/2010/main" val="16146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sz="2400" b="1" dirty="0"/>
          </a:p>
          <a:p>
            <a:pPr algn="just"/>
            <a:r>
              <a:rPr lang="sk-SK" sz="2400" b="1" dirty="0"/>
              <a:t>Primárnym cieľom</a:t>
            </a:r>
            <a:r>
              <a:rPr lang="sk-SK" sz="2400" dirty="0"/>
              <a:t> historického záujmového útvaru je </a:t>
            </a:r>
            <a:r>
              <a:rPr lang="sk-SK" sz="2400" i="1" dirty="0"/>
              <a:t>„...prehlbovať historické vedomosti prostredníctvom samostatnej práce s historickým materiálom, s umeleckou literatúrou, literatúrou faktu a inými prameňmi, pomocou ktorých nachádzajú žiaci vysvetlenie dôležitých historických javov...“</a:t>
            </a:r>
          </a:p>
        </p:txBody>
      </p:sp>
    </p:spTree>
    <p:extLst>
      <p:ext uri="{BB962C8B-B14F-4D97-AF65-F5344CB8AC3E}">
        <p14:creationId xmlns:p14="http://schemas.microsoft.com/office/powerpoint/2010/main" val="1895276362"/>
      </p:ext>
    </p:extLst>
  </p:cSld>
  <p:clrMapOvr>
    <a:masterClrMapping/>
  </p:clrMapOvr>
</p:sld>
</file>

<file path=ppt/theme/theme1.xml><?xml version="1.0" encoding="utf-8"?>
<a:theme xmlns:a="http://schemas.openxmlformats.org/drawingml/2006/main" name="Dejepisná exkurz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139BC99EA94546ABD8D1B03774A30E" ma:contentTypeVersion="12" ma:contentTypeDescription="Umožňuje vytvoriť nový dokument." ma:contentTypeScope="" ma:versionID="d9e11c37f54629491e4eac8b34e51b6f">
  <xsd:schema xmlns:xsd="http://www.w3.org/2001/XMLSchema" xmlns:xs="http://www.w3.org/2001/XMLSchema" xmlns:p="http://schemas.microsoft.com/office/2006/metadata/properties" xmlns:ns2="92c37e74-4dd0-41a2-a589-c2f12538dcff" xmlns:ns3="d1ae019f-e698-4728-a654-b65998c80ea2" targetNamespace="http://schemas.microsoft.com/office/2006/metadata/properties" ma:root="true" ma:fieldsID="1bf35192225f5c71fbcd337792653b2d" ns2:_="" ns3:_="">
    <xsd:import namespace="92c37e74-4dd0-41a2-a589-c2f12538dcff"/>
    <xsd:import namespace="d1ae019f-e698-4728-a654-b65998c80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37e74-4dd0-41a2-a589-c2f12538d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a" ma:readOnly="false" ma:fieldId="{5cf76f15-5ced-4ddc-b409-7134ff3c332f}" ma:taxonomyMulti="true" ma:sspId="aec57c19-4921-42e9-8934-4ea3bad174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e019f-e698-4728-a654-b65998c80ea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fae145c-c8b3-45d0-9111-e49ea5e285da}" ma:internalName="TaxCatchAll" ma:showField="CatchAllData" ma:web="d1ae019f-e698-4728-a654-b65998c80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c37e74-4dd0-41a2-a589-c2f12538dcff">
      <Terms xmlns="http://schemas.microsoft.com/office/infopath/2007/PartnerControls"/>
    </lcf76f155ced4ddcb4097134ff3c332f>
    <TaxCatchAll xmlns="d1ae019f-e698-4728-a654-b65998c80ea2" xsi:nil="true"/>
  </documentManagement>
</p:properties>
</file>

<file path=customXml/itemProps1.xml><?xml version="1.0" encoding="utf-8"?>
<ds:datastoreItem xmlns:ds="http://schemas.openxmlformats.org/officeDocument/2006/customXml" ds:itemID="{C8D76B4D-38B2-4251-B5EF-B2419B190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37e74-4dd0-41a2-a589-c2f12538dcff"/>
    <ds:schemaRef ds:uri="d1ae019f-e698-4728-a654-b65998c80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8BFBAE-62AE-4D6C-A99F-397BD0502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1DF12-E4DB-4CCD-83CA-8269F5F5599B}">
  <ds:schemaRefs>
    <ds:schemaRef ds:uri="http://schemas.microsoft.com/office/2006/metadata/properties"/>
    <ds:schemaRef ds:uri="http://schemas.microsoft.com/office/infopath/2007/PartnerControls"/>
    <ds:schemaRef ds:uri="92c37e74-4dd0-41a2-a589-c2f12538dcff"/>
    <ds:schemaRef ds:uri="d1ae019f-e698-4728-a654-b65998c80ea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Dejepisná exkurzia</Template>
  <TotalTime>117</TotalTime>
  <Words>740</Words>
  <Application>Microsoft Office PowerPoint</Application>
  <PresentationFormat>Prezentácia na obrazovke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Dejepisná exkurzia</vt:lpstr>
      <vt:lpstr>Dejepisná vychádzka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Historický záujmový útvar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Dejepisná exkurzia</dc:title>
  <dc:creator>Luciána Hoptová</dc:creator>
  <cp:lastModifiedBy>Hoptová Luciána</cp:lastModifiedBy>
  <cp:revision>10</cp:revision>
  <dcterms:created xsi:type="dcterms:W3CDTF">2015-11-05T05:58:10Z</dcterms:created>
  <dcterms:modified xsi:type="dcterms:W3CDTF">2023-05-08T10:21:16Z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0x01010083139BC99EA94546ABD8D1B03774A30E</vt:lpwstr>
  </property>
  <property fmtid="{D5CDD505-2E9C-101B-9397-08002B2CF9AE}" pid="3" name="MediaServiceImageTags">
    <vt:lpwstr/>
  </property>
</Properties>
</file>