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0" r:id="rId2"/>
    <p:sldId id="284" r:id="rId3"/>
    <p:sldId id="285" r:id="rId4"/>
    <p:sldId id="272" r:id="rId5"/>
    <p:sldId id="273" r:id="rId6"/>
    <p:sldId id="274" r:id="rId7"/>
    <p:sldId id="275" r:id="rId8"/>
    <p:sldId id="276" r:id="rId9"/>
    <p:sldId id="281" r:id="rId10"/>
    <p:sldId id="282" r:id="rId11"/>
    <p:sldId id="283" r:id="rId12"/>
    <p:sldId id="287" r:id="rId13"/>
    <p:sldId id="286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>
        <p:scale>
          <a:sx n="80" d="100"/>
          <a:sy n="80" d="100"/>
        </p:scale>
        <p:origin x="-110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0FAB6-00B9-44F5-AD8B-58109B435D5C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78C03-D865-471C-AC41-E79EAA0D36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68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78C03-D865-471C-AC41-E79EAA0D3691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666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ovná spojovacia šípka 6"/>
          <p:cNvCxnSpPr/>
          <p:nvPr/>
        </p:nvCxnSpPr>
        <p:spPr>
          <a:xfrm>
            <a:off x="5138540" y="62373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251520" y="2060848"/>
            <a:ext cx="8424936" cy="4572507"/>
          </a:xfrm>
          <a:solidFill>
            <a:schemeClr val="bg1"/>
          </a:solidFill>
        </p:spPr>
        <p:txBody>
          <a:bodyPr/>
          <a:lstStyle/>
          <a:p>
            <a:pPr marL="45720" indent="0">
              <a:buNone/>
            </a:pP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67544" y="188640"/>
            <a:ext cx="65870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Nakreslite molekulu</a:t>
            </a:r>
            <a:r>
              <a:rPr lang="sk-SK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H</a:t>
            </a:r>
            <a:r>
              <a:rPr lang="sk-SK" sz="3600" b="1" cap="none" spc="0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  <a:r>
              <a:rPr lang="sk-SK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O, </a:t>
            </a:r>
            <a:r>
              <a:rPr lang="sk-SK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NH</a:t>
            </a:r>
            <a:r>
              <a:rPr lang="sk-SK" sz="36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r>
              <a:rPr lang="sk-SK" sz="3600" b="1" cap="none" spc="0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/>
            </a:r>
            <a:br>
              <a:rPr lang="sk-SK" sz="3600" b="1" cap="none" spc="0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sk-SK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Koľko elektrónových párov  </a:t>
            </a:r>
          </a:p>
          <a:p>
            <a:pPr algn="ctr"/>
            <a:r>
              <a:rPr lang="sk-SK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majú ich molekuly? </a:t>
            </a:r>
            <a:endParaRPr lang="sk-SK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4" descr="Výsledok vyhľadávania obrázkov pre dopyt pero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45" y="5373215"/>
            <a:ext cx="1282155" cy="14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ýsledok vyhľadávania obrázkov pre dopyt smajlik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4694"/>
            <a:ext cx="1705495" cy="267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73184" r="45680" b="4278"/>
          <a:stretch/>
        </p:blipFill>
        <p:spPr bwMode="auto">
          <a:xfrm>
            <a:off x="419637" y="1663681"/>
            <a:ext cx="8603024" cy="241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Šesťcípa hviezda 4"/>
          <p:cNvSpPr/>
          <p:nvPr/>
        </p:nvSpPr>
        <p:spPr>
          <a:xfrm>
            <a:off x="207901" y="1183733"/>
            <a:ext cx="687355" cy="67890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7" t="14860" r="39505" b="59611"/>
          <a:stretch/>
        </p:blipFill>
        <p:spPr bwMode="auto">
          <a:xfrm>
            <a:off x="832795" y="4560539"/>
            <a:ext cx="7596336" cy="216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Šesťcípa hviezda 8"/>
          <p:cNvSpPr/>
          <p:nvPr/>
        </p:nvSpPr>
        <p:spPr>
          <a:xfrm>
            <a:off x="489117" y="4221088"/>
            <a:ext cx="687355" cy="678902"/>
          </a:xfrm>
          <a:prstGeom prst="star6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7" t="49887" r="10278" b="19769"/>
          <a:stretch/>
        </p:blipFill>
        <p:spPr bwMode="auto">
          <a:xfrm>
            <a:off x="107504" y="548680"/>
            <a:ext cx="9044148" cy="190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1" t="20513" r="12696" b="69312"/>
          <a:stretch/>
        </p:blipFill>
        <p:spPr bwMode="auto">
          <a:xfrm>
            <a:off x="346702" y="3544969"/>
            <a:ext cx="8775865" cy="6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31410" r="24362" b="47464"/>
          <a:stretch/>
        </p:blipFill>
        <p:spPr bwMode="auto">
          <a:xfrm>
            <a:off x="0" y="4221088"/>
            <a:ext cx="9151652" cy="165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Šesťcípa hviezda 6"/>
          <p:cNvSpPr/>
          <p:nvPr/>
        </p:nvSpPr>
        <p:spPr>
          <a:xfrm>
            <a:off x="0" y="3068960"/>
            <a:ext cx="687355" cy="678902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Šesťcípa hviezda 7"/>
          <p:cNvSpPr/>
          <p:nvPr/>
        </p:nvSpPr>
        <p:spPr>
          <a:xfrm>
            <a:off x="18550" y="0"/>
            <a:ext cx="687355" cy="678902"/>
          </a:xfrm>
          <a:prstGeom prst="star6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5.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Výsledok vyhľadávania obrázkov pre dopyt neutralnysmajlí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3119"/>
            <a:ext cx="6624736" cy="629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7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Výsledok vyhľadávania obrázkov pre dopyt smajli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7" t="24626" r="8372" b="22942"/>
          <a:stretch/>
        </p:blipFill>
        <p:spPr bwMode="auto">
          <a:xfrm>
            <a:off x="5796136" y="1831996"/>
            <a:ext cx="3005582" cy="277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Výsledok vyhľadávania obrázkov pre dopyt smutný smajlí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1996"/>
            <a:ext cx="2918098" cy="291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5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16955" r="31971" b="4278"/>
          <a:stretch/>
        </p:blipFill>
        <p:spPr bwMode="auto">
          <a:xfrm>
            <a:off x="306962" y="912722"/>
            <a:ext cx="7958486" cy="594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Šesťcípa hviezda 4"/>
          <p:cNvSpPr/>
          <p:nvPr/>
        </p:nvSpPr>
        <p:spPr>
          <a:xfrm>
            <a:off x="48883" y="5100426"/>
            <a:ext cx="352424" cy="38165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Šesťcípa hviezda 5"/>
          <p:cNvSpPr/>
          <p:nvPr/>
        </p:nvSpPr>
        <p:spPr>
          <a:xfrm>
            <a:off x="71613" y="2985394"/>
            <a:ext cx="329694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Šesťcípa hviezda 6"/>
          <p:cNvSpPr/>
          <p:nvPr/>
        </p:nvSpPr>
        <p:spPr>
          <a:xfrm>
            <a:off x="48883" y="876771"/>
            <a:ext cx="352423" cy="35823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66497" y="-3357"/>
            <a:ext cx="8640960" cy="95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Aplikačn</a:t>
            </a:r>
            <a:r>
              <a:rPr lang="sk-SK" sz="2400" dirty="0">
                <a:solidFill>
                  <a:srgbClr val="FFFF00"/>
                </a:solidFill>
              </a:rPr>
              <a:t>é</a:t>
            </a:r>
            <a:r>
              <a:rPr lang="sk-SK" sz="2400" dirty="0" smtClean="0">
                <a:solidFill>
                  <a:srgbClr val="FFFF00"/>
                </a:solidFill>
              </a:rPr>
              <a:t> úlohy alebo ako sme pochopili teoretickú časť </a:t>
            </a:r>
            <a:r>
              <a:rPr lang="sk-SK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sk-SK" sz="2400" dirty="0">
              <a:solidFill>
                <a:srgbClr val="FFFF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65" t="20636" r="13364" b="56188"/>
          <a:stretch/>
        </p:blipFill>
        <p:spPr bwMode="auto">
          <a:xfrm>
            <a:off x="7419608" y="2978206"/>
            <a:ext cx="1691680" cy="124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0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8" t="19676" r="33102" b="67365"/>
          <a:stretch/>
        </p:blipFill>
        <p:spPr bwMode="auto">
          <a:xfrm>
            <a:off x="721426" y="171376"/>
            <a:ext cx="7683996" cy="89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6" t="70809" r="28827" b="14181"/>
          <a:stretch/>
        </p:blipFill>
        <p:spPr bwMode="auto">
          <a:xfrm>
            <a:off x="730735" y="921806"/>
            <a:ext cx="7683996" cy="104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5" t="18132" r="35721" b="11120"/>
          <a:stretch/>
        </p:blipFill>
        <p:spPr bwMode="auto">
          <a:xfrm>
            <a:off x="721426" y="1981762"/>
            <a:ext cx="6676572" cy="49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Šesťcípa hviezda 3"/>
          <p:cNvSpPr/>
          <p:nvPr/>
        </p:nvSpPr>
        <p:spPr>
          <a:xfrm>
            <a:off x="304850" y="5241435"/>
            <a:ext cx="397898" cy="50405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Šesťcípa hviezda 9"/>
          <p:cNvSpPr/>
          <p:nvPr/>
        </p:nvSpPr>
        <p:spPr>
          <a:xfrm>
            <a:off x="272932" y="134268"/>
            <a:ext cx="461734" cy="48336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Šesťcípa hviezda 10"/>
          <p:cNvSpPr/>
          <p:nvPr/>
        </p:nvSpPr>
        <p:spPr>
          <a:xfrm>
            <a:off x="251336" y="1948578"/>
            <a:ext cx="416576" cy="53488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26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t="14860" r="9604" b="4344"/>
          <a:stretch/>
        </p:blipFill>
        <p:spPr bwMode="auto">
          <a:xfrm>
            <a:off x="-71508" y="710675"/>
            <a:ext cx="9231034" cy="493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0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20513" r="11873" b="69312"/>
          <a:stretch/>
        </p:blipFill>
        <p:spPr bwMode="auto">
          <a:xfrm>
            <a:off x="-15126" y="316448"/>
            <a:ext cx="9125677" cy="6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51827" r="9865" b="23810"/>
          <a:stretch/>
        </p:blipFill>
        <p:spPr bwMode="auto">
          <a:xfrm>
            <a:off x="32381" y="4941168"/>
            <a:ext cx="9125677" cy="149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31410" r="24362" b="47464"/>
          <a:stretch/>
        </p:blipFill>
        <p:spPr bwMode="auto">
          <a:xfrm>
            <a:off x="-40975" y="1052736"/>
            <a:ext cx="9198492" cy="165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5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voda struktu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4"/>
          <a:stretch/>
        </p:blipFill>
        <p:spPr bwMode="auto">
          <a:xfrm>
            <a:off x="4289587" y="2139120"/>
            <a:ext cx="4286250" cy="35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ýsledok vyhľadávania obrázkov pre dopyt voda strukt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538"/>
            <a:ext cx="4320480" cy="428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131840" y="658337"/>
            <a:ext cx="5888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Čo nám tu chýba?</a:t>
            </a:r>
            <a:endParaRPr lang="sk-SK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9" name="Picture 8" descr="https://oskole.detiamy.sk/media/images/Snap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3" b="10994"/>
          <a:stretch/>
        </p:blipFill>
        <p:spPr bwMode="auto">
          <a:xfrm>
            <a:off x="0" y="5184741"/>
            <a:ext cx="4289587" cy="118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ýsledok vyhľadávania obrázkov pre dopyt pero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587" y="5891718"/>
            <a:ext cx="834413" cy="96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aoblený obdĺžnik 10"/>
          <p:cNvSpPr/>
          <p:nvPr/>
        </p:nvSpPr>
        <p:spPr>
          <a:xfrm>
            <a:off x="4150864" y="5737279"/>
            <a:ext cx="4139952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002060"/>
                </a:solidFill>
              </a:rPr>
              <a:t>Počet voľných=___________ </a:t>
            </a:r>
            <a:r>
              <a:rPr lang="sk-SK" sz="2400" dirty="0" err="1" smtClean="0">
                <a:solidFill>
                  <a:srgbClr val="002060"/>
                </a:solidFill>
              </a:rPr>
              <a:t>el.párov</a:t>
            </a:r>
            <a:r>
              <a:rPr lang="sk-SK" sz="2400" dirty="0" smtClean="0">
                <a:solidFill>
                  <a:srgbClr val="002060"/>
                </a:solidFill>
              </a:rPr>
              <a:t> na ____________</a:t>
            </a:r>
            <a:endParaRPr lang="sk-SK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Výsledok vyhľadávania obrázkov pre dopyt dusík vazbovo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3" t="23912" r="11549" b="62512"/>
          <a:stretch/>
        </p:blipFill>
        <p:spPr bwMode="auto">
          <a:xfrm>
            <a:off x="342845" y="5157192"/>
            <a:ext cx="4564416" cy="113383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5" name="Picture 7" descr="Výsledok vyhľadávania obrázkov pre dopyt amoniak strukt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36712"/>
            <a:ext cx="3971347" cy="37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Výsledok vyhľadávania obrázkov pre dopyt amoniak struktu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14432"/>
            <a:ext cx="4170735" cy="28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ovná spojnica 5"/>
          <p:cNvCxnSpPr/>
          <p:nvPr/>
        </p:nvCxnSpPr>
        <p:spPr>
          <a:xfrm>
            <a:off x="2281498" y="2060848"/>
            <a:ext cx="3748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aoblený obdĺžnik 6"/>
          <p:cNvSpPr/>
          <p:nvPr/>
        </p:nvSpPr>
        <p:spPr>
          <a:xfrm>
            <a:off x="4939624" y="4663630"/>
            <a:ext cx="4139952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002060"/>
                </a:solidFill>
              </a:rPr>
              <a:t>Počet </a:t>
            </a:r>
            <a:r>
              <a:rPr lang="sk-SK" sz="2400" dirty="0" err="1" smtClean="0">
                <a:solidFill>
                  <a:srgbClr val="002060"/>
                </a:solidFill>
              </a:rPr>
              <a:t>voľných=neväzbových</a:t>
            </a:r>
            <a:r>
              <a:rPr lang="sk-SK" sz="2400" dirty="0" smtClean="0">
                <a:solidFill>
                  <a:srgbClr val="002060"/>
                </a:solidFill>
              </a:rPr>
              <a:t> </a:t>
            </a:r>
            <a:r>
              <a:rPr lang="sk-SK" sz="2400" dirty="0" err="1" smtClean="0">
                <a:solidFill>
                  <a:srgbClr val="002060"/>
                </a:solidFill>
              </a:rPr>
              <a:t>el.párov</a:t>
            </a:r>
            <a:r>
              <a:rPr lang="sk-SK" sz="2400" dirty="0" smtClean="0">
                <a:solidFill>
                  <a:srgbClr val="002060"/>
                </a:solidFill>
              </a:rPr>
              <a:t> na N____________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12" name="Picture 4" descr="Výsledok vyhľadávania obrázkov pre dopyt pero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984" y="5816238"/>
            <a:ext cx="899592" cy="10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Výsledok vyhľadávania obrázkov pre dopyt pero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1" y="160338"/>
            <a:ext cx="899592" cy="10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1331640" y="5239694"/>
            <a:ext cx="648072" cy="349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1s2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46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29" y="250334"/>
            <a:ext cx="8091319" cy="1143000"/>
          </a:xfrm>
        </p:spPr>
        <p:txBody>
          <a:bodyPr/>
          <a:lstStyle/>
          <a:p>
            <a:r>
              <a:rPr lang="sk-SK" sz="3600" dirty="0" smtClean="0"/>
              <a:t>Typy reakcií podľa javového opisu 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395536" y="1268760"/>
            <a:ext cx="8136904" cy="2664296"/>
          </a:xfrm>
        </p:spPr>
        <p:txBody>
          <a:bodyPr/>
          <a:lstStyle/>
          <a:p>
            <a:r>
              <a:rPr lang="sk-SK" sz="3200" b="1" dirty="0" smtClean="0"/>
              <a:t>1. ADÍCIA = pripojenie</a:t>
            </a:r>
          </a:p>
          <a:p>
            <a:r>
              <a:rPr lang="sk-SK" dirty="0" smtClean="0"/>
              <a:t>ide o naviazanie molekuly alebo zlúčeniny</a:t>
            </a:r>
            <a:r>
              <a:rPr lang="sk-SK" dirty="0"/>
              <a:t>. </a:t>
            </a:r>
            <a:endParaRPr lang="sk-SK" dirty="0" smtClean="0"/>
          </a:p>
          <a:p>
            <a:r>
              <a:rPr lang="sk-SK" b="1" dirty="0" smtClean="0"/>
              <a:t>znižovaniu </a:t>
            </a:r>
            <a:r>
              <a:rPr lang="sk-SK" b="1" dirty="0"/>
              <a:t>násobnosti väzieb</a:t>
            </a:r>
            <a:r>
              <a:rPr lang="sk-SK" dirty="0"/>
              <a:t>, t.j. premene trojitých väzieb na dvojité a dvojitých väzieb na jednoduché</a:t>
            </a:r>
            <a:r>
              <a:rPr lang="sk-SK" dirty="0" smtClean="0"/>
              <a:t>. </a:t>
            </a:r>
          </a:p>
          <a:p>
            <a:r>
              <a:rPr lang="sk-SK" dirty="0" smtClean="0"/>
              <a:t>typická </a:t>
            </a:r>
            <a:r>
              <a:rPr lang="sk-SK" dirty="0"/>
              <a:t>reakcia nenasýtených zlúčenín </a:t>
            </a:r>
            <a:r>
              <a:rPr lang="sk-SK" dirty="0" smtClean="0"/>
              <a:t>___________________</a:t>
            </a:r>
            <a:endParaRPr lang="sk-SK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7" t="30560" r="16670" b="30089"/>
          <a:stretch/>
        </p:blipFill>
        <p:spPr bwMode="auto">
          <a:xfrm>
            <a:off x="307079" y="3468813"/>
            <a:ext cx="8708571" cy="272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1403648" y="4221088"/>
            <a:ext cx="432048" cy="79208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7308304" y="4221088"/>
            <a:ext cx="432048" cy="79208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307079" y="6197498"/>
            <a:ext cx="8585401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sk-SK" sz="2000" b="1" dirty="0" smtClean="0"/>
              <a:t>- adície môžu byť </a:t>
            </a:r>
            <a:r>
              <a:rPr lang="sk-SK" sz="2000" b="1" dirty="0" err="1" smtClean="0"/>
              <a:t>elektrofilné</a:t>
            </a:r>
            <a:r>
              <a:rPr lang="sk-SK" sz="2000" b="1" dirty="0" smtClean="0"/>
              <a:t> </a:t>
            </a:r>
            <a:r>
              <a:rPr lang="sk-SK" sz="2000" b="1" dirty="0"/>
              <a:t>(A</a:t>
            </a:r>
            <a:r>
              <a:rPr lang="sk-SK" sz="2000" b="1" baseline="-25000" dirty="0"/>
              <a:t>E</a:t>
            </a:r>
            <a:r>
              <a:rPr lang="sk-SK" sz="2000" b="1" dirty="0"/>
              <a:t>), </a:t>
            </a:r>
            <a:r>
              <a:rPr lang="sk-SK" sz="2000" b="1" dirty="0" err="1"/>
              <a:t>nukleofilné</a:t>
            </a:r>
            <a:r>
              <a:rPr lang="sk-SK" sz="2000" b="1" dirty="0"/>
              <a:t> (A</a:t>
            </a:r>
            <a:r>
              <a:rPr lang="sk-SK" sz="2000" b="1" baseline="-25000" dirty="0"/>
              <a:t>N</a:t>
            </a:r>
            <a:r>
              <a:rPr lang="sk-SK" sz="2000" b="1" dirty="0"/>
              <a:t>) a radikálové (A</a:t>
            </a:r>
            <a:r>
              <a:rPr lang="sk-SK" sz="2000" b="1" baseline="-25000" dirty="0"/>
              <a:t>R</a:t>
            </a:r>
            <a:r>
              <a:rPr lang="sk-SK" sz="2000" b="1" dirty="0"/>
              <a:t>)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971600" y="5661248"/>
            <a:ext cx="129614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etén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28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2" t="53166" r="17228" b="14600"/>
          <a:stretch/>
        </p:blipFill>
        <p:spPr bwMode="auto">
          <a:xfrm>
            <a:off x="377188" y="3675991"/>
            <a:ext cx="8505372" cy="223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251520" y="548680"/>
            <a:ext cx="8136904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b="1" dirty="0" smtClean="0"/>
              <a:t>1. </a:t>
            </a:r>
            <a:r>
              <a:rPr lang="sk-SK" sz="3200" b="1" dirty="0" err="1" smtClean="0"/>
              <a:t>ELIMINÁCIA=odštiepenie</a:t>
            </a:r>
            <a:r>
              <a:rPr lang="sk-SK" sz="3200" b="1" dirty="0" smtClean="0"/>
              <a:t> </a:t>
            </a:r>
          </a:p>
          <a:p>
            <a:r>
              <a:rPr lang="sk-SK" dirty="0" smtClean="0"/>
              <a:t>ide o </a:t>
            </a:r>
            <a:r>
              <a:rPr lang="sk-SK" b="1" u="sng" dirty="0" smtClean="0"/>
              <a:t>naviazanie </a:t>
            </a:r>
            <a:r>
              <a:rPr lang="sk-SK" dirty="0" smtClean="0"/>
              <a:t>molekuly alebo zlúčeniny. </a:t>
            </a:r>
          </a:p>
          <a:p>
            <a:r>
              <a:rPr lang="sk-SK" b="1" dirty="0" smtClean="0"/>
              <a:t>zvyšovaniu násobnosti väzieb</a:t>
            </a:r>
            <a:r>
              <a:rPr lang="sk-SK" dirty="0" smtClean="0"/>
              <a:t>, t.j. premene jednoduchých na dvojité, dvojité na trojité, ide o vznik nenasýtených zlúčenín</a:t>
            </a:r>
          </a:p>
          <a:p>
            <a:r>
              <a:rPr lang="sk-SK" dirty="0"/>
              <a:t>z</a:t>
            </a:r>
            <a:r>
              <a:rPr lang="sk-SK" dirty="0" smtClean="0"/>
              <a:t> </a:t>
            </a:r>
            <a:r>
              <a:rPr lang="sk-SK" dirty="0"/>
              <a:t>molekuly </a:t>
            </a:r>
            <a:r>
              <a:rPr lang="sk-SK" dirty="0" smtClean="0"/>
              <a:t>sa </a:t>
            </a:r>
            <a:r>
              <a:rPr lang="sk-SK" dirty="0"/>
              <a:t>odštiepi (eliminuje) malá, spravidla </a:t>
            </a:r>
            <a:r>
              <a:rPr lang="sk-SK" b="1" u="sng" dirty="0"/>
              <a:t>anorganická</a:t>
            </a:r>
            <a:r>
              <a:rPr lang="sk-SK" dirty="0"/>
              <a:t>, molekula (napríklad H</a:t>
            </a:r>
            <a:r>
              <a:rPr lang="sk-SK" baseline="-25000" dirty="0"/>
              <a:t>2</a:t>
            </a:r>
            <a:r>
              <a:rPr lang="sk-SK" dirty="0"/>
              <a:t>, H</a:t>
            </a:r>
            <a:r>
              <a:rPr lang="sk-SK" baseline="-25000" dirty="0"/>
              <a:t>2</a:t>
            </a:r>
            <a:r>
              <a:rPr lang="sk-SK" dirty="0"/>
              <a:t>O, NH</a:t>
            </a:r>
            <a:r>
              <a:rPr lang="sk-SK" baseline="-25000" dirty="0"/>
              <a:t>3</a:t>
            </a:r>
            <a:r>
              <a:rPr lang="sk-SK" dirty="0"/>
              <a:t>, </a:t>
            </a:r>
            <a:r>
              <a:rPr lang="sk-SK" dirty="0" err="1" smtClean="0"/>
              <a:t>HCl</a:t>
            </a:r>
            <a:r>
              <a:rPr lang="sk-SK" dirty="0"/>
              <a:t> </a:t>
            </a:r>
            <a:r>
              <a:rPr lang="sk-SK" dirty="0" smtClean="0"/>
              <a:t>...), 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5508104" y="4214260"/>
            <a:ext cx="432048" cy="79208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1584152" y="4221088"/>
            <a:ext cx="432048" cy="79208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4680012" y="5400636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>
                <a:solidFill>
                  <a:srgbClr val="FFFF00"/>
                </a:solidFill>
              </a:rPr>
              <a:t>etén</a:t>
            </a:r>
            <a:endParaRPr lang="sk-SK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611560" y="731520"/>
            <a:ext cx="7920880" cy="1689368"/>
          </a:xfrm>
        </p:spPr>
        <p:txBody>
          <a:bodyPr>
            <a:normAutofit lnSpcReduction="10000"/>
          </a:bodyPr>
          <a:lstStyle/>
          <a:p>
            <a:r>
              <a:rPr lang="sk-SK" sz="3200" dirty="0" smtClean="0"/>
              <a:t>3</a:t>
            </a:r>
            <a:r>
              <a:rPr lang="sk-SK" sz="2800" dirty="0" smtClean="0"/>
              <a:t>. </a:t>
            </a:r>
            <a:r>
              <a:rPr lang="sk-SK" sz="3200" b="1" dirty="0" smtClean="0"/>
              <a:t>SUBSTITÚCIA </a:t>
            </a:r>
            <a:r>
              <a:rPr lang="sk-SK" sz="3600" b="1" dirty="0" smtClean="0"/>
              <a:t>= </a:t>
            </a:r>
            <a:r>
              <a:rPr lang="sk-SK" sz="3200" b="1" dirty="0" smtClean="0"/>
              <a:t>nahradenie</a:t>
            </a:r>
            <a:endParaRPr lang="sk-SK" sz="3200" b="1" dirty="0"/>
          </a:p>
          <a:p>
            <a:pPr algn="just"/>
            <a:r>
              <a:rPr lang="sk-SK" dirty="0" smtClean="0"/>
              <a:t>nahradí </a:t>
            </a:r>
            <a:r>
              <a:rPr lang="sk-SK" dirty="0"/>
              <a:t>(substituuje) </a:t>
            </a:r>
            <a:r>
              <a:rPr lang="sk-SK" dirty="0" smtClean="0"/>
              <a:t>sa </a:t>
            </a:r>
            <a:r>
              <a:rPr lang="sk-SK" u="sng" dirty="0" smtClean="0"/>
              <a:t>1 </a:t>
            </a:r>
            <a:r>
              <a:rPr lang="sk-SK" u="sng" dirty="0"/>
              <a:t>atóm alebo skupina atómov </a:t>
            </a:r>
            <a:r>
              <a:rPr lang="sk-SK" dirty="0"/>
              <a:t>v molekule iným atómom alebo skupinou atómov (</a:t>
            </a:r>
            <a:r>
              <a:rPr lang="sk-SK" dirty="0" err="1"/>
              <a:t>substituentom</a:t>
            </a:r>
            <a:r>
              <a:rPr lang="sk-SK" dirty="0"/>
              <a:t>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t="32862" r="2837" b="31136"/>
          <a:stretch/>
        </p:blipFill>
        <p:spPr bwMode="auto">
          <a:xfrm>
            <a:off x="0" y="3201012"/>
            <a:ext cx="9144000" cy="195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67544" y="5661248"/>
            <a:ext cx="8352928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sk-SK" sz="2400" dirty="0" smtClean="0"/>
              <a:t>Podľa použitého činidla: substitúcie </a:t>
            </a:r>
            <a:r>
              <a:rPr lang="sk-SK" sz="2400" dirty="0" err="1"/>
              <a:t>elektrofilné</a:t>
            </a:r>
            <a:r>
              <a:rPr lang="sk-SK" sz="2400" dirty="0"/>
              <a:t> (S</a:t>
            </a:r>
            <a:r>
              <a:rPr lang="sk-SK" sz="2400" baseline="-25000" dirty="0"/>
              <a:t>E</a:t>
            </a:r>
            <a:r>
              <a:rPr lang="sk-SK" sz="2400" dirty="0"/>
              <a:t>), </a:t>
            </a:r>
            <a:r>
              <a:rPr lang="sk-SK" sz="2400" dirty="0" err="1"/>
              <a:t>nukleofilné</a:t>
            </a:r>
            <a:r>
              <a:rPr lang="sk-SK" sz="2400" dirty="0"/>
              <a:t> (S</a:t>
            </a:r>
            <a:r>
              <a:rPr lang="sk-SK" sz="2400" baseline="-25000" dirty="0"/>
              <a:t>N</a:t>
            </a:r>
            <a:r>
              <a:rPr lang="sk-SK" sz="2400" dirty="0"/>
              <a:t>) a radikálové (S</a:t>
            </a:r>
            <a:r>
              <a:rPr lang="sk-SK" sz="2400" baseline="-25000" dirty="0"/>
              <a:t>R</a:t>
            </a:r>
            <a:r>
              <a:rPr lang="sk-SK" sz="2400" dirty="0"/>
              <a:t>).</a:t>
            </a:r>
          </a:p>
        </p:txBody>
      </p:sp>
      <p:sp>
        <p:nvSpPr>
          <p:cNvPr id="2" name="Ovál 1"/>
          <p:cNvSpPr/>
          <p:nvPr/>
        </p:nvSpPr>
        <p:spPr>
          <a:xfrm>
            <a:off x="1403648" y="3717032"/>
            <a:ext cx="936104" cy="46805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6588224" y="3705212"/>
            <a:ext cx="576064" cy="46805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5" name="Šípka dolu 4"/>
          <p:cNvSpPr/>
          <p:nvPr/>
        </p:nvSpPr>
        <p:spPr>
          <a:xfrm rot="20615607">
            <a:off x="3073890" y="2225824"/>
            <a:ext cx="386214" cy="1603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5220072" y="4581128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>
                <a:solidFill>
                  <a:srgbClr val="FFFF00"/>
                </a:solidFill>
              </a:rPr>
              <a:t>chlóretán</a:t>
            </a:r>
            <a:endParaRPr lang="sk-SK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941168"/>
            <a:ext cx="9073008" cy="1408572"/>
          </a:xfrm>
        </p:spPr>
        <p:txBody>
          <a:bodyPr/>
          <a:lstStyle/>
          <a:p>
            <a:r>
              <a:rPr lang="sk-SK" sz="2800" dirty="0" smtClean="0"/>
              <a:t>Je to príklad TAUTOMÉRIE – izoméria, pri ktorej majú zlúčeniny </a:t>
            </a:r>
            <a:r>
              <a:rPr lang="sk-SK" sz="2800" dirty="0" smtClean="0">
                <a:solidFill>
                  <a:srgbClr val="FF0000"/>
                </a:solidFill>
              </a:rPr>
              <a:t>__________ sumárny vzorec, líšia sa polohou __________________a_______________ väzby 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422991" y="260648"/>
            <a:ext cx="8280920" cy="1689368"/>
          </a:xfrm>
        </p:spPr>
        <p:txBody>
          <a:bodyPr>
            <a:normAutofit/>
          </a:bodyPr>
          <a:lstStyle/>
          <a:p>
            <a:r>
              <a:rPr lang="sk-SK" sz="2800" b="1" dirty="0" smtClean="0"/>
              <a:t>4. MOLEKULOVÝ PREŠMYK – </a:t>
            </a:r>
          </a:p>
          <a:p>
            <a:r>
              <a:rPr lang="sk-SK" sz="2400" dirty="0" smtClean="0"/>
              <a:t>Ide o </a:t>
            </a:r>
            <a:r>
              <a:rPr lang="sk-SK" sz="2400" b="1" u="sng" dirty="0" smtClean="0"/>
              <a:t>preskupenie </a:t>
            </a:r>
            <a:r>
              <a:rPr lang="sk-SK" sz="2400" b="1" u="sng" dirty="0"/>
              <a:t>atómov </a:t>
            </a:r>
            <a:r>
              <a:rPr lang="sk-SK" sz="2400" dirty="0"/>
              <a:t>v rámci jednej </a:t>
            </a:r>
            <a:r>
              <a:rPr lang="sk-SK" sz="2400" dirty="0" smtClean="0"/>
              <a:t>molekuly</a:t>
            </a:r>
          </a:p>
          <a:p>
            <a:r>
              <a:rPr lang="sk-SK" sz="2400" dirty="0" smtClean="0"/>
              <a:t>vzniká nová</a:t>
            </a:r>
            <a:r>
              <a:rPr lang="sk-SK" sz="2400" dirty="0"/>
              <a:t> </a:t>
            </a:r>
            <a:r>
              <a:rPr lang="sk-SK" sz="2400" dirty="0" smtClean="0"/>
              <a:t>- </a:t>
            </a:r>
            <a:r>
              <a:rPr lang="sk-SK" sz="2400" b="1" dirty="0" smtClean="0"/>
              <a:t>stabilnejšia zlúčenina</a:t>
            </a:r>
          </a:p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t="39732" r="30818" b="30134"/>
          <a:stretch/>
        </p:blipFill>
        <p:spPr bwMode="auto">
          <a:xfrm>
            <a:off x="0" y="1844824"/>
            <a:ext cx="916109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Výsledok vyhľadávania obrázkov pre dopyt smajl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1472952" cy="1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79512" y="548680"/>
            <a:ext cx="8856984" cy="619268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b="1" dirty="0"/>
              <a:t>Pre niektoré adície a eliminácie sa </a:t>
            </a:r>
            <a:r>
              <a:rPr lang="sk-SK" b="1" dirty="0" smtClean="0"/>
              <a:t>používajú </a:t>
            </a:r>
            <a:r>
              <a:rPr lang="sk-SK" b="1" dirty="0"/>
              <a:t>osobitné </a:t>
            </a:r>
            <a:r>
              <a:rPr lang="sk-SK" b="1" dirty="0" smtClean="0"/>
              <a:t>pomenovania:</a:t>
            </a:r>
          </a:p>
          <a:p>
            <a:pPr marL="45720" indent="0">
              <a:buNone/>
            </a:pPr>
            <a:r>
              <a:rPr lang="sk-SK" dirty="0" smtClean="0"/>
              <a:t>Príklady pre </a:t>
            </a:r>
            <a:r>
              <a:rPr lang="sk-SK" dirty="0" err="1" smtClean="0"/>
              <a:t>naväzovanie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dirty="0" smtClean="0"/>
              <a:t>adíciu) </a:t>
            </a:r>
            <a:r>
              <a:rPr lang="sk-SK" dirty="0"/>
              <a:t>alebo </a:t>
            </a:r>
            <a:r>
              <a:rPr lang="sk-SK" dirty="0" smtClean="0"/>
              <a:t>odštiepenie </a:t>
            </a:r>
            <a:r>
              <a:rPr lang="sk-SK" dirty="0"/>
              <a:t>(</a:t>
            </a:r>
            <a:r>
              <a:rPr lang="sk-SK" dirty="0" smtClean="0"/>
              <a:t>elimináciu) : </a:t>
            </a:r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 a) </a:t>
            </a:r>
            <a:r>
              <a:rPr lang="sk-SK" dirty="0" err="1"/>
              <a:t>hydrogenácia</a:t>
            </a:r>
            <a:r>
              <a:rPr lang="sk-SK" dirty="0"/>
              <a:t> (adícia vodíka), </a:t>
            </a:r>
            <a:r>
              <a:rPr lang="sk-SK" dirty="0" smtClean="0"/>
              <a:t>(+H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 b) </a:t>
            </a:r>
            <a:r>
              <a:rPr lang="sk-SK" dirty="0" err="1" smtClean="0"/>
              <a:t>dehydrogenácia</a:t>
            </a:r>
            <a:r>
              <a:rPr lang="sk-SK" dirty="0" smtClean="0"/>
              <a:t> = odštiepenie (eliminácia) vodíka (-H</a:t>
            </a:r>
            <a:r>
              <a:rPr lang="sk-SK" baseline="-25000" dirty="0" smtClean="0"/>
              <a:t>2</a:t>
            </a:r>
            <a:r>
              <a:rPr lang="sk-SK" dirty="0" smtClean="0"/>
              <a:t>) </a:t>
            </a:r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 c) hydratácia = adícia vody (+H</a:t>
            </a:r>
            <a:r>
              <a:rPr lang="sk-SK" baseline="-25000" dirty="0" smtClean="0"/>
              <a:t>2</a:t>
            </a:r>
            <a:r>
              <a:rPr lang="sk-SK" dirty="0" smtClean="0"/>
              <a:t>O),dehydratácia = eliminácia vody (-H</a:t>
            </a:r>
            <a:r>
              <a:rPr lang="sk-SK" baseline="-25000" dirty="0" smtClean="0"/>
              <a:t>2</a:t>
            </a:r>
            <a:r>
              <a:rPr lang="sk-SK" dirty="0" smtClean="0"/>
              <a:t>O)</a:t>
            </a:r>
          </a:p>
          <a:p>
            <a:r>
              <a:rPr lang="sk-SK" b="1" dirty="0" smtClean="0"/>
              <a:t>niektoré </a:t>
            </a:r>
            <a:r>
              <a:rPr lang="sk-SK" b="1" dirty="0"/>
              <a:t>substitučné reakcie majú špeciálne názvy, napríklad nitrácia, </a:t>
            </a:r>
            <a:r>
              <a:rPr lang="sk-SK" b="1" dirty="0" err="1" smtClean="0"/>
              <a:t>halogenácia</a:t>
            </a:r>
            <a:r>
              <a:rPr lang="sk-SK" b="1" dirty="0" smtClean="0"/>
              <a:t> </a:t>
            </a:r>
            <a:r>
              <a:rPr lang="sk-SK" dirty="0" smtClean="0"/>
              <a:t>(konkrétne </a:t>
            </a:r>
            <a:r>
              <a:rPr lang="sk-SK" dirty="0" err="1" smtClean="0"/>
              <a:t>chlorácia</a:t>
            </a:r>
            <a:r>
              <a:rPr lang="sk-SK" dirty="0" smtClean="0"/>
              <a:t> (+Cl</a:t>
            </a:r>
            <a:r>
              <a:rPr lang="sk-SK" baseline="-25000" dirty="0" smtClean="0"/>
              <a:t>2</a:t>
            </a:r>
            <a:r>
              <a:rPr lang="sk-SK" dirty="0" smtClean="0"/>
              <a:t>), </a:t>
            </a:r>
            <a:r>
              <a:rPr lang="sk-SK" dirty="0" err="1" smtClean="0"/>
              <a:t>bromácia</a:t>
            </a:r>
            <a:r>
              <a:rPr lang="sk-SK" dirty="0"/>
              <a:t> </a:t>
            </a:r>
            <a:r>
              <a:rPr lang="sk-SK" dirty="0" smtClean="0"/>
              <a:t>(+Br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45720" indent="0">
              <a:buNone/>
            </a:pPr>
            <a:endParaRPr lang="sk-SK" dirty="0" smtClean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69744"/>
              </p:ext>
            </p:extLst>
          </p:nvPr>
        </p:nvGraphicFramePr>
        <p:xfrm>
          <a:off x="14457" y="4437112"/>
          <a:ext cx="9036496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6496"/>
              </a:tblGrid>
              <a:tr h="2304256">
                <a:tc>
                  <a:txBody>
                    <a:bodyPr/>
                    <a:lstStyle/>
                    <a:p>
                      <a:pPr marL="45720" indent="0">
                        <a:buNone/>
                      </a:pP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V organickej chémii:</a:t>
                      </a:r>
                    </a:p>
                    <a:p>
                      <a:r>
                        <a:rPr lang="sk-SK" sz="2400" dirty="0" smtClean="0">
                          <a:solidFill>
                            <a:srgbClr val="FF0000"/>
                          </a:solidFill>
                        </a:rPr>
                        <a:t>OXIDÁCIA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 =  a) naviazanie kyslíka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oxygenácia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ox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.)</a:t>
                      </a:r>
                    </a:p>
                    <a:p>
                      <a:pPr marL="45720" indent="0">
                        <a:buNone/>
                      </a:pP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                  b) alebo odštiepenie vodíka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dehydrogenácia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-H</a:t>
                      </a:r>
                      <a:r>
                        <a:rPr lang="sk-SK" sz="2400" baseline="-25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  <a:p>
                      <a:r>
                        <a:rPr lang="sk-SK" sz="2400" dirty="0" smtClean="0">
                          <a:solidFill>
                            <a:srgbClr val="FF0000"/>
                          </a:solidFill>
                        </a:rPr>
                        <a:t>REDUKCIA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 = a) odštiepenie kyslíka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deoxygenácia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 </a:t>
                      </a:r>
                    </a:p>
                    <a:p>
                      <a:pPr marL="45720" indent="0">
                        <a:buNone/>
                      </a:pP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                    b) alebo naviazanie vodíka (</a:t>
                      </a:r>
                      <a:r>
                        <a:rPr lang="sk-SK" sz="2400" dirty="0" err="1" smtClean="0">
                          <a:solidFill>
                            <a:srgbClr val="002060"/>
                          </a:solidFill>
                        </a:rPr>
                        <a:t>hydrogenácia</a:t>
                      </a:r>
                      <a:r>
                        <a:rPr lang="sk-SK" sz="2400" dirty="0" smtClean="0">
                          <a:solidFill>
                            <a:srgbClr val="002060"/>
                          </a:solidFill>
                        </a:rPr>
                        <a:t>) +H</a:t>
                      </a:r>
                      <a:r>
                        <a:rPr lang="sk-SK" sz="2400" baseline="-25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sk-SK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8" t="16955" r="29913" b="55794"/>
          <a:stretch/>
        </p:blipFill>
        <p:spPr bwMode="auto">
          <a:xfrm>
            <a:off x="667140" y="2088232"/>
            <a:ext cx="8244408" cy="205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Šesťcípa hviezda 5"/>
          <p:cNvSpPr/>
          <p:nvPr/>
        </p:nvSpPr>
        <p:spPr>
          <a:xfrm>
            <a:off x="182733" y="1916832"/>
            <a:ext cx="687355" cy="678902"/>
          </a:xfrm>
          <a:prstGeom prst="star6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1.</a:t>
            </a:r>
            <a:endParaRPr lang="sk-S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44672" r="43970" b="27069"/>
          <a:stretch/>
        </p:blipFill>
        <p:spPr bwMode="auto">
          <a:xfrm>
            <a:off x="1187624" y="4460126"/>
            <a:ext cx="6292540" cy="213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Šesťcípa hviezda 8"/>
          <p:cNvSpPr/>
          <p:nvPr/>
        </p:nvSpPr>
        <p:spPr>
          <a:xfrm>
            <a:off x="667140" y="4337428"/>
            <a:ext cx="687355" cy="678902"/>
          </a:xfrm>
          <a:prstGeom prst="star6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6300192" y="4869160"/>
            <a:ext cx="1179972" cy="1723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láčik 10"/>
          <p:cNvSpPr/>
          <p:nvPr/>
        </p:nvSpPr>
        <p:spPr>
          <a:xfrm>
            <a:off x="2201638" y="0"/>
            <a:ext cx="5970762" cy="2088232"/>
          </a:xfrm>
          <a:prstGeom prst="cloudCallout">
            <a:avLst>
              <a:gd name="adj1" fmla="val -71497"/>
              <a:gd name="adj2" fmla="val 3861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accent1">
                    <a:lumMod val="75000"/>
                  </a:schemeClr>
                </a:solidFill>
              </a:rPr>
              <a:t>  Skupinová </a:t>
            </a:r>
            <a:r>
              <a:rPr lang="sk-SK" sz="3600" dirty="0">
                <a:solidFill>
                  <a:schemeClr val="accent1">
                    <a:lumMod val="75000"/>
                  </a:schemeClr>
                </a:solidFill>
              </a:rPr>
              <a:t>práca</a:t>
            </a:r>
          </a:p>
          <a:p>
            <a:pPr algn="ctr"/>
            <a:r>
              <a:rPr lang="sk-SK" sz="3600" dirty="0" smtClean="0">
                <a:solidFill>
                  <a:schemeClr val="accent1">
                    <a:lumMod val="75000"/>
                  </a:schemeClr>
                </a:solidFill>
              </a:rPr>
              <a:t>    3-2-1 </a:t>
            </a:r>
            <a:r>
              <a:rPr lang="sk-SK" sz="3600" dirty="0">
                <a:solidFill>
                  <a:schemeClr val="accent1">
                    <a:lumMod val="75000"/>
                  </a:schemeClr>
                </a:solidFill>
              </a:rPr>
              <a:t>ŠTART </a:t>
            </a:r>
            <a:r>
              <a:rPr lang="sk-SK" sz="3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sz="3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0481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730</TotalTime>
  <Words>378</Words>
  <Application>Microsoft Office PowerPoint</Application>
  <PresentationFormat>Prezentácia na obrazovke (4:3)</PresentationFormat>
  <Paragraphs>47</Paragraphs>
  <Slides>17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Aerodynamika</vt:lpstr>
      <vt:lpstr>Prezentácia programu PowerPoint</vt:lpstr>
      <vt:lpstr>Prezentácia programu PowerPoint</vt:lpstr>
      <vt:lpstr>Prezentácia programu PowerPoint</vt:lpstr>
      <vt:lpstr>Typy reakcií podľa javového opisu </vt:lpstr>
      <vt:lpstr>Prezentácia programu PowerPoint</vt:lpstr>
      <vt:lpstr>Prezentácia programu PowerPoint</vt:lpstr>
      <vt:lpstr>Je to príklad TAUTOMÉRIE – izoméria, pri ktorej majú zlúčeniny __________ sumárny vzorec, líšia sa polohou __________________a_______________ väzby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reakcie v organickej chémii</dc:title>
  <dc:creator>spravca</dc:creator>
  <cp:lastModifiedBy>spravca</cp:lastModifiedBy>
  <cp:revision>76</cp:revision>
  <dcterms:created xsi:type="dcterms:W3CDTF">2021-02-07T08:36:16Z</dcterms:created>
  <dcterms:modified xsi:type="dcterms:W3CDTF">2021-03-01T08:14:31Z</dcterms:modified>
</cp:coreProperties>
</file>