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258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Základné psychické </a:t>
            </a:r>
            <a:br>
              <a:rPr lang="sk-SK" dirty="0" smtClean="0"/>
            </a:br>
            <a:r>
              <a:rPr lang="sk-SK" dirty="0" smtClean="0"/>
              <a:t>procesy a stavy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Farkašová Monika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POCITY a VNEMY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783560"/>
            <a:ext cx="8001000" cy="4572000"/>
          </a:xfrm>
        </p:spPr>
        <p:txBody>
          <a:bodyPr/>
          <a:lstStyle/>
          <a:p>
            <a:r>
              <a:rPr lang="sk-SK" dirty="0" smtClean="0"/>
              <a:t>Sprostredkovávajú ich zmyslové orgány</a:t>
            </a:r>
          </a:p>
          <a:p>
            <a:endParaRPr lang="sk-SK" dirty="0" smtClean="0"/>
          </a:p>
          <a:p>
            <a:r>
              <a:rPr lang="sk-SK" dirty="0" smtClean="0">
                <a:solidFill>
                  <a:srgbClr val="FFC000"/>
                </a:solidFill>
              </a:rPr>
              <a:t>POCITY</a:t>
            </a:r>
            <a:r>
              <a:rPr lang="sk-SK" dirty="0" smtClean="0"/>
              <a:t> – základné informácie o predmetoch</a:t>
            </a:r>
          </a:p>
          <a:p>
            <a:pPr lvl="1"/>
            <a:r>
              <a:rPr lang="sk-SK" dirty="0" smtClean="0"/>
              <a:t>odraz jednotlivej vlastnosti predmetu </a:t>
            </a:r>
            <a:r>
              <a:rPr lang="sk-SK" sz="2400" i="1" dirty="0" smtClean="0"/>
              <a:t>(farba, chuť, vôňa, chlad, veľkosť...)</a:t>
            </a:r>
          </a:p>
          <a:p>
            <a:pPr lvl="1"/>
            <a:endParaRPr lang="sk-SK" sz="2400" i="1" dirty="0" smtClean="0"/>
          </a:p>
          <a:p>
            <a:r>
              <a:rPr lang="sk-SK" dirty="0" smtClean="0">
                <a:solidFill>
                  <a:srgbClr val="FFC000"/>
                </a:solidFill>
              </a:rPr>
              <a:t>VNEMY</a:t>
            </a:r>
            <a:r>
              <a:rPr lang="sk-SK" dirty="0" smtClean="0"/>
              <a:t> – obraz predmetu ako celku</a:t>
            </a:r>
          </a:p>
          <a:p>
            <a:pPr lvl="1"/>
            <a:r>
              <a:rPr lang="sk-SK" dirty="0" smtClean="0"/>
              <a:t>vnímanie jednotlivých vlastností vo vzájomnej súvislosti </a:t>
            </a:r>
            <a:r>
              <a:rPr lang="sk-SK" sz="2400" i="1" dirty="0" smtClean="0"/>
              <a:t>(ruža – tvar, veľkosť, farba, vôňa </a:t>
            </a:r>
            <a:r>
              <a:rPr lang="sk-SK" sz="2400" i="1" dirty="0" smtClean="0">
                <a:latin typeface="Arial Narrow"/>
              </a:rPr>
              <a:t>→ vnem ruže)</a:t>
            </a:r>
          </a:p>
          <a:p>
            <a:pPr lvl="1">
              <a:buNone/>
            </a:pPr>
            <a:endParaRPr lang="sk-SK" sz="24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POCITY a VNEMY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Druhy vnímania – tvaru, priestoru, času...</a:t>
            </a:r>
          </a:p>
          <a:p>
            <a:r>
              <a:rPr lang="sk-SK" dirty="0" smtClean="0"/>
              <a:t>ZMYSLOVÉ  KLAMY </a:t>
            </a:r>
            <a:endParaRPr lang="sk-SK" dirty="0"/>
          </a:p>
        </p:txBody>
      </p:sp>
      <p:pic>
        <p:nvPicPr>
          <p:cNvPr id="4" name="Obrázok 3" descr="optical-illusion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2819400"/>
            <a:ext cx="2304256" cy="3278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 descr="imagesCA9R95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3276600"/>
            <a:ext cx="3864429" cy="289832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imagesCAT094P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33400"/>
            <a:ext cx="3429000" cy="4554416"/>
          </a:xfrm>
          <a:prstGeom prst="rect">
            <a:avLst/>
          </a:prstGeom>
        </p:spPr>
      </p:pic>
      <p:pic>
        <p:nvPicPr>
          <p:cNvPr id="6" name="Obrázok 5" descr="firem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2895600"/>
            <a:ext cx="4331818" cy="2895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bicycl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052736"/>
            <a:ext cx="7492212" cy="42812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POZOROVANIE 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POZOROVANIE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zámerné vnímanie s určitým cieľom</a:t>
            </a:r>
          </a:p>
          <a:p>
            <a:pPr lvl="1"/>
            <a:r>
              <a:rPr lang="sk-SK" dirty="0" smtClean="0"/>
              <a:t>je spojené s ostatnými psychickými procesmi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POZORNOSŤ</a:t>
            </a:r>
          </a:p>
          <a:p>
            <a:pPr lvl="1"/>
            <a:r>
              <a:rPr lang="sk-SK" dirty="0" smtClean="0"/>
              <a:t>Stupeň sústredenosti – môže kolísať</a:t>
            </a:r>
          </a:p>
          <a:p>
            <a:pPr lvl="1"/>
            <a:r>
              <a:rPr lang="sk-SK" dirty="0" smtClean="0"/>
              <a:t>DRUHY POZORNOSTI</a:t>
            </a:r>
          </a:p>
          <a:p>
            <a:pPr lvl="2"/>
            <a:r>
              <a:rPr lang="sk-SK" dirty="0" smtClean="0"/>
              <a:t>Úmyselná</a:t>
            </a:r>
          </a:p>
          <a:p>
            <a:pPr lvl="2"/>
            <a:r>
              <a:rPr lang="sk-SK" dirty="0" smtClean="0"/>
              <a:t>Neúmyselná (na základe nevšednosti, sily, kontrastu... podnetu – hrom...)</a:t>
            </a:r>
          </a:p>
          <a:p>
            <a:pPr lvl="2"/>
            <a:r>
              <a:rPr lang="sk-SK" dirty="0" smtClean="0"/>
              <a:t>Porucha pozornosti – rozptýlenosť, opak – roztržitosť</a:t>
            </a:r>
          </a:p>
          <a:p>
            <a:pPr lvl="2"/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PREDSTAVA a PREDSTAVIVOSŤ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PREDSTAVIVOSŤ </a:t>
            </a:r>
          </a:p>
          <a:p>
            <a:pPr lvl="1"/>
            <a:r>
              <a:rPr lang="sk-SK" dirty="0" smtClean="0"/>
              <a:t>schopnosť vytvárať predstavy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PREDSTAVA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obraz predmetov a javov, ktoré sme kedysi vnímali a teraz si ich vybavujeme</a:t>
            </a:r>
          </a:p>
          <a:p>
            <a:pPr lvl="1"/>
            <a:r>
              <a:rPr lang="sk-SK" dirty="0" smtClean="0"/>
              <a:t>Zrakové, sluchové, pohybové </a:t>
            </a:r>
          </a:p>
          <a:p>
            <a:pPr lvl="1"/>
            <a:r>
              <a:rPr lang="sk-SK" dirty="0" smtClean="0"/>
              <a:t>HALUCINÁCIE = subjektívne predstavy – nemajú objektívny podnet   </a:t>
            </a:r>
            <a:r>
              <a:rPr lang="sk-SK" dirty="0" smtClean="0">
                <a:latin typeface="Arial Narrow"/>
              </a:rPr>
              <a:t>→</a:t>
            </a:r>
            <a:r>
              <a:rPr lang="sk-SK" dirty="0" smtClean="0"/>
              <a:t>   patológia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FANTÁZIA a MYSLENIE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518160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FANTÁZIA</a:t>
            </a:r>
            <a:r>
              <a:rPr lang="sk-SK" dirty="0" smtClean="0"/>
              <a:t>= schopnosť medzi vnímaním a myslením</a:t>
            </a:r>
          </a:p>
          <a:p>
            <a:pPr lvl="1"/>
            <a:r>
              <a:rPr lang="sk-SK" dirty="0" smtClean="0"/>
              <a:t>Nové, originálne predstavy</a:t>
            </a:r>
          </a:p>
          <a:p>
            <a:pPr lvl="1"/>
            <a:r>
              <a:rPr lang="sk-SK" dirty="0" smtClean="0"/>
              <a:t>Predstavivosť a fantázia = predpoklad TVORIVEJ ČINNOSTI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MYSLENIE </a:t>
            </a:r>
            <a:r>
              <a:rPr lang="sk-SK" dirty="0" smtClean="0"/>
              <a:t>= zavŕšenie poznávania, proces riešenia problémov</a:t>
            </a:r>
          </a:p>
          <a:p>
            <a:pPr lvl="1"/>
            <a:r>
              <a:rPr lang="sk-SK" dirty="0" smtClean="0"/>
              <a:t>analýza – </a:t>
            </a:r>
            <a:r>
              <a:rPr lang="sk-SK" i="1" dirty="0" smtClean="0"/>
              <a:t>celok </a:t>
            </a:r>
            <a:r>
              <a:rPr lang="sk-SK" i="1" dirty="0" smtClean="0">
                <a:latin typeface="Arial Narrow"/>
              </a:rPr>
              <a:t>→ </a:t>
            </a:r>
            <a:r>
              <a:rPr lang="sk-SK" i="1" dirty="0" smtClean="0"/>
              <a:t>časti</a:t>
            </a:r>
          </a:p>
          <a:p>
            <a:pPr lvl="1"/>
            <a:r>
              <a:rPr lang="sk-SK" dirty="0" smtClean="0"/>
              <a:t>syntéza – </a:t>
            </a:r>
            <a:r>
              <a:rPr lang="sk-SK" i="1" dirty="0" smtClean="0"/>
              <a:t>časti </a:t>
            </a:r>
            <a:r>
              <a:rPr lang="sk-SK" i="1" dirty="0" smtClean="0">
                <a:latin typeface="Arial Narrow"/>
              </a:rPr>
              <a:t>→</a:t>
            </a:r>
            <a:r>
              <a:rPr lang="sk-SK" i="1" dirty="0" smtClean="0"/>
              <a:t> celok</a:t>
            </a:r>
          </a:p>
          <a:p>
            <a:pPr lvl="1"/>
            <a:r>
              <a:rPr lang="sk-SK" dirty="0" smtClean="0"/>
              <a:t>indukcia – </a:t>
            </a:r>
            <a:r>
              <a:rPr lang="sk-SK" i="1" dirty="0" smtClean="0"/>
              <a:t>konkrétne </a:t>
            </a:r>
            <a:r>
              <a:rPr lang="sk-SK" i="1" dirty="0" smtClean="0">
                <a:latin typeface="Arial Narrow"/>
              </a:rPr>
              <a:t>→ </a:t>
            </a:r>
            <a:r>
              <a:rPr lang="sk-SK" i="1" dirty="0" smtClean="0"/>
              <a:t>všeobecné</a:t>
            </a:r>
          </a:p>
          <a:p>
            <a:pPr lvl="1"/>
            <a:r>
              <a:rPr lang="sk-SK" dirty="0" smtClean="0"/>
              <a:t>dedukcia  - </a:t>
            </a:r>
            <a:r>
              <a:rPr lang="sk-SK" i="1" dirty="0" smtClean="0"/>
              <a:t>všeobecné </a:t>
            </a:r>
            <a:r>
              <a:rPr lang="sk-SK" i="1" dirty="0" smtClean="0">
                <a:latin typeface="Arial Narrow"/>
              </a:rPr>
              <a:t>→ </a:t>
            </a:r>
            <a:r>
              <a:rPr lang="sk-SK" i="1" dirty="0" smtClean="0"/>
              <a:t>konkrétne</a:t>
            </a:r>
            <a:endParaRPr lang="sk-SK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MYSLENIE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48640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Človek myslí v POJMOCH</a:t>
            </a:r>
          </a:p>
          <a:p>
            <a:r>
              <a:rPr lang="sk-SK" dirty="0" smtClean="0"/>
              <a:t>Myšlienky vyjadruje SLOVAMI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REČ</a:t>
            </a:r>
            <a:r>
              <a:rPr lang="sk-SK" dirty="0" smtClean="0"/>
              <a:t> = slovné vyjadrenie myšlienok</a:t>
            </a:r>
          </a:p>
          <a:p>
            <a:pPr lvl="1"/>
            <a:r>
              <a:rPr lang="sk-SK" dirty="0" smtClean="0"/>
              <a:t>Prostriedok dorozumievania</a:t>
            </a:r>
          </a:p>
          <a:p>
            <a:pPr lvl="1"/>
            <a:r>
              <a:rPr lang="sk-SK" dirty="0" smtClean="0"/>
              <a:t>Oznamovanie myšlienok prostredníctvom jazyka</a:t>
            </a:r>
          </a:p>
          <a:p>
            <a:pPr lvl="1">
              <a:buNone/>
            </a:pPr>
            <a:r>
              <a:rPr lang="sk-SK" dirty="0" smtClean="0">
                <a:solidFill>
                  <a:srgbClr val="FFC000"/>
                </a:solidFill>
              </a:rPr>
              <a:t>JAZYK</a:t>
            </a:r>
            <a:r>
              <a:rPr lang="sk-SK" dirty="0" smtClean="0"/>
              <a:t> = NAJDLEŽITEJŠIA FORMA STYKU medzi ľuďmi</a:t>
            </a:r>
          </a:p>
          <a:p>
            <a:pPr lvl="1"/>
            <a:r>
              <a:rPr lang="sk-SK" dirty="0" smtClean="0"/>
              <a:t>	systém znakov, slov, ktorý vznikol v </a:t>
            </a:r>
            <a:r>
              <a:rPr lang="sk-SK" dirty="0" err="1" smtClean="0"/>
              <a:t>hist</a:t>
            </a:r>
            <a:r>
              <a:rPr lang="sk-SK" dirty="0" smtClean="0"/>
              <a:t>. vývoji národov</a:t>
            </a:r>
          </a:p>
          <a:p>
            <a:pPr lvl="2"/>
            <a:r>
              <a:rPr lang="sk-SK" dirty="0" smtClean="0"/>
              <a:t>dorozumievanie</a:t>
            </a:r>
          </a:p>
          <a:p>
            <a:pPr lvl="2"/>
            <a:r>
              <a:rPr lang="sk-SK" dirty="0" smtClean="0"/>
              <a:t>rozvoj abstraktného myslenia, inteligencie a schopností človeka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si: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783560"/>
            <a:ext cx="8001000" cy="4572000"/>
          </a:xfrm>
        </p:spPr>
        <p:txBody>
          <a:bodyPr/>
          <a:lstStyle/>
          <a:p>
            <a:r>
              <a:rPr lang="sk-SK" dirty="0" smtClean="0"/>
              <a:t>Vysvetli pojem PSYCHOLÓGIA</a:t>
            </a:r>
          </a:p>
          <a:p>
            <a:r>
              <a:rPr lang="sk-SK" dirty="0" smtClean="0"/>
              <a:t>Ktorými stránkami ľudskej psychiky sa zaoberá psychológia? Charakterizujte ich.</a:t>
            </a:r>
          </a:p>
          <a:p>
            <a:r>
              <a:rPr lang="sk-SK" dirty="0" smtClean="0"/>
              <a:t>Popíš základné predpoklady vývinu psychiky:</a:t>
            </a:r>
          </a:p>
          <a:p>
            <a:pPr lvl="1"/>
            <a:r>
              <a:rPr lang="sk-SK" dirty="0" smtClean="0"/>
              <a:t>SOCIALIZÁCIA</a:t>
            </a:r>
          </a:p>
          <a:p>
            <a:pPr lvl="2"/>
            <a:endParaRPr lang="sk-SK" dirty="0" smtClean="0"/>
          </a:p>
          <a:p>
            <a:pPr lvl="1"/>
            <a:r>
              <a:rPr lang="sk-SK" dirty="0" smtClean="0"/>
              <a:t>INDIVIDUALIZÁCIA</a:t>
            </a:r>
          </a:p>
          <a:p>
            <a:pPr lvl="1">
              <a:buNone/>
            </a:pPr>
            <a:endParaRPr lang="sk-SK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Vývin psychiky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sk-SK" dirty="0" smtClean="0"/>
              <a:t>Čo ovplyvňuje vývin psychiky?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DEDIČNOSŤ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FAKTOR PROSTREDIA</a:t>
            </a:r>
          </a:p>
          <a:p>
            <a:pPr lvl="1"/>
            <a:r>
              <a:rPr lang="sk-SK" dirty="0" smtClean="0"/>
              <a:t>Uveďte príklad ich vplyvu na psychiku.</a:t>
            </a:r>
          </a:p>
          <a:p>
            <a:pPr lvl="1"/>
            <a:r>
              <a:rPr lang="sk-SK" dirty="0" smtClean="0"/>
              <a:t>Ktorý z týchto faktorov má na vývin psychiky väčší vplyv?</a:t>
            </a:r>
          </a:p>
          <a:p>
            <a:pPr lvl="1"/>
            <a:r>
              <a:rPr lang="sk-SK" dirty="0" smtClean="0"/>
              <a:t>Práca s textom /príloha č.1/ </a:t>
            </a:r>
          </a:p>
          <a:p>
            <a:pPr lvl="2"/>
            <a:r>
              <a:rPr lang="sk-SK" dirty="0" smtClean="0"/>
              <a:t>zistite príčiny duševnej deprivácie dvojčiat</a:t>
            </a:r>
          </a:p>
          <a:p>
            <a:pPr lvl="2"/>
            <a:r>
              <a:rPr lang="sk-SK" dirty="0" smtClean="0"/>
              <a:t>ako sa v tomto prípade uplatnil vzťah dedičnosti a prostredia?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 smtClean="0"/>
              <a:t>VÝVIN PSYCHIKY určujú 2 faktory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371600"/>
            <a:ext cx="8001000" cy="5334000"/>
          </a:xfrm>
        </p:spPr>
        <p:txBody>
          <a:bodyPr>
            <a:normAutofit/>
          </a:bodyPr>
          <a:lstStyle/>
          <a:p>
            <a:r>
              <a:rPr lang="sk-SK" u="sng" dirty="0" smtClean="0">
                <a:solidFill>
                  <a:srgbClr val="FFC000"/>
                </a:solidFill>
              </a:rPr>
              <a:t>DEDIČNOSŤ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vrodené VLOHY, genetická výbava jednotlivca</a:t>
            </a:r>
          </a:p>
          <a:p>
            <a:pPr lvl="1"/>
            <a:r>
              <a:rPr lang="sk-SK" dirty="0" smtClean="0"/>
              <a:t>DIEŤA DEDÍ PREDPOKLADY na vznik a vývin vlastností (talent)</a:t>
            </a:r>
          </a:p>
          <a:p>
            <a:pPr lvl="1"/>
            <a:r>
              <a:rPr lang="sk-SK" dirty="0" smtClean="0"/>
              <a:t>Je potrebné ich rozvíjať (aktivita, činnosť, práca)</a:t>
            </a:r>
          </a:p>
          <a:p>
            <a:r>
              <a:rPr lang="sk-SK" u="sng" dirty="0" smtClean="0">
                <a:solidFill>
                  <a:srgbClr val="FFC000"/>
                </a:solidFill>
              </a:rPr>
              <a:t>PROSTREDIE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sociálne prostredie – súhrn všetkých podnetov, ktoré jedinec počas života príjme. (rodina, výchova, ... škola, skupina...)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VLASTNÁ AKTIVITA </a:t>
            </a:r>
            <a:r>
              <a:rPr lang="sk-SK" dirty="0" smtClean="0"/>
              <a:t>– má podiel na vývine psychiky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slide_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228600"/>
            <a:ext cx="5892801" cy="4419600"/>
          </a:xfrm>
        </p:spPr>
      </p:pic>
      <p:pic>
        <p:nvPicPr>
          <p:cNvPr id="5" name="Obrázok 4" descr="psycho4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667000"/>
            <a:ext cx="3657600" cy="397666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962400" y="49530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Comic Sans MS" pitchFamily="66" charset="0"/>
              </a:rPr>
              <a:t>INTERAKCIA </a:t>
            </a:r>
          </a:p>
          <a:p>
            <a:pPr algn="ctr"/>
            <a:r>
              <a:rPr lang="sk-SK" sz="2400" dirty="0" smtClean="0">
                <a:latin typeface="Comic Sans MS" pitchFamily="66" charset="0"/>
              </a:rPr>
              <a:t>DEDIČNOSŤ - PROSTREDIE</a:t>
            </a:r>
            <a:endParaRPr lang="sk-SK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Vysvetlite pomocou učiva z biológie jednotlivé fázy vývinu ľudského jedinca</a:t>
            </a:r>
          </a:p>
          <a:p>
            <a:r>
              <a:rPr lang="sk-SK" dirty="0" smtClean="0"/>
              <a:t>Poukážte na vývin psychiky v jednotlivých etapách vývoja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Vnútromaternicové obdobie (9 mesiacov)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Novorodenecké a dojčenské obdobie (do 1 r.)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Obdobie batoľaťa (1. – 3.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Predškolský vek (3. – 6.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Mladší školský vek (6. – 11.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Obdobie dospievania ( 11. – 15.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Obdobie adolescencie (16. – 20.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Obdobie dospelosti (20. – 60. rok)</a:t>
            </a:r>
          </a:p>
          <a:p>
            <a:pPr marL="969264" lvl="1" indent="-514350">
              <a:buFont typeface="+mj-lt"/>
              <a:buAutoNum type="arabicPeriod"/>
            </a:pPr>
            <a:r>
              <a:rPr lang="sk-SK" dirty="0" smtClean="0"/>
              <a:t>Obdobie staroby (60. – do smrti)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477000" y="3733800"/>
            <a:ext cx="2667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u="sng" dirty="0" smtClean="0">
                <a:solidFill>
                  <a:srgbClr val="FFC000"/>
                </a:solidFill>
              </a:rPr>
              <a:t>ZMENY:</a:t>
            </a:r>
            <a:endParaRPr lang="sk-SK" sz="2200" b="1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sz="2200" b="1" dirty="0" smtClean="0">
                <a:solidFill>
                  <a:srgbClr val="FFFF00"/>
                </a:solidFill>
              </a:rPr>
              <a:t> BIOLOGICKÉ</a:t>
            </a:r>
          </a:p>
          <a:p>
            <a:pPr>
              <a:buFont typeface="Arial" pitchFamily="34" charset="0"/>
              <a:buChar char="•"/>
            </a:pPr>
            <a:r>
              <a:rPr lang="sk-SK" sz="2200" b="1" dirty="0" smtClean="0">
                <a:solidFill>
                  <a:srgbClr val="FFFF00"/>
                </a:solidFill>
              </a:rPr>
              <a:t> SOCIÁLNE</a:t>
            </a:r>
          </a:p>
          <a:p>
            <a:pPr>
              <a:buFont typeface="Arial" pitchFamily="34" charset="0"/>
              <a:buChar char="•"/>
            </a:pPr>
            <a:r>
              <a:rPr lang="sk-SK" sz="2200" b="1" dirty="0" smtClean="0">
                <a:solidFill>
                  <a:srgbClr val="FFFF00"/>
                </a:solidFill>
              </a:rPr>
              <a:t> PSYCHOLOGICKÉ</a:t>
            </a:r>
            <a:endParaRPr lang="sk-SK" sz="2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 smtClean="0"/>
              <a:t>ZÁKLADNÉ PSYCHICKÉ </a:t>
            </a:r>
            <a:br>
              <a:rPr lang="sk-SK" sz="3600" dirty="0" smtClean="0"/>
            </a:br>
            <a:r>
              <a:rPr lang="sk-SK" sz="3600" dirty="0" smtClean="0"/>
              <a:t>			PROCESY A STAVY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2178840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PSYCHIKA</a:t>
            </a:r>
            <a:r>
              <a:rPr lang="sk-SK" dirty="0" smtClean="0"/>
              <a:t> – funkcia vyššej nervovej sústavy, prepojená s mozgovou činnosťou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PSYCHICKÝ JAV </a:t>
            </a:r>
            <a:r>
              <a:rPr lang="sk-SK" dirty="0" smtClean="0"/>
              <a:t>– vzniká na základe podnetov, ktoré na človeka pôsobia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09600" y="3886200"/>
            <a:ext cx="3616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FFC000"/>
                </a:solidFill>
              </a:rPr>
              <a:t>VONKAJŠIE PODNETY</a:t>
            </a:r>
          </a:p>
          <a:p>
            <a:pPr algn="ctr"/>
            <a:endParaRPr lang="sk-SK" sz="2000" dirty="0" smtClean="0">
              <a:solidFill>
                <a:srgbClr val="FFFF0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953000" y="3962400"/>
            <a:ext cx="3777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FFC000"/>
                </a:solidFill>
              </a:rPr>
              <a:t>VNÚTORNÉ PODNETY</a:t>
            </a:r>
            <a:endParaRPr lang="sk-SK" sz="2800" dirty="0">
              <a:solidFill>
                <a:srgbClr val="FFC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752600" y="4648200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HLAD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581400" y="4953000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FILM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410200" y="4648200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CHOROBA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6781800" y="5257800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POČASIE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895600" y="5943600"/>
            <a:ext cx="115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ÚNAVA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066800" y="5562600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ZAUCHO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724400" y="556260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BOLESŤ</a:t>
            </a:r>
            <a:endParaRPr lang="sk-SK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304800"/>
            <a:ext cx="7772400" cy="46482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PSYCHICKÝ STAV </a:t>
            </a:r>
          </a:p>
          <a:p>
            <a:pPr lvl="1"/>
            <a:r>
              <a:rPr lang="sk-SK" dirty="0" smtClean="0"/>
              <a:t>momentálne duševné rozpoloženie</a:t>
            </a:r>
          </a:p>
          <a:p>
            <a:pPr lvl="1"/>
            <a:r>
              <a:rPr lang="sk-SK" dirty="0" smtClean="0"/>
              <a:t>prejavuje sa v aktivite (zvýšená al. znížená)</a:t>
            </a:r>
          </a:p>
          <a:p>
            <a:pPr lvl="1">
              <a:buNone/>
            </a:pPr>
            <a:r>
              <a:rPr lang="sk-SK" i="1" dirty="0" smtClean="0"/>
              <a:t>( napätie, únava, nepokoj, podráždenosť, nadšenie...)</a:t>
            </a:r>
          </a:p>
          <a:p>
            <a:pPr lvl="1">
              <a:buNone/>
            </a:pPr>
            <a:endParaRPr lang="sk-SK" sz="1100" i="1" dirty="0" smtClean="0"/>
          </a:p>
          <a:p>
            <a:r>
              <a:rPr lang="sk-SK" dirty="0" smtClean="0">
                <a:solidFill>
                  <a:srgbClr val="FFC000"/>
                </a:solidFill>
              </a:rPr>
              <a:t>PSYCHICKÝ PROCES </a:t>
            </a:r>
          </a:p>
          <a:p>
            <a:pPr lvl="1"/>
            <a:r>
              <a:rPr lang="sk-SK" dirty="0" smtClean="0"/>
              <a:t>Osobitné spojenie jednotlivca so svetom = proces oboznamovania sa s vonkajším svetom, prostredníctvom zmyslových orgánov a centrálneho nervového systému</a:t>
            </a:r>
          </a:p>
          <a:p>
            <a:pPr lvl="1">
              <a:buNone/>
            </a:pPr>
            <a:endParaRPr lang="sk-SK" dirty="0" smtClean="0"/>
          </a:p>
        </p:txBody>
      </p:sp>
      <p:sp>
        <p:nvSpPr>
          <p:cNvPr id="4" name="BlokTextu 3"/>
          <p:cNvSpPr txBox="1"/>
          <p:nvPr/>
        </p:nvSpPr>
        <p:spPr>
          <a:xfrm>
            <a:off x="762000" y="5029201"/>
            <a:ext cx="78454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None/>
            </a:pPr>
            <a:r>
              <a:rPr lang="sk-SK" sz="2800" i="1" dirty="0" smtClean="0">
                <a:solidFill>
                  <a:srgbClr val="FFC000"/>
                </a:solidFill>
              </a:rPr>
              <a:t>Úspešnosť začlenenia jednotlivca </a:t>
            </a:r>
          </a:p>
          <a:p>
            <a:pPr lvl="1" algn="ctr">
              <a:buNone/>
            </a:pPr>
            <a:r>
              <a:rPr lang="sk-SK" sz="2800" i="1" dirty="0" smtClean="0">
                <a:solidFill>
                  <a:srgbClr val="FFC000"/>
                </a:solidFill>
              </a:rPr>
              <a:t>do sociálneho prostredia závisí od poznania sveta, </a:t>
            </a:r>
          </a:p>
          <a:p>
            <a:pPr lvl="1" algn="ctr">
              <a:buNone/>
            </a:pPr>
            <a:r>
              <a:rPr lang="sk-SK" sz="2800" i="1" dirty="0" smtClean="0">
                <a:solidFill>
                  <a:srgbClr val="FFC000"/>
                </a:solidFill>
              </a:rPr>
              <a:t>ktorý ho obklopuje.</a:t>
            </a:r>
          </a:p>
          <a:p>
            <a:pPr algn="ctr"/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772400" cy="914400"/>
          </a:xfrm>
        </p:spPr>
        <p:txBody>
          <a:bodyPr/>
          <a:lstStyle/>
          <a:p>
            <a:r>
              <a:rPr lang="sk-SK" sz="3600" dirty="0" smtClean="0"/>
              <a:t>PSYCHICKÉ PROCESY: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541020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POZNÁVACIE</a:t>
            </a:r>
          </a:p>
          <a:p>
            <a:pPr lvl="1"/>
            <a:r>
              <a:rPr lang="sk-SK" dirty="0" smtClean="0"/>
              <a:t>Odrážame objektívny vonkajší a vnútorný svet</a:t>
            </a:r>
          </a:p>
          <a:p>
            <a:pPr lvl="1"/>
            <a:r>
              <a:rPr lang="sk-SK" dirty="0" smtClean="0"/>
              <a:t>Ich výsledkom = poznanie otváranie obrazov sveta v našom vedomí</a:t>
            </a:r>
          </a:p>
          <a:p>
            <a:pPr lvl="1">
              <a:buNone/>
            </a:pPr>
            <a:r>
              <a:rPr lang="sk-SK" dirty="0" smtClean="0"/>
              <a:t>(</a:t>
            </a:r>
            <a:r>
              <a:rPr lang="sk-SK" dirty="0" smtClean="0">
                <a:solidFill>
                  <a:schemeClr val="tx2">
                    <a:lumMod val="90000"/>
                  </a:schemeClr>
                </a:solidFill>
              </a:rPr>
              <a:t>pocity, vnímanie, pozornosť, </a:t>
            </a:r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predstavy, fantázia,</a:t>
            </a:r>
          </a:p>
          <a:p>
            <a:pPr lvl="1">
              <a:buNone/>
            </a:pPr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pamäť,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tx2">
                    <a:lumMod val="50000"/>
                  </a:schemeClr>
                </a:solidFill>
              </a:rPr>
              <a:t>myslenie, reč</a:t>
            </a:r>
            <a:r>
              <a:rPr lang="sk-SK" dirty="0" smtClean="0"/>
              <a:t>)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CITOVÉ</a:t>
            </a:r>
          </a:p>
          <a:p>
            <a:pPr lvl="1"/>
            <a:r>
              <a:rPr lang="sk-SK" dirty="0" smtClean="0"/>
              <a:t>Prežívame svoj vzťah k tomuto svetu</a:t>
            </a:r>
          </a:p>
          <a:p>
            <a:pPr lvl="1">
              <a:buNone/>
            </a:pPr>
            <a:r>
              <a:rPr lang="sk-SK" dirty="0" smtClean="0"/>
              <a:t>(</a:t>
            </a:r>
            <a:r>
              <a:rPr lang="sk-SK" dirty="0" smtClean="0">
                <a:solidFill>
                  <a:srgbClr val="FFFF00"/>
                </a:solidFill>
              </a:rPr>
              <a:t>city, emócie</a:t>
            </a:r>
            <a:r>
              <a:rPr lang="sk-SK" dirty="0" smtClean="0"/>
              <a:t>)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VÔĽOVÉ</a:t>
            </a:r>
          </a:p>
          <a:p>
            <a:pPr lvl="1"/>
            <a:r>
              <a:rPr lang="sk-SK" dirty="0" smtClean="0"/>
              <a:t>Prejavuje sa snaha pôsobiť na vonkajší svet, alebo na seba samého (</a:t>
            </a:r>
            <a:r>
              <a:rPr lang="sk-SK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vôľa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169</TotalTime>
  <Words>656</Words>
  <Application>Microsoft Office PowerPoint</Application>
  <PresentationFormat>Prezentácia na obrazovke (4:3)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Metro</vt:lpstr>
      <vt:lpstr>Základné psychické  procesy a stavy</vt:lpstr>
      <vt:lpstr>Zopakujme si:</vt:lpstr>
      <vt:lpstr>Vývin psychiky</vt:lpstr>
      <vt:lpstr>VÝVIN PSYCHIKY určujú 2 faktory</vt:lpstr>
      <vt:lpstr>Prezentácia programu PowerPoint</vt:lpstr>
      <vt:lpstr>Domáca úloha:</vt:lpstr>
      <vt:lpstr>ZÁKLADNÉ PSYCHICKÉ     PROCESY A STAVY</vt:lpstr>
      <vt:lpstr>Prezentácia programu PowerPoint</vt:lpstr>
      <vt:lpstr>PSYCHICKÉ PROCESY:</vt:lpstr>
      <vt:lpstr>POCITY a VNEMY</vt:lpstr>
      <vt:lpstr>POCITY a VNEMY</vt:lpstr>
      <vt:lpstr>Prezentácia programu PowerPoint</vt:lpstr>
      <vt:lpstr>Prezentácia programu PowerPoint</vt:lpstr>
      <vt:lpstr>POZOROVANIE a POZORNOSŤ</vt:lpstr>
      <vt:lpstr>PREDSTAVA a PREDSTAVIVOSŤ</vt:lpstr>
      <vt:lpstr>FANTÁZIA a MYSLENIE</vt:lpstr>
      <vt:lpstr>MYSLENIE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psychické  procesy a stavy</dc:title>
  <dc:creator>Pezinok</dc:creator>
  <cp:lastModifiedBy>Raduz</cp:lastModifiedBy>
  <cp:revision>7</cp:revision>
  <dcterms:created xsi:type="dcterms:W3CDTF">2015-09-15T13:21:23Z</dcterms:created>
  <dcterms:modified xsi:type="dcterms:W3CDTF">2016-11-02T18:29:30Z</dcterms:modified>
</cp:coreProperties>
</file>