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F36-C66F-4F7B-BBDC-D6F1A955B762}" type="datetimeFigureOut">
              <a:rPr lang="sk-SK" smtClean="0"/>
              <a:t>3. 3. 2015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3ED7-3090-436B-BFBE-6B73FA8C495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F36-C66F-4F7B-BBDC-D6F1A955B762}" type="datetimeFigureOut">
              <a:rPr lang="sk-SK" smtClean="0"/>
              <a:t>3. 3. 2015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3ED7-3090-436B-BFBE-6B73FA8C495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F36-C66F-4F7B-BBDC-D6F1A955B762}" type="datetimeFigureOut">
              <a:rPr lang="sk-SK" smtClean="0"/>
              <a:t>3. 3. 2015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3ED7-3090-436B-BFBE-6B73FA8C495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F36-C66F-4F7B-BBDC-D6F1A955B762}" type="datetimeFigureOut">
              <a:rPr lang="sk-SK" smtClean="0"/>
              <a:t>3. 3. 2015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3ED7-3090-436B-BFBE-6B73FA8C495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F36-C66F-4F7B-BBDC-D6F1A955B762}" type="datetimeFigureOut">
              <a:rPr lang="sk-SK" smtClean="0"/>
              <a:t>3. 3. 2015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3ED7-3090-436B-BFBE-6B73FA8C495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F36-C66F-4F7B-BBDC-D6F1A955B762}" type="datetimeFigureOut">
              <a:rPr lang="sk-SK" smtClean="0"/>
              <a:t>3. 3. 2015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3ED7-3090-436B-BFBE-6B73FA8C495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F36-C66F-4F7B-BBDC-D6F1A955B762}" type="datetimeFigureOut">
              <a:rPr lang="sk-SK" smtClean="0"/>
              <a:t>3. 3. 2015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3ED7-3090-436B-BFBE-6B73FA8C495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F36-C66F-4F7B-BBDC-D6F1A955B762}" type="datetimeFigureOut">
              <a:rPr lang="sk-SK" smtClean="0"/>
              <a:t>3. 3. 2015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3ED7-3090-436B-BFBE-6B73FA8C495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F36-C66F-4F7B-BBDC-D6F1A955B762}" type="datetimeFigureOut">
              <a:rPr lang="sk-SK" smtClean="0"/>
              <a:t>3. 3. 2015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3ED7-3090-436B-BFBE-6B73FA8C495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F36-C66F-4F7B-BBDC-D6F1A955B762}" type="datetimeFigureOut">
              <a:rPr lang="sk-SK" smtClean="0"/>
              <a:t>3. 3. 2015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3ED7-3090-436B-BFBE-6B73FA8C495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F36-C66F-4F7B-BBDC-D6F1A955B762}" type="datetimeFigureOut">
              <a:rPr lang="sk-SK" smtClean="0"/>
              <a:t>3. 3. 2015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3ED7-3090-436B-BFBE-6B73FA8C495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92D05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8F36-C66F-4F7B-BBDC-D6F1A955B762}" type="datetimeFigureOut">
              <a:rPr lang="sk-SK" smtClean="0"/>
              <a:t>3. 3. 2015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53ED7-3090-436B-BFBE-6B73FA8C495C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/>
          <a:lstStyle/>
          <a:p>
            <a:r>
              <a:rPr lang="sk-SK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Izobarický dej</a:t>
            </a:r>
            <a:endParaRPr lang="sk-S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2743200" y="4509120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Mgr. Jaroslava Viťazková</a:t>
            </a:r>
            <a:endParaRPr lang="sk-SK" dirty="0">
              <a:solidFill>
                <a:srgbClr val="FF0000"/>
              </a:solidFill>
            </a:endParaRPr>
          </a:p>
        </p:txBody>
      </p:sp>
      <p:graphicFrame>
        <p:nvGraphicFramePr>
          <p:cNvPr id="8" name="Tabuľka 7"/>
          <p:cNvGraphicFramePr>
            <a:graphicFrameLocks noGrp="1"/>
          </p:cNvGraphicFramePr>
          <p:nvPr/>
        </p:nvGraphicFramePr>
        <p:xfrm>
          <a:off x="395535" y="1196752"/>
          <a:ext cx="8280922" cy="1273575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16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10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11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dirty="0" smtClean="0"/>
              <a:t>Izobarický dej</a:t>
            </a:r>
            <a:endParaRPr lang="sk-SK" dirty="0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0" y="1124744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4000" dirty="0"/>
              <a:t>Dej, pri ktorom je tlak plynu stály </a:t>
            </a:r>
            <a:r>
              <a:rPr lang="sk-SK" sz="4000" b="1" dirty="0" smtClean="0">
                <a:solidFill>
                  <a:srgbClr val="FF0000"/>
                </a:solidFill>
              </a:rPr>
              <a:t>( </a:t>
            </a:r>
            <a:r>
              <a:rPr lang="sk-SK" sz="4000" b="1" dirty="0">
                <a:solidFill>
                  <a:srgbClr val="FF0000"/>
                </a:solidFill>
              </a:rPr>
              <a:t>p = </a:t>
            </a:r>
            <a:r>
              <a:rPr lang="sk-SK" sz="4000" b="1" dirty="0" err="1">
                <a:solidFill>
                  <a:srgbClr val="FF0000"/>
                </a:solidFill>
              </a:rPr>
              <a:t>konšt</a:t>
            </a:r>
            <a:r>
              <a:rPr lang="sk-SK" sz="4000" dirty="0"/>
              <a:t>.), </a:t>
            </a:r>
            <a:r>
              <a:rPr lang="sk-SK" sz="4000" dirty="0" smtClean="0"/>
              <a:t>sa </a:t>
            </a:r>
            <a:r>
              <a:rPr lang="sk-SK" sz="4000" dirty="0"/>
              <a:t>nazýva izobarický dej.</a:t>
            </a:r>
            <a:endParaRPr lang="cs-CZ" sz="4000" dirty="0"/>
          </a:p>
        </p:txBody>
      </p:sp>
      <p:graphicFrame>
        <p:nvGraphicFramePr>
          <p:cNvPr id="6" name="Object 397"/>
          <p:cNvGraphicFramePr>
            <a:graphicFrameLocks noChangeAspect="1"/>
          </p:cNvGraphicFramePr>
          <p:nvPr/>
        </p:nvGraphicFramePr>
        <p:xfrm>
          <a:off x="2267744" y="2924944"/>
          <a:ext cx="2001837" cy="1100137"/>
        </p:xfrm>
        <a:graphic>
          <a:graphicData uri="http://schemas.openxmlformats.org/presentationml/2006/ole">
            <p:oleObj spid="_x0000_s1026" name="Rovnica" r:id="rId3" imgW="787320" imgH="431640" progId="Equation.3">
              <p:embed/>
            </p:oleObj>
          </a:graphicData>
        </a:graphic>
      </p:graphicFrame>
      <p:graphicFrame>
        <p:nvGraphicFramePr>
          <p:cNvPr id="7" name="Object 398"/>
          <p:cNvGraphicFramePr>
            <a:graphicFrameLocks noChangeAspect="1"/>
          </p:cNvGraphicFramePr>
          <p:nvPr/>
        </p:nvGraphicFramePr>
        <p:xfrm>
          <a:off x="4309269" y="3105919"/>
          <a:ext cx="2387600" cy="549275"/>
        </p:xfrm>
        <a:graphic>
          <a:graphicData uri="http://schemas.openxmlformats.org/presentationml/2006/ole">
            <p:oleObj spid="_x0000_s1027" name="Rovnica" r:id="rId4" imgW="939600" imgH="215640" progId="Equation.3">
              <p:embed/>
            </p:oleObj>
          </a:graphicData>
        </a:graphic>
      </p:graphicFrame>
      <p:graphicFrame>
        <p:nvGraphicFramePr>
          <p:cNvPr id="8" name="Object 399"/>
          <p:cNvGraphicFramePr>
            <a:graphicFrameLocks noChangeAspect="1"/>
          </p:cNvGraphicFramePr>
          <p:nvPr/>
        </p:nvGraphicFramePr>
        <p:xfrm>
          <a:off x="4932040" y="4869160"/>
          <a:ext cx="2749178" cy="703558"/>
        </p:xfrm>
        <a:graphic>
          <a:graphicData uri="http://schemas.openxmlformats.org/presentationml/2006/ole">
            <p:oleObj spid="_x0000_s1028" name="Rovnica" r:id="rId5" imgW="799920" imgH="177480" progId="Equation.3">
              <p:embed/>
            </p:oleObj>
          </a:graphicData>
        </a:graphic>
      </p:graphicFrame>
      <p:graphicFrame>
        <p:nvGraphicFramePr>
          <p:cNvPr id="9" name="Object 400"/>
          <p:cNvGraphicFramePr>
            <a:graphicFrameLocks noChangeAspect="1"/>
          </p:cNvGraphicFramePr>
          <p:nvPr/>
        </p:nvGraphicFramePr>
        <p:xfrm>
          <a:off x="2615406" y="4007619"/>
          <a:ext cx="1290638" cy="1100137"/>
        </p:xfrm>
        <a:graphic>
          <a:graphicData uri="http://schemas.openxmlformats.org/presentationml/2006/ole">
            <p:oleObj spid="_x0000_s1029" name="Rovnica" r:id="rId6" imgW="507960" imgH="431640" progId="Equation.3">
              <p:embed/>
            </p:oleObj>
          </a:graphicData>
        </a:graphic>
      </p:graphicFrame>
      <p:graphicFrame>
        <p:nvGraphicFramePr>
          <p:cNvPr id="10" name="Object 401"/>
          <p:cNvGraphicFramePr>
            <a:graphicFrameLocks noChangeAspect="1"/>
          </p:cNvGraphicFramePr>
          <p:nvPr/>
        </p:nvGraphicFramePr>
        <p:xfrm>
          <a:off x="3960019" y="4263206"/>
          <a:ext cx="1238250" cy="461963"/>
        </p:xfrm>
        <a:graphic>
          <a:graphicData uri="http://schemas.openxmlformats.org/presentationml/2006/ole">
            <p:oleObj spid="_x0000_s1030" name="Rovnica" r:id="rId7" imgW="545760" imgH="177480" progId="Equation.3">
              <p:embed/>
            </p:oleObj>
          </a:graphicData>
        </a:graphic>
      </p:graphicFrame>
      <p:sp>
        <p:nvSpPr>
          <p:cNvPr id="11" name="Text Box 402"/>
          <p:cNvSpPr txBox="1">
            <a:spLocks noChangeArrowheads="1"/>
          </p:cNvSpPr>
          <p:nvPr/>
        </p:nvSpPr>
        <p:spPr bwMode="auto">
          <a:xfrm>
            <a:off x="100013" y="5278438"/>
            <a:ext cx="940461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r>
              <a:rPr lang="sk-SK" sz="3200" b="1" dirty="0" err="1"/>
              <a:t>Gay-Lussacov</a:t>
            </a:r>
            <a:r>
              <a:rPr lang="sk-SK" sz="3200" b="1" dirty="0"/>
              <a:t> zákon:</a:t>
            </a:r>
            <a:endParaRPr lang="en-US" sz="3200" b="1" dirty="0"/>
          </a:p>
          <a:p>
            <a:r>
              <a:rPr lang="sk-SK" sz="2900" dirty="0"/>
              <a:t>Pri izobarickom deji s ideálnym plynom stálej hmotnosti je</a:t>
            </a:r>
          </a:p>
          <a:p>
            <a:r>
              <a:rPr lang="sk-SK" sz="2900" b="1" dirty="0"/>
              <a:t>objem plynu priamo úmerný jeho termodynamickej teplote</a:t>
            </a:r>
            <a:r>
              <a:rPr lang="sk-SK" sz="2900" dirty="0"/>
              <a:t>.</a:t>
            </a:r>
            <a:endParaRPr lang="en-US" sz="29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dirty="0" smtClean="0"/>
              <a:t>Izobarický dej</a:t>
            </a:r>
            <a:endParaRPr lang="sk-SK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479029" y="1987253"/>
            <a:ext cx="1770062" cy="2497137"/>
          </a:xfrm>
          <a:prstGeom prst="rect">
            <a:avLst/>
          </a:prstGeom>
          <a:solidFill>
            <a:srgbClr val="C00000"/>
          </a:solidFill>
          <a:ln w="31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01254" y="2657178"/>
            <a:ext cx="1689100" cy="1739900"/>
          </a:xfrm>
          <a:prstGeom prst="rect">
            <a:avLst/>
          </a:prstGeom>
          <a:solidFill>
            <a:srgbClr val="A3C2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587229" y="2411115"/>
            <a:ext cx="130175" cy="1957388"/>
          </a:xfrm>
          <a:prstGeom prst="rect">
            <a:avLst/>
          </a:prstGeom>
          <a:solidFill>
            <a:srgbClr val="FFFFFF"/>
          </a:solidFill>
          <a:ln w="1587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607866" y="3847803"/>
            <a:ext cx="88900" cy="501650"/>
          </a:xfrm>
          <a:prstGeom prst="rect">
            <a:avLst/>
          </a:prstGeom>
          <a:gradFill rotWithShape="1">
            <a:gsLst>
              <a:gs pos="0">
                <a:srgbClr val="FF0000">
                  <a:gamma/>
                  <a:shade val="46275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3812654" y="2317453"/>
          <a:ext cx="355600" cy="419100"/>
        </p:xfrm>
        <a:graphic>
          <a:graphicData uri="http://schemas.openxmlformats.org/presentationml/2006/ole">
            <p:oleObj spid="_x0000_s2050" name="Rovnica" r:id="rId3" imgW="139680" imgH="164880" progId="Equation.3">
              <p:embed/>
            </p:oleObj>
          </a:graphicData>
        </a:graphic>
      </p:graphicFrame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1615554" y="3487440"/>
            <a:ext cx="1500187" cy="827088"/>
            <a:chOff x="1000" y="2119"/>
            <a:chExt cx="945" cy="521"/>
          </a:xfrm>
        </p:grpSpPr>
        <p:sp>
          <p:nvSpPr>
            <p:cNvPr id="11" name="Oval 14"/>
            <p:cNvSpPr>
              <a:spLocks noChangeAspect="1" noChangeArrowheads="1"/>
            </p:cNvSpPr>
            <p:nvPr/>
          </p:nvSpPr>
          <p:spPr bwMode="auto">
            <a:xfrm>
              <a:off x="1384" y="2224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2" name="Group 15"/>
            <p:cNvGrpSpPr>
              <a:grpSpLocks/>
            </p:cNvGrpSpPr>
            <p:nvPr/>
          </p:nvGrpSpPr>
          <p:grpSpPr bwMode="auto">
            <a:xfrm rot="3486552">
              <a:off x="1421" y="2125"/>
              <a:ext cx="43" cy="45"/>
              <a:chOff x="1467" y="2220"/>
              <a:chExt cx="43" cy="45"/>
            </a:xfrm>
          </p:grpSpPr>
          <p:sp>
            <p:nvSpPr>
              <p:cNvPr id="74" name="Oval 16"/>
              <p:cNvSpPr>
                <a:spLocks noChangeAspect="1" noChangeArrowheads="1"/>
              </p:cNvSpPr>
              <p:nvPr/>
            </p:nvSpPr>
            <p:spPr bwMode="auto">
              <a:xfrm>
                <a:off x="1467" y="222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5" name="Oval 17"/>
              <p:cNvSpPr>
                <a:spLocks noChangeAspect="1" noChangeArrowheads="1"/>
              </p:cNvSpPr>
              <p:nvPr/>
            </p:nvSpPr>
            <p:spPr bwMode="auto">
              <a:xfrm>
                <a:off x="1476" y="223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1516" y="2392"/>
              <a:ext cx="43" cy="45"/>
              <a:chOff x="1516" y="2392"/>
              <a:chExt cx="43" cy="45"/>
            </a:xfrm>
          </p:grpSpPr>
          <p:sp>
            <p:nvSpPr>
              <p:cNvPr id="72" name="Oval 19"/>
              <p:cNvSpPr>
                <a:spLocks noChangeAspect="1" noChangeArrowheads="1"/>
              </p:cNvSpPr>
              <p:nvPr/>
            </p:nvSpPr>
            <p:spPr bwMode="auto">
              <a:xfrm>
                <a:off x="1516" y="239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3" name="Oval 20"/>
              <p:cNvSpPr>
                <a:spLocks noChangeAspect="1" noChangeArrowheads="1"/>
              </p:cNvSpPr>
              <p:nvPr/>
            </p:nvSpPr>
            <p:spPr bwMode="auto">
              <a:xfrm>
                <a:off x="1525" y="240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4" name="Group 21"/>
            <p:cNvGrpSpPr>
              <a:grpSpLocks/>
            </p:cNvGrpSpPr>
            <p:nvPr/>
          </p:nvGrpSpPr>
          <p:grpSpPr bwMode="auto">
            <a:xfrm>
              <a:off x="1765" y="2499"/>
              <a:ext cx="43" cy="45"/>
              <a:chOff x="1811" y="2624"/>
              <a:chExt cx="43" cy="45"/>
            </a:xfrm>
          </p:grpSpPr>
          <p:sp>
            <p:nvSpPr>
              <p:cNvPr id="70" name="Oval 22"/>
              <p:cNvSpPr>
                <a:spLocks noChangeAspect="1" noChangeArrowheads="1"/>
              </p:cNvSpPr>
              <p:nvPr/>
            </p:nvSpPr>
            <p:spPr bwMode="auto">
              <a:xfrm>
                <a:off x="1811" y="262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1" name="Oval 23"/>
              <p:cNvSpPr>
                <a:spLocks noChangeAspect="1" noChangeArrowheads="1"/>
              </p:cNvSpPr>
              <p:nvPr/>
            </p:nvSpPr>
            <p:spPr bwMode="auto">
              <a:xfrm>
                <a:off x="1820" y="2635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5" name="Group 24"/>
            <p:cNvGrpSpPr>
              <a:grpSpLocks/>
            </p:cNvGrpSpPr>
            <p:nvPr/>
          </p:nvGrpSpPr>
          <p:grpSpPr bwMode="auto">
            <a:xfrm>
              <a:off x="1666" y="2136"/>
              <a:ext cx="43" cy="45"/>
              <a:chOff x="1666" y="2136"/>
              <a:chExt cx="43" cy="45"/>
            </a:xfrm>
          </p:grpSpPr>
          <p:sp>
            <p:nvSpPr>
              <p:cNvPr id="68" name="Oval 25"/>
              <p:cNvSpPr>
                <a:spLocks noChangeAspect="1" noChangeArrowheads="1"/>
              </p:cNvSpPr>
              <p:nvPr/>
            </p:nvSpPr>
            <p:spPr bwMode="auto">
              <a:xfrm>
                <a:off x="1666" y="2136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9" name="Oval 26"/>
              <p:cNvSpPr>
                <a:spLocks noChangeAspect="1" noChangeArrowheads="1"/>
              </p:cNvSpPr>
              <p:nvPr/>
            </p:nvSpPr>
            <p:spPr bwMode="auto">
              <a:xfrm>
                <a:off x="1675" y="214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16" name="Oval 27"/>
            <p:cNvSpPr>
              <a:spLocks noChangeAspect="1" noChangeArrowheads="1"/>
            </p:cNvSpPr>
            <p:nvPr/>
          </p:nvSpPr>
          <p:spPr bwMode="auto">
            <a:xfrm>
              <a:off x="1393" y="2235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7" name="Group 28"/>
            <p:cNvGrpSpPr>
              <a:grpSpLocks/>
            </p:cNvGrpSpPr>
            <p:nvPr/>
          </p:nvGrpSpPr>
          <p:grpSpPr bwMode="auto">
            <a:xfrm rot="15290365">
              <a:off x="1647" y="2321"/>
              <a:ext cx="43" cy="45"/>
              <a:chOff x="1693" y="2446"/>
              <a:chExt cx="43" cy="45"/>
            </a:xfrm>
          </p:grpSpPr>
          <p:sp>
            <p:nvSpPr>
              <p:cNvPr id="66" name="Oval 29"/>
              <p:cNvSpPr>
                <a:spLocks noChangeAspect="1" noChangeArrowheads="1"/>
              </p:cNvSpPr>
              <p:nvPr/>
            </p:nvSpPr>
            <p:spPr bwMode="auto">
              <a:xfrm>
                <a:off x="1693" y="2446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7" name="Oval 30"/>
              <p:cNvSpPr>
                <a:spLocks noChangeAspect="1" noChangeArrowheads="1"/>
              </p:cNvSpPr>
              <p:nvPr/>
            </p:nvSpPr>
            <p:spPr bwMode="auto">
              <a:xfrm>
                <a:off x="1702" y="24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8" name="Group 31"/>
            <p:cNvGrpSpPr>
              <a:grpSpLocks/>
            </p:cNvGrpSpPr>
            <p:nvPr/>
          </p:nvGrpSpPr>
          <p:grpSpPr bwMode="auto">
            <a:xfrm>
              <a:off x="1464" y="2532"/>
              <a:ext cx="43" cy="45"/>
              <a:chOff x="1510" y="2657"/>
              <a:chExt cx="43" cy="45"/>
            </a:xfrm>
          </p:grpSpPr>
          <p:sp>
            <p:nvSpPr>
              <p:cNvPr id="64" name="Oval 32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5" name="Oval 33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9" name="Group 34"/>
            <p:cNvGrpSpPr>
              <a:grpSpLocks/>
            </p:cNvGrpSpPr>
            <p:nvPr/>
          </p:nvGrpSpPr>
          <p:grpSpPr bwMode="auto">
            <a:xfrm rot="3063953">
              <a:off x="1087" y="2527"/>
              <a:ext cx="43" cy="45"/>
              <a:chOff x="1161" y="2652"/>
              <a:chExt cx="43" cy="45"/>
            </a:xfrm>
          </p:grpSpPr>
          <p:sp>
            <p:nvSpPr>
              <p:cNvPr id="62" name="Oval 35"/>
              <p:cNvSpPr>
                <a:spLocks noChangeAspect="1" noChangeArrowheads="1"/>
              </p:cNvSpPr>
              <p:nvPr/>
            </p:nvSpPr>
            <p:spPr bwMode="auto">
              <a:xfrm>
                <a:off x="1161" y="265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3" name="Oval 36"/>
              <p:cNvSpPr>
                <a:spLocks noChangeAspect="1" noChangeArrowheads="1"/>
              </p:cNvSpPr>
              <p:nvPr/>
            </p:nvSpPr>
            <p:spPr bwMode="auto">
              <a:xfrm>
                <a:off x="1170" y="266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0" name="Group 37"/>
            <p:cNvGrpSpPr>
              <a:grpSpLocks/>
            </p:cNvGrpSpPr>
            <p:nvPr/>
          </p:nvGrpSpPr>
          <p:grpSpPr bwMode="auto">
            <a:xfrm rot="-4234977">
              <a:off x="1239" y="2357"/>
              <a:ext cx="43" cy="45"/>
              <a:chOff x="1285" y="2482"/>
              <a:chExt cx="43" cy="45"/>
            </a:xfrm>
          </p:grpSpPr>
          <p:sp>
            <p:nvSpPr>
              <p:cNvPr id="60" name="Oval 38"/>
              <p:cNvSpPr>
                <a:spLocks noChangeAspect="1" noChangeArrowheads="1"/>
              </p:cNvSpPr>
              <p:nvPr/>
            </p:nvSpPr>
            <p:spPr bwMode="auto">
              <a:xfrm>
                <a:off x="1285" y="248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1" name="Oval 39"/>
              <p:cNvSpPr>
                <a:spLocks noChangeAspect="1" noChangeArrowheads="1"/>
              </p:cNvSpPr>
              <p:nvPr/>
            </p:nvSpPr>
            <p:spPr bwMode="auto">
              <a:xfrm>
                <a:off x="1294" y="249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1" name="Group 40"/>
            <p:cNvGrpSpPr>
              <a:grpSpLocks/>
            </p:cNvGrpSpPr>
            <p:nvPr/>
          </p:nvGrpSpPr>
          <p:grpSpPr bwMode="auto">
            <a:xfrm rot="14957457">
              <a:off x="1046" y="2318"/>
              <a:ext cx="43" cy="45"/>
              <a:chOff x="1120" y="2443"/>
              <a:chExt cx="43" cy="45"/>
            </a:xfrm>
          </p:grpSpPr>
          <p:sp>
            <p:nvSpPr>
              <p:cNvPr id="58" name="Oval 41"/>
              <p:cNvSpPr>
                <a:spLocks noChangeAspect="1" noChangeArrowheads="1"/>
              </p:cNvSpPr>
              <p:nvPr/>
            </p:nvSpPr>
            <p:spPr bwMode="auto">
              <a:xfrm>
                <a:off x="1120" y="244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9" name="Oval 42"/>
              <p:cNvSpPr>
                <a:spLocks noChangeAspect="1" noChangeArrowheads="1"/>
              </p:cNvSpPr>
              <p:nvPr/>
            </p:nvSpPr>
            <p:spPr bwMode="auto">
              <a:xfrm>
                <a:off x="1129" y="245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2" name="Group 43"/>
            <p:cNvGrpSpPr>
              <a:grpSpLocks/>
            </p:cNvGrpSpPr>
            <p:nvPr/>
          </p:nvGrpSpPr>
          <p:grpSpPr bwMode="auto">
            <a:xfrm rot="3063953">
              <a:off x="1846" y="2236"/>
              <a:ext cx="43" cy="45"/>
              <a:chOff x="1892" y="2361"/>
              <a:chExt cx="43" cy="45"/>
            </a:xfrm>
          </p:grpSpPr>
          <p:sp>
            <p:nvSpPr>
              <p:cNvPr id="56" name="Oval 44"/>
              <p:cNvSpPr>
                <a:spLocks noChangeAspect="1" noChangeArrowheads="1"/>
              </p:cNvSpPr>
              <p:nvPr/>
            </p:nvSpPr>
            <p:spPr bwMode="auto">
              <a:xfrm>
                <a:off x="1892" y="236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7" name="Oval 45"/>
              <p:cNvSpPr>
                <a:spLocks noChangeAspect="1" noChangeArrowheads="1"/>
              </p:cNvSpPr>
              <p:nvPr/>
            </p:nvSpPr>
            <p:spPr bwMode="auto">
              <a:xfrm>
                <a:off x="1901" y="237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3" name="Group 46"/>
            <p:cNvGrpSpPr>
              <a:grpSpLocks/>
            </p:cNvGrpSpPr>
            <p:nvPr/>
          </p:nvGrpSpPr>
          <p:grpSpPr bwMode="auto">
            <a:xfrm rot="14711709">
              <a:off x="1709" y="2283"/>
              <a:ext cx="43" cy="45"/>
              <a:chOff x="1124" y="1949"/>
              <a:chExt cx="43" cy="45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/>
            </p:nvSpPr>
            <p:spPr bwMode="auto">
              <a:xfrm>
                <a:off x="1124" y="19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5" name="Oval 48"/>
              <p:cNvSpPr>
                <a:spLocks noChangeAspect="1" noChangeArrowheads="1"/>
              </p:cNvSpPr>
              <p:nvPr/>
            </p:nvSpPr>
            <p:spPr bwMode="auto">
              <a:xfrm>
                <a:off x="1133" y="196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4" name="Group 49"/>
            <p:cNvGrpSpPr>
              <a:grpSpLocks/>
            </p:cNvGrpSpPr>
            <p:nvPr/>
          </p:nvGrpSpPr>
          <p:grpSpPr bwMode="auto">
            <a:xfrm rot="3820725">
              <a:off x="1103" y="2118"/>
              <a:ext cx="43" cy="45"/>
              <a:chOff x="1258" y="1843"/>
              <a:chExt cx="43" cy="45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/>
            </p:nvSpPr>
            <p:spPr bwMode="auto">
              <a:xfrm>
                <a:off x="1258" y="184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/>
            </p:nvSpPr>
            <p:spPr bwMode="auto">
              <a:xfrm>
                <a:off x="1267" y="185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5" name="Group 52"/>
            <p:cNvGrpSpPr>
              <a:grpSpLocks/>
            </p:cNvGrpSpPr>
            <p:nvPr/>
          </p:nvGrpSpPr>
          <p:grpSpPr bwMode="auto">
            <a:xfrm>
              <a:off x="1197" y="2459"/>
              <a:ext cx="43" cy="45"/>
              <a:chOff x="1869" y="1838"/>
              <a:chExt cx="43" cy="45"/>
            </a:xfrm>
          </p:grpSpPr>
          <p:sp>
            <p:nvSpPr>
              <p:cNvPr id="50" name="Oval 53"/>
              <p:cNvSpPr>
                <a:spLocks noChangeAspect="1" noChangeArrowheads="1"/>
              </p:cNvSpPr>
              <p:nvPr/>
            </p:nvSpPr>
            <p:spPr bwMode="auto">
              <a:xfrm>
                <a:off x="1869" y="183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1" name="Oval 54"/>
              <p:cNvSpPr>
                <a:spLocks noChangeAspect="1" noChangeArrowheads="1"/>
              </p:cNvSpPr>
              <p:nvPr/>
            </p:nvSpPr>
            <p:spPr bwMode="auto">
              <a:xfrm>
                <a:off x="1878" y="18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6" name="Group 55"/>
            <p:cNvGrpSpPr>
              <a:grpSpLocks/>
            </p:cNvGrpSpPr>
            <p:nvPr/>
          </p:nvGrpSpPr>
          <p:grpSpPr bwMode="auto">
            <a:xfrm rot="14711709">
              <a:off x="1360" y="2433"/>
              <a:ext cx="43" cy="45"/>
              <a:chOff x="1124" y="1949"/>
              <a:chExt cx="43" cy="45"/>
            </a:xfrm>
          </p:grpSpPr>
          <p:sp>
            <p:nvSpPr>
              <p:cNvPr id="48" name="Oval 56"/>
              <p:cNvSpPr>
                <a:spLocks noChangeAspect="1" noChangeArrowheads="1"/>
              </p:cNvSpPr>
              <p:nvPr/>
            </p:nvSpPr>
            <p:spPr bwMode="auto">
              <a:xfrm>
                <a:off x="1124" y="19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9" name="Oval 57"/>
              <p:cNvSpPr>
                <a:spLocks noChangeAspect="1" noChangeArrowheads="1"/>
              </p:cNvSpPr>
              <p:nvPr/>
            </p:nvSpPr>
            <p:spPr bwMode="auto">
              <a:xfrm>
                <a:off x="1133" y="196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7" name="Group 58"/>
            <p:cNvGrpSpPr>
              <a:grpSpLocks/>
            </p:cNvGrpSpPr>
            <p:nvPr/>
          </p:nvGrpSpPr>
          <p:grpSpPr bwMode="auto">
            <a:xfrm>
              <a:off x="1877" y="2477"/>
              <a:ext cx="43" cy="45"/>
              <a:chOff x="1510" y="2657"/>
              <a:chExt cx="43" cy="45"/>
            </a:xfrm>
          </p:grpSpPr>
          <p:sp>
            <p:nvSpPr>
              <p:cNvPr id="46" name="Oval 59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7" name="Oval 60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8" name="Group 61"/>
            <p:cNvGrpSpPr>
              <a:grpSpLocks/>
            </p:cNvGrpSpPr>
            <p:nvPr/>
          </p:nvGrpSpPr>
          <p:grpSpPr bwMode="auto">
            <a:xfrm>
              <a:off x="1902" y="2326"/>
              <a:ext cx="43" cy="45"/>
              <a:chOff x="1510" y="2657"/>
              <a:chExt cx="43" cy="45"/>
            </a:xfrm>
          </p:grpSpPr>
          <p:sp>
            <p:nvSpPr>
              <p:cNvPr id="44" name="Oval 62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5" name="Oval 63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9" name="Group 64"/>
            <p:cNvGrpSpPr>
              <a:grpSpLocks/>
            </p:cNvGrpSpPr>
            <p:nvPr/>
          </p:nvGrpSpPr>
          <p:grpSpPr bwMode="auto">
            <a:xfrm>
              <a:off x="1279" y="2595"/>
              <a:ext cx="43" cy="45"/>
              <a:chOff x="1510" y="2657"/>
              <a:chExt cx="43" cy="45"/>
            </a:xfrm>
          </p:grpSpPr>
          <p:sp>
            <p:nvSpPr>
              <p:cNvPr id="42" name="Oval 65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3" name="Oval 66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0" name="Group 67"/>
            <p:cNvGrpSpPr>
              <a:grpSpLocks/>
            </p:cNvGrpSpPr>
            <p:nvPr/>
          </p:nvGrpSpPr>
          <p:grpSpPr bwMode="auto">
            <a:xfrm>
              <a:off x="1000" y="2424"/>
              <a:ext cx="43" cy="45"/>
              <a:chOff x="1510" y="2657"/>
              <a:chExt cx="43" cy="45"/>
            </a:xfrm>
          </p:grpSpPr>
          <p:sp>
            <p:nvSpPr>
              <p:cNvPr id="40" name="Oval 68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" name="Oval 69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1" name="Group 70"/>
            <p:cNvGrpSpPr>
              <a:grpSpLocks/>
            </p:cNvGrpSpPr>
            <p:nvPr/>
          </p:nvGrpSpPr>
          <p:grpSpPr bwMode="auto">
            <a:xfrm>
              <a:off x="1185" y="2209"/>
              <a:ext cx="43" cy="45"/>
              <a:chOff x="1510" y="2657"/>
              <a:chExt cx="43" cy="45"/>
            </a:xfrm>
          </p:grpSpPr>
          <p:sp>
            <p:nvSpPr>
              <p:cNvPr id="38" name="Oval 71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9" name="Oval 72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2" name="Group 73"/>
            <p:cNvGrpSpPr>
              <a:grpSpLocks/>
            </p:cNvGrpSpPr>
            <p:nvPr/>
          </p:nvGrpSpPr>
          <p:grpSpPr bwMode="auto">
            <a:xfrm>
              <a:off x="1581" y="2456"/>
              <a:ext cx="48" cy="41"/>
              <a:chOff x="1581" y="2456"/>
              <a:chExt cx="48" cy="41"/>
            </a:xfrm>
          </p:grpSpPr>
          <p:sp>
            <p:nvSpPr>
              <p:cNvPr id="36" name="Oval 74"/>
              <p:cNvSpPr>
                <a:spLocks noChangeAspect="1" noChangeArrowheads="1"/>
              </p:cNvSpPr>
              <p:nvPr/>
            </p:nvSpPr>
            <p:spPr bwMode="auto">
              <a:xfrm>
                <a:off x="1581" y="246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7" name="Oval 75"/>
              <p:cNvSpPr>
                <a:spLocks noChangeAspect="1" noChangeArrowheads="1"/>
              </p:cNvSpPr>
              <p:nvPr/>
            </p:nvSpPr>
            <p:spPr bwMode="auto">
              <a:xfrm>
                <a:off x="1595" y="2456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3" name="Group 76"/>
            <p:cNvGrpSpPr>
              <a:grpSpLocks/>
            </p:cNvGrpSpPr>
            <p:nvPr/>
          </p:nvGrpSpPr>
          <p:grpSpPr bwMode="auto">
            <a:xfrm>
              <a:off x="1306" y="2251"/>
              <a:ext cx="42" cy="48"/>
              <a:chOff x="1306" y="2251"/>
              <a:chExt cx="42" cy="48"/>
            </a:xfrm>
          </p:grpSpPr>
          <p:sp>
            <p:nvSpPr>
              <p:cNvPr id="34" name="Oval 77"/>
              <p:cNvSpPr>
                <a:spLocks noChangeAspect="1" noChangeArrowheads="1"/>
              </p:cNvSpPr>
              <p:nvPr/>
            </p:nvSpPr>
            <p:spPr bwMode="auto">
              <a:xfrm>
                <a:off x="1306" y="225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5" name="Oval 78"/>
              <p:cNvSpPr>
                <a:spLocks noChangeAspect="1" noChangeArrowheads="1"/>
              </p:cNvSpPr>
              <p:nvPr/>
            </p:nvSpPr>
            <p:spPr bwMode="auto">
              <a:xfrm>
                <a:off x="1314" y="2265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76" name="Group 79"/>
          <p:cNvGrpSpPr>
            <a:grpSpLocks/>
          </p:cNvGrpSpPr>
          <p:nvPr/>
        </p:nvGrpSpPr>
        <p:grpSpPr bwMode="auto">
          <a:xfrm>
            <a:off x="1733029" y="3265190"/>
            <a:ext cx="1216025" cy="203200"/>
            <a:chOff x="1074" y="1979"/>
            <a:chExt cx="766" cy="128"/>
          </a:xfrm>
        </p:grpSpPr>
        <p:sp>
          <p:nvSpPr>
            <p:cNvPr id="77" name="Oval 80"/>
            <p:cNvSpPr>
              <a:spLocks noChangeAspect="1" noChangeArrowheads="1"/>
            </p:cNvSpPr>
            <p:nvPr/>
          </p:nvSpPr>
          <p:spPr bwMode="auto">
            <a:xfrm>
              <a:off x="1304" y="2050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78" name="Group 81"/>
            <p:cNvGrpSpPr>
              <a:grpSpLocks/>
            </p:cNvGrpSpPr>
            <p:nvPr/>
          </p:nvGrpSpPr>
          <p:grpSpPr bwMode="auto">
            <a:xfrm>
              <a:off x="1797" y="2057"/>
              <a:ext cx="43" cy="45"/>
              <a:chOff x="1797" y="2057"/>
              <a:chExt cx="43" cy="45"/>
            </a:xfrm>
          </p:grpSpPr>
          <p:sp>
            <p:nvSpPr>
              <p:cNvPr id="89" name="Oval 82"/>
              <p:cNvSpPr>
                <a:spLocks noChangeAspect="1" noChangeArrowheads="1"/>
              </p:cNvSpPr>
              <p:nvPr/>
            </p:nvSpPr>
            <p:spPr bwMode="auto">
              <a:xfrm>
                <a:off x="1797" y="20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0" name="Oval 83"/>
              <p:cNvSpPr>
                <a:spLocks noChangeAspect="1" noChangeArrowheads="1"/>
              </p:cNvSpPr>
              <p:nvPr/>
            </p:nvSpPr>
            <p:spPr bwMode="auto">
              <a:xfrm>
                <a:off x="1806" y="20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79" name="Group 84"/>
            <p:cNvGrpSpPr>
              <a:grpSpLocks/>
            </p:cNvGrpSpPr>
            <p:nvPr/>
          </p:nvGrpSpPr>
          <p:grpSpPr bwMode="auto">
            <a:xfrm rot="-3915686">
              <a:off x="1075" y="2063"/>
              <a:ext cx="43" cy="45"/>
              <a:chOff x="1149" y="2188"/>
              <a:chExt cx="43" cy="45"/>
            </a:xfrm>
          </p:grpSpPr>
          <p:sp>
            <p:nvSpPr>
              <p:cNvPr id="87" name="Oval 85"/>
              <p:cNvSpPr>
                <a:spLocks noChangeAspect="1" noChangeArrowheads="1"/>
              </p:cNvSpPr>
              <p:nvPr/>
            </p:nvSpPr>
            <p:spPr bwMode="auto">
              <a:xfrm>
                <a:off x="1149" y="218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8" name="Oval 86"/>
              <p:cNvSpPr>
                <a:spLocks noChangeAspect="1" noChangeArrowheads="1"/>
              </p:cNvSpPr>
              <p:nvPr/>
            </p:nvSpPr>
            <p:spPr bwMode="auto">
              <a:xfrm>
                <a:off x="1158" y="219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80" name="Oval 87"/>
            <p:cNvSpPr>
              <a:spLocks noChangeAspect="1" noChangeArrowheads="1"/>
            </p:cNvSpPr>
            <p:nvPr/>
          </p:nvSpPr>
          <p:spPr bwMode="auto">
            <a:xfrm>
              <a:off x="1313" y="2061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81" name="Group 88"/>
            <p:cNvGrpSpPr>
              <a:grpSpLocks/>
            </p:cNvGrpSpPr>
            <p:nvPr/>
          </p:nvGrpSpPr>
          <p:grpSpPr bwMode="auto">
            <a:xfrm rot="14711709">
              <a:off x="1637" y="1978"/>
              <a:ext cx="43" cy="45"/>
              <a:chOff x="1124" y="1949"/>
              <a:chExt cx="43" cy="45"/>
            </a:xfrm>
          </p:grpSpPr>
          <p:sp>
            <p:nvSpPr>
              <p:cNvPr id="85" name="Oval 89"/>
              <p:cNvSpPr>
                <a:spLocks noChangeAspect="1" noChangeArrowheads="1"/>
              </p:cNvSpPr>
              <p:nvPr/>
            </p:nvSpPr>
            <p:spPr bwMode="auto">
              <a:xfrm>
                <a:off x="1124" y="19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6" name="Oval 90"/>
              <p:cNvSpPr>
                <a:spLocks noChangeAspect="1" noChangeArrowheads="1"/>
              </p:cNvSpPr>
              <p:nvPr/>
            </p:nvSpPr>
            <p:spPr bwMode="auto">
              <a:xfrm>
                <a:off x="1133" y="196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82" name="Group 91"/>
            <p:cNvGrpSpPr>
              <a:grpSpLocks/>
            </p:cNvGrpSpPr>
            <p:nvPr/>
          </p:nvGrpSpPr>
          <p:grpSpPr bwMode="auto">
            <a:xfrm rot="14957457">
              <a:off x="1511" y="1983"/>
              <a:ext cx="43" cy="45"/>
              <a:chOff x="1120" y="2443"/>
              <a:chExt cx="43" cy="45"/>
            </a:xfrm>
          </p:grpSpPr>
          <p:sp>
            <p:nvSpPr>
              <p:cNvPr id="83" name="Oval 92"/>
              <p:cNvSpPr>
                <a:spLocks noChangeAspect="1" noChangeArrowheads="1"/>
              </p:cNvSpPr>
              <p:nvPr/>
            </p:nvSpPr>
            <p:spPr bwMode="auto">
              <a:xfrm>
                <a:off x="1120" y="244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4" name="Oval 93"/>
              <p:cNvSpPr>
                <a:spLocks noChangeAspect="1" noChangeArrowheads="1"/>
              </p:cNvSpPr>
              <p:nvPr/>
            </p:nvSpPr>
            <p:spPr bwMode="auto">
              <a:xfrm>
                <a:off x="1129" y="245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91" name="Group 94"/>
          <p:cNvGrpSpPr>
            <a:grpSpLocks/>
          </p:cNvGrpSpPr>
          <p:nvPr/>
        </p:nvGrpSpPr>
        <p:grpSpPr bwMode="auto">
          <a:xfrm>
            <a:off x="1620316" y="3627140"/>
            <a:ext cx="68263" cy="71438"/>
            <a:chOff x="1869" y="1838"/>
            <a:chExt cx="43" cy="45"/>
          </a:xfrm>
        </p:grpSpPr>
        <p:sp>
          <p:nvSpPr>
            <p:cNvPr id="92" name="Oval 95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3" name="Oval 96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94" name="Group 97"/>
          <p:cNvGrpSpPr>
            <a:grpSpLocks/>
          </p:cNvGrpSpPr>
          <p:nvPr/>
        </p:nvGrpSpPr>
        <p:grpSpPr bwMode="auto">
          <a:xfrm>
            <a:off x="1693341" y="2841328"/>
            <a:ext cx="1277938" cy="180975"/>
            <a:chOff x="1049" y="1712"/>
            <a:chExt cx="805" cy="114"/>
          </a:xfrm>
        </p:grpSpPr>
        <p:grpSp>
          <p:nvGrpSpPr>
            <p:cNvPr id="95" name="Group 98"/>
            <p:cNvGrpSpPr>
              <a:grpSpLocks/>
            </p:cNvGrpSpPr>
            <p:nvPr/>
          </p:nvGrpSpPr>
          <p:grpSpPr bwMode="auto">
            <a:xfrm rot="14711709">
              <a:off x="1050" y="1782"/>
              <a:ext cx="43" cy="45"/>
              <a:chOff x="1124" y="1949"/>
              <a:chExt cx="43" cy="45"/>
            </a:xfrm>
          </p:grpSpPr>
          <p:sp>
            <p:nvSpPr>
              <p:cNvPr id="111" name="Oval 99"/>
              <p:cNvSpPr>
                <a:spLocks noChangeAspect="1" noChangeArrowheads="1"/>
              </p:cNvSpPr>
              <p:nvPr/>
            </p:nvSpPr>
            <p:spPr bwMode="auto">
              <a:xfrm>
                <a:off x="1124" y="19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2" name="Oval 100"/>
              <p:cNvSpPr>
                <a:spLocks noChangeAspect="1" noChangeArrowheads="1"/>
              </p:cNvSpPr>
              <p:nvPr/>
            </p:nvSpPr>
            <p:spPr bwMode="auto">
              <a:xfrm>
                <a:off x="1133" y="196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6" name="Group 101"/>
            <p:cNvGrpSpPr>
              <a:grpSpLocks/>
            </p:cNvGrpSpPr>
            <p:nvPr/>
          </p:nvGrpSpPr>
          <p:grpSpPr bwMode="auto">
            <a:xfrm rot="3820725">
              <a:off x="1212" y="1718"/>
              <a:ext cx="43" cy="45"/>
              <a:chOff x="1258" y="1843"/>
              <a:chExt cx="43" cy="45"/>
            </a:xfrm>
          </p:grpSpPr>
          <p:sp>
            <p:nvSpPr>
              <p:cNvPr id="109" name="Oval 102"/>
              <p:cNvSpPr>
                <a:spLocks noChangeAspect="1" noChangeArrowheads="1"/>
              </p:cNvSpPr>
              <p:nvPr/>
            </p:nvSpPr>
            <p:spPr bwMode="auto">
              <a:xfrm>
                <a:off x="1258" y="184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0" name="Oval 103"/>
              <p:cNvSpPr>
                <a:spLocks noChangeAspect="1" noChangeArrowheads="1"/>
              </p:cNvSpPr>
              <p:nvPr/>
            </p:nvSpPr>
            <p:spPr bwMode="auto">
              <a:xfrm>
                <a:off x="1267" y="185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7" name="Group 104"/>
            <p:cNvGrpSpPr>
              <a:grpSpLocks/>
            </p:cNvGrpSpPr>
            <p:nvPr/>
          </p:nvGrpSpPr>
          <p:grpSpPr bwMode="auto">
            <a:xfrm>
              <a:off x="1811" y="1749"/>
              <a:ext cx="43" cy="45"/>
              <a:chOff x="1869" y="1838"/>
              <a:chExt cx="43" cy="45"/>
            </a:xfrm>
          </p:grpSpPr>
          <p:sp>
            <p:nvSpPr>
              <p:cNvPr id="107" name="Oval 105"/>
              <p:cNvSpPr>
                <a:spLocks noChangeAspect="1" noChangeArrowheads="1"/>
              </p:cNvSpPr>
              <p:nvPr/>
            </p:nvSpPr>
            <p:spPr bwMode="auto">
              <a:xfrm>
                <a:off x="1869" y="183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8" name="Oval 106"/>
              <p:cNvSpPr>
                <a:spLocks noChangeAspect="1" noChangeArrowheads="1"/>
              </p:cNvSpPr>
              <p:nvPr/>
            </p:nvSpPr>
            <p:spPr bwMode="auto">
              <a:xfrm>
                <a:off x="1878" y="18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8" name="Group 107"/>
            <p:cNvGrpSpPr>
              <a:grpSpLocks/>
            </p:cNvGrpSpPr>
            <p:nvPr/>
          </p:nvGrpSpPr>
          <p:grpSpPr bwMode="auto">
            <a:xfrm>
              <a:off x="1621" y="1775"/>
              <a:ext cx="43" cy="49"/>
              <a:chOff x="1621" y="1775"/>
              <a:chExt cx="43" cy="49"/>
            </a:xfrm>
          </p:grpSpPr>
          <p:sp>
            <p:nvSpPr>
              <p:cNvPr id="105" name="Oval 108"/>
              <p:cNvSpPr>
                <a:spLocks noChangeAspect="1" noChangeArrowheads="1"/>
              </p:cNvSpPr>
              <p:nvPr/>
            </p:nvSpPr>
            <p:spPr bwMode="auto">
              <a:xfrm>
                <a:off x="1621" y="1775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6" name="Oval 109"/>
              <p:cNvSpPr>
                <a:spLocks noChangeAspect="1" noChangeArrowheads="1"/>
              </p:cNvSpPr>
              <p:nvPr/>
            </p:nvSpPr>
            <p:spPr bwMode="auto">
              <a:xfrm>
                <a:off x="1630" y="179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9" name="Group 110"/>
            <p:cNvGrpSpPr>
              <a:grpSpLocks/>
            </p:cNvGrpSpPr>
            <p:nvPr/>
          </p:nvGrpSpPr>
          <p:grpSpPr bwMode="auto">
            <a:xfrm>
              <a:off x="1587" y="1712"/>
              <a:ext cx="47" cy="39"/>
              <a:chOff x="1587" y="1712"/>
              <a:chExt cx="47" cy="39"/>
            </a:xfrm>
          </p:grpSpPr>
          <p:sp>
            <p:nvSpPr>
              <p:cNvPr id="103" name="Oval 111"/>
              <p:cNvSpPr>
                <a:spLocks noChangeAspect="1" noChangeArrowheads="1"/>
              </p:cNvSpPr>
              <p:nvPr/>
            </p:nvSpPr>
            <p:spPr bwMode="auto">
              <a:xfrm>
                <a:off x="1600" y="171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4" name="Oval 112"/>
              <p:cNvSpPr>
                <a:spLocks noChangeAspect="1" noChangeArrowheads="1"/>
              </p:cNvSpPr>
              <p:nvPr/>
            </p:nvSpPr>
            <p:spPr bwMode="auto">
              <a:xfrm>
                <a:off x="1587" y="171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00" name="Group 113"/>
            <p:cNvGrpSpPr>
              <a:grpSpLocks/>
            </p:cNvGrpSpPr>
            <p:nvPr/>
          </p:nvGrpSpPr>
          <p:grpSpPr bwMode="auto">
            <a:xfrm>
              <a:off x="1439" y="1728"/>
              <a:ext cx="50" cy="37"/>
              <a:chOff x="1439" y="1728"/>
              <a:chExt cx="50" cy="37"/>
            </a:xfrm>
          </p:grpSpPr>
          <p:sp>
            <p:nvSpPr>
              <p:cNvPr id="101" name="Oval 114"/>
              <p:cNvSpPr>
                <a:spLocks noChangeAspect="1" noChangeArrowheads="1"/>
              </p:cNvSpPr>
              <p:nvPr/>
            </p:nvSpPr>
            <p:spPr bwMode="auto">
              <a:xfrm>
                <a:off x="1455" y="172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2" name="Oval 115"/>
              <p:cNvSpPr>
                <a:spLocks noChangeAspect="1" noChangeArrowheads="1"/>
              </p:cNvSpPr>
              <p:nvPr/>
            </p:nvSpPr>
            <p:spPr bwMode="auto">
              <a:xfrm>
                <a:off x="1439" y="173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113" name="Group 116"/>
          <p:cNvGrpSpPr>
            <a:grpSpLocks/>
          </p:cNvGrpSpPr>
          <p:nvPr/>
        </p:nvGrpSpPr>
        <p:grpSpPr bwMode="auto">
          <a:xfrm>
            <a:off x="1872729" y="3020715"/>
            <a:ext cx="1277937" cy="180975"/>
            <a:chOff x="1049" y="1712"/>
            <a:chExt cx="805" cy="114"/>
          </a:xfrm>
        </p:grpSpPr>
        <p:grpSp>
          <p:nvGrpSpPr>
            <p:cNvPr id="114" name="Group 117"/>
            <p:cNvGrpSpPr>
              <a:grpSpLocks/>
            </p:cNvGrpSpPr>
            <p:nvPr/>
          </p:nvGrpSpPr>
          <p:grpSpPr bwMode="auto">
            <a:xfrm rot="14711709">
              <a:off x="1050" y="1782"/>
              <a:ext cx="43" cy="45"/>
              <a:chOff x="1124" y="1949"/>
              <a:chExt cx="43" cy="45"/>
            </a:xfrm>
          </p:grpSpPr>
          <p:sp>
            <p:nvSpPr>
              <p:cNvPr id="130" name="Oval 118"/>
              <p:cNvSpPr>
                <a:spLocks noChangeAspect="1" noChangeArrowheads="1"/>
              </p:cNvSpPr>
              <p:nvPr/>
            </p:nvSpPr>
            <p:spPr bwMode="auto">
              <a:xfrm>
                <a:off x="1124" y="19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31" name="Oval 119"/>
              <p:cNvSpPr>
                <a:spLocks noChangeAspect="1" noChangeArrowheads="1"/>
              </p:cNvSpPr>
              <p:nvPr/>
            </p:nvSpPr>
            <p:spPr bwMode="auto">
              <a:xfrm>
                <a:off x="1133" y="196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15" name="Group 120"/>
            <p:cNvGrpSpPr>
              <a:grpSpLocks/>
            </p:cNvGrpSpPr>
            <p:nvPr/>
          </p:nvGrpSpPr>
          <p:grpSpPr bwMode="auto">
            <a:xfrm rot="3820725">
              <a:off x="1212" y="1718"/>
              <a:ext cx="43" cy="45"/>
              <a:chOff x="1258" y="1843"/>
              <a:chExt cx="43" cy="45"/>
            </a:xfrm>
          </p:grpSpPr>
          <p:sp>
            <p:nvSpPr>
              <p:cNvPr id="128" name="Oval 121"/>
              <p:cNvSpPr>
                <a:spLocks noChangeAspect="1" noChangeArrowheads="1"/>
              </p:cNvSpPr>
              <p:nvPr/>
            </p:nvSpPr>
            <p:spPr bwMode="auto">
              <a:xfrm>
                <a:off x="1258" y="184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9" name="Oval 122"/>
              <p:cNvSpPr>
                <a:spLocks noChangeAspect="1" noChangeArrowheads="1"/>
              </p:cNvSpPr>
              <p:nvPr/>
            </p:nvSpPr>
            <p:spPr bwMode="auto">
              <a:xfrm>
                <a:off x="1267" y="185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16" name="Group 123"/>
            <p:cNvGrpSpPr>
              <a:grpSpLocks/>
            </p:cNvGrpSpPr>
            <p:nvPr/>
          </p:nvGrpSpPr>
          <p:grpSpPr bwMode="auto">
            <a:xfrm>
              <a:off x="1811" y="1749"/>
              <a:ext cx="43" cy="45"/>
              <a:chOff x="1869" y="1838"/>
              <a:chExt cx="43" cy="45"/>
            </a:xfrm>
          </p:grpSpPr>
          <p:sp>
            <p:nvSpPr>
              <p:cNvPr id="126" name="Oval 124"/>
              <p:cNvSpPr>
                <a:spLocks noChangeAspect="1" noChangeArrowheads="1"/>
              </p:cNvSpPr>
              <p:nvPr/>
            </p:nvSpPr>
            <p:spPr bwMode="auto">
              <a:xfrm>
                <a:off x="1869" y="183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7" name="Oval 125"/>
              <p:cNvSpPr>
                <a:spLocks noChangeAspect="1" noChangeArrowheads="1"/>
              </p:cNvSpPr>
              <p:nvPr/>
            </p:nvSpPr>
            <p:spPr bwMode="auto">
              <a:xfrm>
                <a:off x="1878" y="18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17" name="Group 126"/>
            <p:cNvGrpSpPr>
              <a:grpSpLocks/>
            </p:cNvGrpSpPr>
            <p:nvPr/>
          </p:nvGrpSpPr>
          <p:grpSpPr bwMode="auto">
            <a:xfrm>
              <a:off x="1621" y="1775"/>
              <a:ext cx="43" cy="49"/>
              <a:chOff x="1621" y="1775"/>
              <a:chExt cx="43" cy="49"/>
            </a:xfrm>
          </p:grpSpPr>
          <p:sp>
            <p:nvSpPr>
              <p:cNvPr id="124" name="Oval 127"/>
              <p:cNvSpPr>
                <a:spLocks noChangeAspect="1" noChangeArrowheads="1"/>
              </p:cNvSpPr>
              <p:nvPr/>
            </p:nvSpPr>
            <p:spPr bwMode="auto">
              <a:xfrm>
                <a:off x="1621" y="1775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5" name="Oval 128"/>
              <p:cNvSpPr>
                <a:spLocks noChangeAspect="1" noChangeArrowheads="1"/>
              </p:cNvSpPr>
              <p:nvPr/>
            </p:nvSpPr>
            <p:spPr bwMode="auto">
              <a:xfrm>
                <a:off x="1630" y="179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18" name="Group 129"/>
            <p:cNvGrpSpPr>
              <a:grpSpLocks/>
            </p:cNvGrpSpPr>
            <p:nvPr/>
          </p:nvGrpSpPr>
          <p:grpSpPr bwMode="auto">
            <a:xfrm>
              <a:off x="1587" y="1712"/>
              <a:ext cx="47" cy="39"/>
              <a:chOff x="1587" y="1712"/>
              <a:chExt cx="47" cy="39"/>
            </a:xfrm>
          </p:grpSpPr>
          <p:sp>
            <p:nvSpPr>
              <p:cNvPr id="122" name="Oval 130"/>
              <p:cNvSpPr>
                <a:spLocks noChangeAspect="1" noChangeArrowheads="1"/>
              </p:cNvSpPr>
              <p:nvPr/>
            </p:nvSpPr>
            <p:spPr bwMode="auto">
              <a:xfrm>
                <a:off x="1600" y="171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3" name="Oval 131"/>
              <p:cNvSpPr>
                <a:spLocks noChangeAspect="1" noChangeArrowheads="1"/>
              </p:cNvSpPr>
              <p:nvPr/>
            </p:nvSpPr>
            <p:spPr bwMode="auto">
              <a:xfrm>
                <a:off x="1587" y="171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19" name="Group 132"/>
            <p:cNvGrpSpPr>
              <a:grpSpLocks/>
            </p:cNvGrpSpPr>
            <p:nvPr/>
          </p:nvGrpSpPr>
          <p:grpSpPr bwMode="auto">
            <a:xfrm>
              <a:off x="1439" y="1728"/>
              <a:ext cx="50" cy="37"/>
              <a:chOff x="1439" y="1728"/>
              <a:chExt cx="50" cy="37"/>
            </a:xfrm>
          </p:grpSpPr>
          <p:sp>
            <p:nvSpPr>
              <p:cNvPr id="120" name="Oval 133"/>
              <p:cNvSpPr>
                <a:spLocks noChangeAspect="1" noChangeArrowheads="1"/>
              </p:cNvSpPr>
              <p:nvPr/>
            </p:nvSpPr>
            <p:spPr bwMode="auto">
              <a:xfrm>
                <a:off x="1455" y="172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1" name="Oval 134"/>
              <p:cNvSpPr>
                <a:spLocks noChangeAspect="1" noChangeArrowheads="1"/>
              </p:cNvSpPr>
              <p:nvPr/>
            </p:nvSpPr>
            <p:spPr bwMode="auto">
              <a:xfrm>
                <a:off x="1439" y="173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132" name="Group 135"/>
          <p:cNvGrpSpPr>
            <a:grpSpLocks/>
          </p:cNvGrpSpPr>
          <p:nvPr/>
        </p:nvGrpSpPr>
        <p:grpSpPr bwMode="auto">
          <a:xfrm>
            <a:off x="1652066" y="4206578"/>
            <a:ext cx="68263" cy="71437"/>
            <a:chOff x="1869" y="1838"/>
            <a:chExt cx="43" cy="45"/>
          </a:xfrm>
        </p:grpSpPr>
        <p:sp>
          <p:nvSpPr>
            <p:cNvPr id="133" name="Oval 136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34" name="Oval 137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35" name="Group 138"/>
          <p:cNvGrpSpPr>
            <a:grpSpLocks/>
          </p:cNvGrpSpPr>
          <p:nvPr/>
        </p:nvGrpSpPr>
        <p:grpSpPr bwMode="auto">
          <a:xfrm>
            <a:off x="1917179" y="4204990"/>
            <a:ext cx="68262" cy="71438"/>
            <a:chOff x="1869" y="1838"/>
            <a:chExt cx="43" cy="45"/>
          </a:xfrm>
        </p:grpSpPr>
        <p:sp>
          <p:nvSpPr>
            <p:cNvPr id="136" name="Oval 139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37" name="Oval 140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38" name="Group 141"/>
          <p:cNvGrpSpPr>
            <a:grpSpLocks/>
          </p:cNvGrpSpPr>
          <p:nvPr/>
        </p:nvGrpSpPr>
        <p:grpSpPr bwMode="auto">
          <a:xfrm>
            <a:off x="1844154" y="3874790"/>
            <a:ext cx="68262" cy="71438"/>
            <a:chOff x="1869" y="1838"/>
            <a:chExt cx="43" cy="45"/>
          </a:xfrm>
        </p:grpSpPr>
        <p:sp>
          <p:nvSpPr>
            <p:cNvPr id="139" name="Oval 142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0" name="Oval 143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41" name="Group 144"/>
          <p:cNvGrpSpPr>
            <a:grpSpLocks/>
          </p:cNvGrpSpPr>
          <p:nvPr/>
        </p:nvGrpSpPr>
        <p:grpSpPr bwMode="auto">
          <a:xfrm>
            <a:off x="2295004" y="4273253"/>
            <a:ext cx="68262" cy="71437"/>
            <a:chOff x="1869" y="1838"/>
            <a:chExt cx="43" cy="45"/>
          </a:xfrm>
        </p:grpSpPr>
        <p:sp>
          <p:nvSpPr>
            <p:cNvPr id="142" name="Oval 145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3" name="Oval 146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44" name="Group 147"/>
          <p:cNvGrpSpPr>
            <a:grpSpLocks/>
          </p:cNvGrpSpPr>
          <p:nvPr/>
        </p:nvGrpSpPr>
        <p:grpSpPr bwMode="auto">
          <a:xfrm>
            <a:off x="2155304" y="4124028"/>
            <a:ext cx="68262" cy="71437"/>
            <a:chOff x="1869" y="1838"/>
            <a:chExt cx="43" cy="45"/>
          </a:xfrm>
        </p:grpSpPr>
        <p:sp>
          <p:nvSpPr>
            <p:cNvPr id="145" name="Oval 148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6" name="Oval 149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47" name="Group 150"/>
          <p:cNvGrpSpPr>
            <a:grpSpLocks/>
          </p:cNvGrpSpPr>
          <p:nvPr/>
        </p:nvGrpSpPr>
        <p:grpSpPr bwMode="auto">
          <a:xfrm>
            <a:off x="2582341" y="4227215"/>
            <a:ext cx="68263" cy="71438"/>
            <a:chOff x="1869" y="1838"/>
            <a:chExt cx="43" cy="45"/>
          </a:xfrm>
        </p:grpSpPr>
        <p:sp>
          <p:nvSpPr>
            <p:cNvPr id="148" name="Oval 151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9" name="Oval 152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50" name="Group 153"/>
          <p:cNvGrpSpPr>
            <a:grpSpLocks/>
          </p:cNvGrpSpPr>
          <p:nvPr/>
        </p:nvGrpSpPr>
        <p:grpSpPr bwMode="auto">
          <a:xfrm>
            <a:off x="2799829" y="4278015"/>
            <a:ext cx="68262" cy="71438"/>
            <a:chOff x="1869" y="1838"/>
            <a:chExt cx="43" cy="45"/>
          </a:xfrm>
        </p:grpSpPr>
        <p:sp>
          <p:nvSpPr>
            <p:cNvPr id="151" name="Oval 154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52" name="Oval 155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53" name="Group 156"/>
          <p:cNvGrpSpPr>
            <a:grpSpLocks/>
          </p:cNvGrpSpPr>
          <p:nvPr/>
        </p:nvGrpSpPr>
        <p:grpSpPr bwMode="auto">
          <a:xfrm>
            <a:off x="2812529" y="3933528"/>
            <a:ext cx="68262" cy="71437"/>
            <a:chOff x="1869" y="1838"/>
            <a:chExt cx="43" cy="45"/>
          </a:xfrm>
        </p:grpSpPr>
        <p:sp>
          <p:nvSpPr>
            <p:cNvPr id="154" name="Oval 157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55" name="Oval 158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56" name="Group 159"/>
          <p:cNvGrpSpPr>
            <a:grpSpLocks/>
          </p:cNvGrpSpPr>
          <p:nvPr/>
        </p:nvGrpSpPr>
        <p:grpSpPr bwMode="auto">
          <a:xfrm>
            <a:off x="2944291" y="4222453"/>
            <a:ext cx="68263" cy="71437"/>
            <a:chOff x="1869" y="1838"/>
            <a:chExt cx="43" cy="45"/>
          </a:xfrm>
        </p:grpSpPr>
        <p:sp>
          <p:nvSpPr>
            <p:cNvPr id="157" name="Oval 160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58" name="Oval 161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59" name="Group 162"/>
          <p:cNvGrpSpPr>
            <a:grpSpLocks/>
          </p:cNvGrpSpPr>
          <p:nvPr/>
        </p:nvGrpSpPr>
        <p:grpSpPr bwMode="auto">
          <a:xfrm>
            <a:off x="2961754" y="3887490"/>
            <a:ext cx="68262" cy="71438"/>
            <a:chOff x="1869" y="1838"/>
            <a:chExt cx="43" cy="45"/>
          </a:xfrm>
        </p:grpSpPr>
        <p:sp>
          <p:nvSpPr>
            <p:cNvPr id="160" name="Oval 163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61" name="Oval 164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62" name="Group 165"/>
          <p:cNvGrpSpPr>
            <a:grpSpLocks/>
          </p:cNvGrpSpPr>
          <p:nvPr/>
        </p:nvGrpSpPr>
        <p:grpSpPr bwMode="auto">
          <a:xfrm>
            <a:off x="2622029" y="3662065"/>
            <a:ext cx="68262" cy="71438"/>
            <a:chOff x="1869" y="1838"/>
            <a:chExt cx="43" cy="45"/>
          </a:xfrm>
        </p:grpSpPr>
        <p:sp>
          <p:nvSpPr>
            <p:cNvPr id="163" name="Oval 166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64" name="Oval 167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2510904" y="3731915"/>
            <a:ext cx="68262" cy="71438"/>
            <a:chOff x="1869" y="1838"/>
            <a:chExt cx="43" cy="45"/>
          </a:xfrm>
        </p:grpSpPr>
        <p:sp>
          <p:nvSpPr>
            <p:cNvPr id="166" name="Oval 169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67" name="Oval 170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68" name="Group 171"/>
          <p:cNvGrpSpPr>
            <a:grpSpLocks/>
          </p:cNvGrpSpPr>
          <p:nvPr/>
        </p:nvGrpSpPr>
        <p:grpSpPr bwMode="auto">
          <a:xfrm>
            <a:off x="2075929" y="3544590"/>
            <a:ext cx="68262" cy="71438"/>
            <a:chOff x="1869" y="1838"/>
            <a:chExt cx="43" cy="45"/>
          </a:xfrm>
        </p:grpSpPr>
        <p:sp>
          <p:nvSpPr>
            <p:cNvPr id="169" name="Oval 172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70" name="Oval 173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71" name="Group 174"/>
          <p:cNvGrpSpPr>
            <a:grpSpLocks/>
          </p:cNvGrpSpPr>
          <p:nvPr/>
        </p:nvGrpSpPr>
        <p:grpSpPr bwMode="auto">
          <a:xfrm>
            <a:off x="2264841" y="3809703"/>
            <a:ext cx="68263" cy="71437"/>
            <a:chOff x="1869" y="1838"/>
            <a:chExt cx="43" cy="45"/>
          </a:xfrm>
        </p:grpSpPr>
        <p:sp>
          <p:nvSpPr>
            <p:cNvPr id="172" name="Oval 175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73" name="Oval 176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74" name="Group 177"/>
          <p:cNvGrpSpPr>
            <a:grpSpLocks/>
          </p:cNvGrpSpPr>
          <p:nvPr/>
        </p:nvGrpSpPr>
        <p:grpSpPr bwMode="auto">
          <a:xfrm>
            <a:off x="2858566" y="3560465"/>
            <a:ext cx="68263" cy="71438"/>
            <a:chOff x="1869" y="1838"/>
            <a:chExt cx="43" cy="45"/>
          </a:xfrm>
        </p:grpSpPr>
        <p:sp>
          <p:nvSpPr>
            <p:cNvPr id="175" name="Oval 178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76" name="Oval 179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77" name="Group 180"/>
          <p:cNvGrpSpPr>
            <a:grpSpLocks/>
          </p:cNvGrpSpPr>
          <p:nvPr/>
        </p:nvGrpSpPr>
        <p:grpSpPr bwMode="auto">
          <a:xfrm>
            <a:off x="2426766" y="3566815"/>
            <a:ext cx="68263" cy="71438"/>
            <a:chOff x="1869" y="1838"/>
            <a:chExt cx="43" cy="45"/>
          </a:xfrm>
        </p:grpSpPr>
        <p:sp>
          <p:nvSpPr>
            <p:cNvPr id="178" name="Oval 181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79" name="Oval 182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80" name="Group 183"/>
          <p:cNvGrpSpPr>
            <a:grpSpLocks/>
          </p:cNvGrpSpPr>
          <p:nvPr/>
        </p:nvGrpSpPr>
        <p:grpSpPr bwMode="auto">
          <a:xfrm>
            <a:off x="3058591" y="3541415"/>
            <a:ext cx="68263" cy="71438"/>
            <a:chOff x="1869" y="1838"/>
            <a:chExt cx="43" cy="45"/>
          </a:xfrm>
        </p:grpSpPr>
        <p:sp>
          <p:nvSpPr>
            <p:cNvPr id="181" name="Oval 184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82" name="Oval 185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83" name="Group 186"/>
          <p:cNvGrpSpPr>
            <a:grpSpLocks/>
          </p:cNvGrpSpPr>
          <p:nvPr/>
        </p:nvGrpSpPr>
        <p:grpSpPr bwMode="auto">
          <a:xfrm>
            <a:off x="1564754" y="3533478"/>
            <a:ext cx="68262" cy="71437"/>
            <a:chOff x="1869" y="1838"/>
            <a:chExt cx="43" cy="45"/>
          </a:xfrm>
        </p:grpSpPr>
        <p:sp>
          <p:nvSpPr>
            <p:cNvPr id="184" name="Oval 187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85" name="Oval 188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86" name="Group 189"/>
          <p:cNvGrpSpPr>
            <a:grpSpLocks/>
          </p:cNvGrpSpPr>
          <p:nvPr/>
        </p:nvGrpSpPr>
        <p:grpSpPr bwMode="auto">
          <a:xfrm>
            <a:off x="1748904" y="3603328"/>
            <a:ext cx="68262" cy="71437"/>
            <a:chOff x="1869" y="1838"/>
            <a:chExt cx="43" cy="45"/>
          </a:xfrm>
        </p:grpSpPr>
        <p:sp>
          <p:nvSpPr>
            <p:cNvPr id="187" name="Oval 190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88" name="Oval 191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89" name="Group 192"/>
          <p:cNvGrpSpPr>
            <a:grpSpLocks/>
          </p:cNvGrpSpPr>
          <p:nvPr/>
        </p:nvGrpSpPr>
        <p:grpSpPr bwMode="auto">
          <a:xfrm>
            <a:off x="2371204" y="3692228"/>
            <a:ext cx="68262" cy="71437"/>
            <a:chOff x="1869" y="1838"/>
            <a:chExt cx="43" cy="45"/>
          </a:xfrm>
        </p:grpSpPr>
        <p:sp>
          <p:nvSpPr>
            <p:cNvPr id="190" name="Oval 193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91" name="Oval 194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92" name="Group 195"/>
          <p:cNvGrpSpPr>
            <a:grpSpLocks/>
          </p:cNvGrpSpPr>
          <p:nvPr/>
        </p:nvGrpSpPr>
        <p:grpSpPr bwMode="auto">
          <a:xfrm>
            <a:off x="1512366" y="2647653"/>
            <a:ext cx="1655763" cy="812800"/>
            <a:chOff x="935" y="1191"/>
            <a:chExt cx="1043" cy="512"/>
          </a:xfrm>
          <a:solidFill>
            <a:srgbClr val="C00000"/>
          </a:solidFill>
        </p:grpSpPr>
        <p:sp>
          <p:nvSpPr>
            <p:cNvPr id="193" name="Rectangle 196"/>
            <p:cNvSpPr>
              <a:spLocks noChangeArrowheads="1"/>
            </p:cNvSpPr>
            <p:nvPr/>
          </p:nvSpPr>
          <p:spPr bwMode="auto">
            <a:xfrm>
              <a:off x="935" y="1191"/>
              <a:ext cx="1043" cy="503"/>
            </a:xfrm>
            <a:prstGeom prst="rect">
              <a:avLst/>
            </a:prstGeom>
            <a:grp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94" name="Rectangle 197" descr="50%"/>
            <p:cNvSpPr>
              <a:spLocks noChangeArrowheads="1"/>
            </p:cNvSpPr>
            <p:nvPr/>
          </p:nvSpPr>
          <p:spPr bwMode="auto">
            <a:xfrm>
              <a:off x="954" y="1570"/>
              <a:ext cx="1007" cy="133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195" name="Freeform 198" descr="50%"/>
          <p:cNvSpPr>
            <a:spLocks/>
          </p:cNvSpPr>
          <p:nvPr/>
        </p:nvSpPr>
        <p:spPr bwMode="auto">
          <a:xfrm>
            <a:off x="1320279" y="1990428"/>
            <a:ext cx="2039937" cy="2581275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0" y="1626"/>
              </a:cxn>
              <a:cxn ang="0">
                <a:pos x="1285" y="1626"/>
              </a:cxn>
              <a:cxn ang="0">
                <a:pos x="1285" y="0"/>
              </a:cxn>
              <a:cxn ang="0">
                <a:pos x="1161" y="0"/>
              </a:cxn>
              <a:cxn ang="0">
                <a:pos x="1162" y="1500"/>
              </a:cxn>
              <a:cxn ang="0">
                <a:pos x="124" y="1500"/>
              </a:cxn>
              <a:cxn ang="0">
                <a:pos x="127" y="1"/>
              </a:cxn>
              <a:cxn ang="0">
                <a:pos x="0" y="1"/>
              </a:cxn>
            </a:cxnLst>
            <a:rect l="0" t="0" r="r" b="b"/>
            <a:pathLst>
              <a:path w="1285" h="1626">
                <a:moveTo>
                  <a:pt x="0" y="1"/>
                </a:moveTo>
                <a:lnTo>
                  <a:pt x="0" y="1626"/>
                </a:lnTo>
                <a:lnTo>
                  <a:pt x="1285" y="1626"/>
                </a:lnTo>
                <a:lnTo>
                  <a:pt x="1285" y="0"/>
                </a:lnTo>
                <a:lnTo>
                  <a:pt x="1161" y="0"/>
                </a:lnTo>
                <a:lnTo>
                  <a:pt x="1162" y="1500"/>
                </a:lnTo>
                <a:lnTo>
                  <a:pt x="124" y="1500"/>
                </a:lnTo>
                <a:lnTo>
                  <a:pt x="127" y="1"/>
                </a:lnTo>
                <a:lnTo>
                  <a:pt x="0" y="1"/>
                </a:lnTo>
                <a:close/>
              </a:path>
            </a:pathLst>
          </a:custGeom>
          <a:solidFill>
            <a:srgbClr val="C00000"/>
          </a:solidFill>
          <a:ln w="19050" cmpd="sng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96" name="Line 199"/>
          <p:cNvSpPr>
            <a:spLocks noChangeShapeType="1"/>
          </p:cNvSpPr>
          <p:nvPr/>
        </p:nvSpPr>
        <p:spPr bwMode="auto">
          <a:xfrm flipH="1">
            <a:off x="3060179" y="4316115"/>
            <a:ext cx="523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197" name="Object 201"/>
          <p:cNvGraphicFramePr>
            <a:graphicFrameLocks noChangeAspect="1"/>
          </p:cNvGraphicFramePr>
          <p:nvPr/>
        </p:nvGraphicFramePr>
        <p:xfrm>
          <a:off x="899591" y="3373140"/>
          <a:ext cx="366713" cy="488950"/>
        </p:xfrm>
        <a:graphic>
          <a:graphicData uri="http://schemas.openxmlformats.org/presentationml/2006/ole">
            <p:oleObj spid="_x0000_s2051" name="Rovnica" r:id="rId4" imgW="152280" imgH="203040" progId="Equation.3">
              <p:embed/>
            </p:oleObj>
          </a:graphicData>
        </a:graphic>
      </p:graphicFrame>
      <p:sp>
        <p:nvSpPr>
          <p:cNvPr id="198" name="Rectangle 203"/>
          <p:cNvSpPr>
            <a:spLocks noChangeArrowheads="1"/>
          </p:cNvSpPr>
          <p:nvPr/>
        </p:nvSpPr>
        <p:spPr bwMode="auto">
          <a:xfrm>
            <a:off x="3609454" y="2774653"/>
            <a:ext cx="88900" cy="1092200"/>
          </a:xfrm>
          <a:prstGeom prst="rect">
            <a:avLst/>
          </a:prstGeom>
          <a:gradFill rotWithShape="1">
            <a:gsLst>
              <a:gs pos="0">
                <a:srgbClr val="FF0000">
                  <a:gamma/>
                  <a:shade val="46275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99" name="Line 204"/>
          <p:cNvSpPr>
            <a:spLocks noChangeShapeType="1"/>
          </p:cNvSpPr>
          <p:nvPr/>
        </p:nvSpPr>
        <p:spPr bwMode="auto">
          <a:xfrm>
            <a:off x="885304" y="3928765"/>
            <a:ext cx="839787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00" name="Rectangle 205"/>
          <p:cNvSpPr>
            <a:spLocks noChangeArrowheads="1"/>
          </p:cNvSpPr>
          <p:nvPr/>
        </p:nvSpPr>
        <p:spPr bwMode="auto">
          <a:xfrm>
            <a:off x="5666854" y="1985665"/>
            <a:ext cx="1770062" cy="2497138"/>
          </a:xfrm>
          <a:prstGeom prst="rect">
            <a:avLst/>
          </a:prstGeom>
          <a:solidFill>
            <a:srgbClr val="EAEAEA"/>
          </a:solidFill>
          <a:ln w="31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01" name="Rectangle 206"/>
          <p:cNvSpPr>
            <a:spLocks noChangeArrowheads="1"/>
          </p:cNvSpPr>
          <p:nvPr/>
        </p:nvSpPr>
        <p:spPr bwMode="auto">
          <a:xfrm>
            <a:off x="5689079" y="2655590"/>
            <a:ext cx="1689100" cy="1739900"/>
          </a:xfrm>
          <a:prstGeom prst="rect">
            <a:avLst/>
          </a:prstGeom>
          <a:solidFill>
            <a:srgbClr val="A3C2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02" name="Rectangle 207"/>
          <p:cNvSpPr>
            <a:spLocks noChangeArrowheads="1"/>
          </p:cNvSpPr>
          <p:nvPr/>
        </p:nvSpPr>
        <p:spPr bwMode="auto">
          <a:xfrm>
            <a:off x="7775054" y="2409528"/>
            <a:ext cx="130175" cy="1957387"/>
          </a:xfrm>
          <a:prstGeom prst="rect">
            <a:avLst/>
          </a:prstGeom>
          <a:solidFill>
            <a:srgbClr val="FFFFFF"/>
          </a:solidFill>
          <a:ln w="1587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03" name="Rectangle 208"/>
          <p:cNvSpPr>
            <a:spLocks noChangeArrowheads="1"/>
          </p:cNvSpPr>
          <p:nvPr/>
        </p:nvSpPr>
        <p:spPr bwMode="auto">
          <a:xfrm>
            <a:off x="7795691" y="3963690"/>
            <a:ext cx="88900" cy="384175"/>
          </a:xfrm>
          <a:prstGeom prst="rect">
            <a:avLst/>
          </a:prstGeom>
          <a:gradFill rotWithShape="1">
            <a:gsLst>
              <a:gs pos="0">
                <a:srgbClr val="FF0000">
                  <a:gamma/>
                  <a:shade val="46275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204" name="Object 209"/>
          <p:cNvGraphicFramePr>
            <a:graphicFrameLocks noChangeAspect="1"/>
          </p:cNvGraphicFramePr>
          <p:nvPr/>
        </p:nvGraphicFramePr>
        <p:xfrm>
          <a:off x="8000479" y="3115965"/>
          <a:ext cx="355600" cy="419100"/>
        </p:xfrm>
        <a:graphic>
          <a:graphicData uri="http://schemas.openxmlformats.org/presentationml/2006/ole">
            <p:oleObj spid="_x0000_s2052" name="Rovnica" r:id="rId5" imgW="139680" imgH="164880" progId="Equation.3">
              <p:embed/>
            </p:oleObj>
          </a:graphicData>
        </a:graphic>
      </p:graphicFrame>
      <p:grpSp>
        <p:nvGrpSpPr>
          <p:cNvPr id="205" name="Group 210"/>
          <p:cNvGrpSpPr>
            <a:grpSpLocks/>
          </p:cNvGrpSpPr>
          <p:nvPr/>
        </p:nvGrpSpPr>
        <p:grpSpPr bwMode="auto">
          <a:xfrm>
            <a:off x="5803379" y="3485853"/>
            <a:ext cx="1500187" cy="827087"/>
            <a:chOff x="1000" y="2119"/>
            <a:chExt cx="945" cy="521"/>
          </a:xfrm>
        </p:grpSpPr>
        <p:sp>
          <p:nvSpPr>
            <p:cNvPr id="206" name="Oval 211"/>
            <p:cNvSpPr>
              <a:spLocks noChangeAspect="1" noChangeArrowheads="1"/>
            </p:cNvSpPr>
            <p:nvPr/>
          </p:nvSpPr>
          <p:spPr bwMode="auto">
            <a:xfrm>
              <a:off x="1384" y="2224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207" name="Group 212"/>
            <p:cNvGrpSpPr>
              <a:grpSpLocks/>
            </p:cNvGrpSpPr>
            <p:nvPr/>
          </p:nvGrpSpPr>
          <p:grpSpPr bwMode="auto">
            <a:xfrm rot="3486552">
              <a:off x="1421" y="2125"/>
              <a:ext cx="43" cy="45"/>
              <a:chOff x="1467" y="2220"/>
              <a:chExt cx="43" cy="45"/>
            </a:xfrm>
          </p:grpSpPr>
          <p:sp>
            <p:nvSpPr>
              <p:cNvPr id="269" name="Oval 213"/>
              <p:cNvSpPr>
                <a:spLocks noChangeAspect="1" noChangeArrowheads="1"/>
              </p:cNvSpPr>
              <p:nvPr/>
            </p:nvSpPr>
            <p:spPr bwMode="auto">
              <a:xfrm>
                <a:off x="1467" y="222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70" name="Oval 214"/>
              <p:cNvSpPr>
                <a:spLocks noChangeAspect="1" noChangeArrowheads="1"/>
              </p:cNvSpPr>
              <p:nvPr/>
            </p:nvSpPr>
            <p:spPr bwMode="auto">
              <a:xfrm>
                <a:off x="1476" y="223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08" name="Group 215"/>
            <p:cNvGrpSpPr>
              <a:grpSpLocks/>
            </p:cNvGrpSpPr>
            <p:nvPr/>
          </p:nvGrpSpPr>
          <p:grpSpPr bwMode="auto">
            <a:xfrm>
              <a:off x="1516" y="2392"/>
              <a:ext cx="43" cy="45"/>
              <a:chOff x="1516" y="2392"/>
              <a:chExt cx="43" cy="45"/>
            </a:xfrm>
          </p:grpSpPr>
          <p:sp>
            <p:nvSpPr>
              <p:cNvPr id="267" name="Oval 216"/>
              <p:cNvSpPr>
                <a:spLocks noChangeAspect="1" noChangeArrowheads="1"/>
              </p:cNvSpPr>
              <p:nvPr/>
            </p:nvSpPr>
            <p:spPr bwMode="auto">
              <a:xfrm>
                <a:off x="1516" y="239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68" name="Oval 217"/>
              <p:cNvSpPr>
                <a:spLocks noChangeAspect="1" noChangeArrowheads="1"/>
              </p:cNvSpPr>
              <p:nvPr/>
            </p:nvSpPr>
            <p:spPr bwMode="auto">
              <a:xfrm>
                <a:off x="1525" y="240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09" name="Group 218"/>
            <p:cNvGrpSpPr>
              <a:grpSpLocks/>
            </p:cNvGrpSpPr>
            <p:nvPr/>
          </p:nvGrpSpPr>
          <p:grpSpPr bwMode="auto">
            <a:xfrm>
              <a:off x="1765" y="2499"/>
              <a:ext cx="43" cy="45"/>
              <a:chOff x="1811" y="2624"/>
              <a:chExt cx="43" cy="45"/>
            </a:xfrm>
          </p:grpSpPr>
          <p:sp>
            <p:nvSpPr>
              <p:cNvPr id="265" name="Oval 219"/>
              <p:cNvSpPr>
                <a:spLocks noChangeAspect="1" noChangeArrowheads="1"/>
              </p:cNvSpPr>
              <p:nvPr/>
            </p:nvSpPr>
            <p:spPr bwMode="auto">
              <a:xfrm>
                <a:off x="1811" y="262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66" name="Oval 220"/>
              <p:cNvSpPr>
                <a:spLocks noChangeAspect="1" noChangeArrowheads="1"/>
              </p:cNvSpPr>
              <p:nvPr/>
            </p:nvSpPr>
            <p:spPr bwMode="auto">
              <a:xfrm>
                <a:off x="1820" y="2635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10" name="Group 221"/>
            <p:cNvGrpSpPr>
              <a:grpSpLocks/>
            </p:cNvGrpSpPr>
            <p:nvPr/>
          </p:nvGrpSpPr>
          <p:grpSpPr bwMode="auto">
            <a:xfrm>
              <a:off x="1666" y="2136"/>
              <a:ext cx="43" cy="45"/>
              <a:chOff x="1666" y="2136"/>
              <a:chExt cx="43" cy="45"/>
            </a:xfrm>
          </p:grpSpPr>
          <p:sp>
            <p:nvSpPr>
              <p:cNvPr id="263" name="Oval 222"/>
              <p:cNvSpPr>
                <a:spLocks noChangeAspect="1" noChangeArrowheads="1"/>
              </p:cNvSpPr>
              <p:nvPr/>
            </p:nvSpPr>
            <p:spPr bwMode="auto">
              <a:xfrm>
                <a:off x="1666" y="2136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64" name="Oval 223"/>
              <p:cNvSpPr>
                <a:spLocks noChangeAspect="1" noChangeArrowheads="1"/>
              </p:cNvSpPr>
              <p:nvPr/>
            </p:nvSpPr>
            <p:spPr bwMode="auto">
              <a:xfrm>
                <a:off x="1675" y="214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211" name="Oval 224"/>
            <p:cNvSpPr>
              <a:spLocks noChangeAspect="1" noChangeArrowheads="1"/>
            </p:cNvSpPr>
            <p:nvPr/>
          </p:nvSpPr>
          <p:spPr bwMode="auto">
            <a:xfrm>
              <a:off x="1393" y="2235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212" name="Group 225"/>
            <p:cNvGrpSpPr>
              <a:grpSpLocks/>
            </p:cNvGrpSpPr>
            <p:nvPr/>
          </p:nvGrpSpPr>
          <p:grpSpPr bwMode="auto">
            <a:xfrm rot="15290365">
              <a:off x="1647" y="2321"/>
              <a:ext cx="43" cy="45"/>
              <a:chOff x="1693" y="2446"/>
              <a:chExt cx="43" cy="45"/>
            </a:xfrm>
          </p:grpSpPr>
          <p:sp>
            <p:nvSpPr>
              <p:cNvPr id="261" name="Oval 226"/>
              <p:cNvSpPr>
                <a:spLocks noChangeAspect="1" noChangeArrowheads="1"/>
              </p:cNvSpPr>
              <p:nvPr/>
            </p:nvSpPr>
            <p:spPr bwMode="auto">
              <a:xfrm>
                <a:off x="1693" y="2446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62" name="Oval 227"/>
              <p:cNvSpPr>
                <a:spLocks noChangeAspect="1" noChangeArrowheads="1"/>
              </p:cNvSpPr>
              <p:nvPr/>
            </p:nvSpPr>
            <p:spPr bwMode="auto">
              <a:xfrm>
                <a:off x="1702" y="24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13" name="Group 228"/>
            <p:cNvGrpSpPr>
              <a:grpSpLocks/>
            </p:cNvGrpSpPr>
            <p:nvPr/>
          </p:nvGrpSpPr>
          <p:grpSpPr bwMode="auto">
            <a:xfrm>
              <a:off x="1464" y="2532"/>
              <a:ext cx="43" cy="45"/>
              <a:chOff x="1510" y="2657"/>
              <a:chExt cx="43" cy="45"/>
            </a:xfrm>
          </p:grpSpPr>
          <p:sp>
            <p:nvSpPr>
              <p:cNvPr id="259" name="Oval 229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60" name="Oval 230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14" name="Group 231"/>
            <p:cNvGrpSpPr>
              <a:grpSpLocks/>
            </p:cNvGrpSpPr>
            <p:nvPr/>
          </p:nvGrpSpPr>
          <p:grpSpPr bwMode="auto">
            <a:xfrm rot="3063953">
              <a:off x="1087" y="2527"/>
              <a:ext cx="43" cy="45"/>
              <a:chOff x="1161" y="2652"/>
              <a:chExt cx="43" cy="45"/>
            </a:xfrm>
          </p:grpSpPr>
          <p:sp>
            <p:nvSpPr>
              <p:cNvPr id="257" name="Oval 232"/>
              <p:cNvSpPr>
                <a:spLocks noChangeAspect="1" noChangeArrowheads="1"/>
              </p:cNvSpPr>
              <p:nvPr/>
            </p:nvSpPr>
            <p:spPr bwMode="auto">
              <a:xfrm>
                <a:off x="1161" y="265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58" name="Oval 233"/>
              <p:cNvSpPr>
                <a:spLocks noChangeAspect="1" noChangeArrowheads="1"/>
              </p:cNvSpPr>
              <p:nvPr/>
            </p:nvSpPr>
            <p:spPr bwMode="auto">
              <a:xfrm>
                <a:off x="1170" y="266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15" name="Group 234"/>
            <p:cNvGrpSpPr>
              <a:grpSpLocks/>
            </p:cNvGrpSpPr>
            <p:nvPr/>
          </p:nvGrpSpPr>
          <p:grpSpPr bwMode="auto">
            <a:xfrm rot="-4234977">
              <a:off x="1239" y="2357"/>
              <a:ext cx="43" cy="45"/>
              <a:chOff x="1285" y="2482"/>
              <a:chExt cx="43" cy="45"/>
            </a:xfrm>
          </p:grpSpPr>
          <p:sp>
            <p:nvSpPr>
              <p:cNvPr id="255" name="Oval 235"/>
              <p:cNvSpPr>
                <a:spLocks noChangeAspect="1" noChangeArrowheads="1"/>
              </p:cNvSpPr>
              <p:nvPr/>
            </p:nvSpPr>
            <p:spPr bwMode="auto">
              <a:xfrm>
                <a:off x="1285" y="248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56" name="Oval 236"/>
              <p:cNvSpPr>
                <a:spLocks noChangeAspect="1" noChangeArrowheads="1"/>
              </p:cNvSpPr>
              <p:nvPr/>
            </p:nvSpPr>
            <p:spPr bwMode="auto">
              <a:xfrm>
                <a:off x="1294" y="249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16" name="Group 237"/>
            <p:cNvGrpSpPr>
              <a:grpSpLocks/>
            </p:cNvGrpSpPr>
            <p:nvPr/>
          </p:nvGrpSpPr>
          <p:grpSpPr bwMode="auto">
            <a:xfrm rot="14957457">
              <a:off x="1046" y="2318"/>
              <a:ext cx="43" cy="45"/>
              <a:chOff x="1120" y="2443"/>
              <a:chExt cx="43" cy="45"/>
            </a:xfrm>
          </p:grpSpPr>
          <p:sp>
            <p:nvSpPr>
              <p:cNvPr id="253" name="Oval 238"/>
              <p:cNvSpPr>
                <a:spLocks noChangeAspect="1" noChangeArrowheads="1"/>
              </p:cNvSpPr>
              <p:nvPr/>
            </p:nvSpPr>
            <p:spPr bwMode="auto">
              <a:xfrm>
                <a:off x="1120" y="244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54" name="Oval 239"/>
              <p:cNvSpPr>
                <a:spLocks noChangeAspect="1" noChangeArrowheads="1"/>
              </p:cNvSpPr>
              <p:nvPr/>
            </p:nvSpPr>
            <p:spPr bwMode="auto">
              <a:xfrm>
                <a:off x="1129" y="245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17" name="Group 240"/>
            <p:cNvGrpSpPr>
              <a:grpSpLocks/>
            </p:cNvGrpSpPr>
            <p:nvPr/>
          </p:nvGrpSpPr>
          <p:grpSpPr bwMode="auto">
            <a:xfrm rot="3063953">
              <a:off x="1846" y="2236"/>
              <a:ext cx="43" cy="45"/>
              <a:chOff x="1892" y="2361"/>
              <a:chExt cx="43" cy="45"/>
            </a:xfrm>
          </p:grpSpPr>
          <p:sp>
            <p:nvSpPr>
              <p:cNvPr id="251" name="Oval 241"/>
              <p:cNvSpPr>
                <a:spLocks noChangeAspect="1" noChangeArrowheads="1"/>
              </p:cNvSpPr>
              <p:nvPr/>
            </p:nvSpPr>
            <p:spPr bwMode="auto">
              <a:xfrm>
                <a:off x="1892" y="236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52" name="Oval 242"/>
              <p:cNvSpPr>
                <a:spLocks noChangeAspect="1" noChangeArrowheads="1"/>
              </p:cNvSpPr>
              <p:nvPr/>
            </p:nvSpPr>
            <p:spPr bwMode="auto">
              <a:xfrm>
                <a:off x="1901" y="237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18" name="Group 243"/>
            <p:cNvGrpSpPr>
              <a:grpSpLocks/>
            </p:cNvGrpSpPr>
            <p:nvPr/>
          </p:nvGrpSpPr>
          <p:grpSpPr bwMode="auto">
            <a:xfrm rot="14711709">
              <a:off x="1709" y="2283"/>
              <a:ext cx="43" cy="45"/>
              <a:chOff x="1124" y="1949"/>
              <a:chExt cx="43" cy="45"/>
            </a:xfrm>
          </p:grpSpPr>
          <p:sp>
            <p:nvSpPr>
              <p:cNvPr id="249" name="Oval 244"/>
              <p:cNvSpPr>
                <a:spLocks noChangeAspect="1" noChangeArrowheads="1"/>
              </p:cNvSpPr>
              <p:nvPr/>
            </p:nvSpPr>
            <p:spPr bwMode="auto">
              <a:xfrm>
                <a:off x="1124" y="19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50" name="Oval 245"/>
              <p:cNvSpPr>
                <a:spLocks noChangeAspect="1" noChangeArrowheads="1"/>
              </p:cNvSpPr>
              <p:nvPr/>
            </p:nvSpPr>
            <p:spPr bwMode="auto">
              <a:xfrm>
                <a:off x="1133" y="196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19" name="Group 246"/>
            <p:cNvGrpSpPr>
              <a:grpSpLocks/>
            </p:cNvGrpSpPr>
            <p:nvPr/>
          </p:nvGrpSpPr>
          <p:grpSpPr bwMode="auto">
            <a:xfrm rot="3820725">
              <a:off x="1103" y="2118"/>
              <a:ext cx="43" cy="45"/>
              <a:chOff x="1258" y="1843"/>
              <a:chExt cx="43" cy="45"/>
            </a:xfrm>
          </p:grpSpPr>
          <p:sp>
            <p:nvSpPr>
              <p:cNvPr id="247" name="Oval 247"/>
              <p:cNvSpPr>
                <a:spLocks noChangeAspect="1" noChangeArrowheads="1"/>
              </p:cNvSpPr>
              <p:nvPr/>
            </p:nvSpPr>
            <p:spPr bwMode="auto">
              <a:xfrm>
                <a:off x="1258" y="184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48" name="Oval 248"/>
              <p:cNvSpPr>
                <a:spLocks noChangeAspect="1" noChangeArrowheads="1"/>
              </p:cNvSpPr>
              <p:nvPr/>
            </p:nvSpPr>
            <p:spPr bwMode="auto">
              <a:xfrm>
                <a:off x="1267" y="185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20" name="Group 249"/>
            <p:cNvGrpSpPr>
              <a:grpSpLocks/>
            </p:cNvGrpSpPr>
            <p:nvPr/>
          </p:nvGrpSpPr>
          <p:grpSpPr bwMode="auto">
            <a:xfrm>
              <a:off x="1197" y="2459"/>
              <a:ext cx="43" cy="45"/>
              <a:chOff x="1869" y="1838"/>
              <a:chExt cx="43" cy="45"/>
            </a:xfrm>
          </p:grpSpPr>
          <p:sp>
            <p:nvSpPr>
              <p:cNvPr id="245" name="Oval 250"/>
              <p:cNvSpPr>
                <a:spLocks noChangeAspect="1" noChangeArrowheads="1"/>
              </p:cNvSpPr>
              <p:nvPr/>
            </p:nvSpPr>
            <p:spPr bwMode="auto">
              <a:xfrm>
                <a:off x="1869" y="183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46" name="Oval 251"/>
              <p:cNvSpPr>
                <a:spLocks noChangeAspect="1" noChangeArrowheads="1"/>
              </p:cNvSpPr>
              <p:nvPr/>
            </p:nvSpPr>
            <p:spPr bwMode="auto">
              <a:xfrm>
                <a:off x="1878" y="18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21" name="Group 252"/>
            <p:cNvGrpSpPr>
              <a:grpSpLocks/>
            </p:cNvGrpSpPr>
            <p:nvPr/>
          </p:nvGrpSpPr>
          <p:grpSpPr bwMode="auto">
            <a:xfrm rot="14711709">
              <a:off x="1360" y="2433"/>
              <a:ext cx="43" cy="45"/>
              <a:chOff x="1124" y="1949"/>
              <a:chExt cx="43" cy="45"/>
            </a:xfrm>
          </p:grpSpPr>
          <p:sp>
            <p:nvSpPr>
              <p:cNvPr id="243" name="Oval 253"/>
              <p:cNvSpPr>
                <a:spLocks noChangeAspect="1" noChangeArrowheads="1"/>
              </p:cNvSpPr>
              <p:nvPr/>
            </p:nvSpPr>
            <p:spPr bwMode="auto">
              <a:xfrm>
                <a:off x="1124" y="19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44" name="Oval 254"/>
              <p:cNvSpPr>
                <a:spLocks noChangeAspect="1" noChangeArrowheads="1"/>
              </p:cNvSpPr>
              <p:nvPr/>
            </p:nvSpPr>
            <p:spPr bwMode="auto">
              <a:xfrm>
                <a:off x="1133" y="196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22" name="Group 255"/>
            <p:cNvGrpSpPr>
              <a:grpSpLocks/>
            </p:cNvGrpSpPr>
            <p:nvPr/>
          </p:nvGrpSpPr>
          <p:grpSpPr bwMode="auto">
            <a:xfrm>
              <a:off x="1877" y="2477"/>
              <a:ext cx="43" cy="45"/>
              <a:chOff x="1510" y="2657"/>
              <a:chExt cx="43" cy="45"/>
            </a:xfrm>
          </p:grpSpPr>
          <p:sp>
            <p:nvSpPr>
              <p:cNvPr id="241" name="Oval 256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42" name="Oval 257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23" name="Group 258"/>
            <p:cNvGrpSpPr>
              <a:grpSpLocks/>
            </p:cNvGrpSpPr>
            <p:nvPr/>
          </p:nvGrpSpPr>
          <p:grpSpPr bwMode="auto">
            <a:xfrm>
              <a:off x="1902" y="2326"/>
              <a:ext cx="43" cy="45"/>
              <a:chOff x="1510" y="2657"/>
              <a:chExt cx="43" cy="45"/>
            </a:xfrm>
          </p:grpSpPr>
          <p:sp>
            <p:nvSpPr>
              <p:cNvPr id="239" name="Oval 259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40" name="Oval 260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24" name="Group 261"/>
            <p:cNvGrpSpPr>
              <a:grpSpLocks/>
            </p:cNvGrpSpPr>
            <p:nvPr/>
          </p:nvGrpSpPr>
          <p:grpSpPr bwMode="auto">
            <a:xfrm>
              <a:off x="1279" y="2595"/>
              <a:ext cx="43" cy="45"/>
              <a:chOff x="1510" y="2657"/>
              <a:chExt cx="43" cy="45"/>
            </a:xfrm>
          </p:grpSpPr>
          <p:sp>
            <p:nvSpPr>
              <p:cNvPr id="237" name="Oval 262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38" name="Oval 263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25" name="Group 264"/>
            <p:cNvGrpSpPr>
              <a:grpSpLocks/>
            </p:cNvGrpSpPr>
            <p:nvPr/>
          </p:nvGrpSpPr>
          <p:grpSpPr bwMode="auto">
            <a:xfrm>
              <a:off x="1000" y="2424"/>
              <a:ext cx="43" cy="45"/>
              <a:chOff x="1510" y="2657"/>
              <a:chExt cx="43" cy="45"/>
            </a:xfrm>
          </p:grpSpPr>
          <p:sp>
            <p:nvSpPr>
              <p:cNvPr id="235" name="Oval 265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36" name="Oval 266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26" name="Group 267"/>
            <p:cNvGrpSpPr>
              <a:grpSpLocks/>
            </p:cNvGrpSpPr>
            <p:nvPr/>
          </p:nvGrpSpPr>
          <p:grpSpPr bwMode="auto">
            <a:xfrm>
              <a:off x="1185" y="2209"/>
              <a:ext cx="43" cy="45"/>
              <a:chOff x="1510" y="2657"/>
              <a:chExt cx="43" cy="45"/>
            </a:xfrm>
          </p:grpSpPr>
          <p:sp>
            <p:nvSpPr>
              <p:cNvPr id="233" name="Oval 268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34" name="Oval 269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27" name="Group 270"/>
            <p:cNvGrpSpPr>
              <a:grpSpLocks/>
            </p:cNvGrpSpPr>
            <p:nvPr/>
          </p:nvGrpSpPr>
          <p:grpSpPr bwMode="auto">
            <a:xfrm>
              <a:off x="1581" y="2456"/>
              <a:ext cx="48" cy="41"/>
              <a:chOff x="1581" y="2456"/>
              <a:chExt cx="48" cy="41"/>
            </a:xfrm>
          </p:grpSpPr>
          <p:sp>
            <p:nvSpPr>
              <p:cNvPr id="231" name="Oval 271"/>
              <p:cNvSpPr>
                <a:spLocks noChangeAspect="1" noChangeArrowheads="1"/>
              </p:cNvSpPr>
              <p:nvPr/>
            </p:nvSpPr>
            <p:spPr bwMode="auto">
              <a:xfrm>
                <a:off x="1581" y="246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32" name="Oval 272"/>
              <p:cNvSpPr>
                <a:spLocks noChangeAspect="1" noChangeArrowheads="1"/>
              </p:cNvSpPr>
              <p:nvPr/>
            </p:nvSpPr>
            <p:spPr bwMode="auto">
              <a:xfrm>
                <a:off x="1595" y="2456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28" name="Group 273"/>
            <p:cNvGrpSpPr>
              <a:grpSpLocks/>
            </p:cNvGrpSpPr>
            <p:nvPr/>
          </p:nvGrpSpPr>
          <p:grpSpPr bwMode="auto">
            <a:xfrm>
              <a:off x="1306" y="2251"/>
              <a:ext cx="42" cy="48"/>
              <a:chOff x="1306" y="2251"/>
              <a:chExt cx="42" cy="48"/>
            </a:xfrm>
          </p:grpSpPr>
          <p:sp>
            <p:nvSpPr>
              <p:cNvPr id="229" name="Oval 274"/>
              <p:cNvSpPr>
                <a:spLocks noChangeAspect="1" noChangeArrowheads="1"/>
              </p:cNvSpPr>
              <p:nvPr/>
            </p:nvSpPr>
            <p:spPr bwMode="auto">
              <a:xfrm>
                <a:off x="1306" y="225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30" name="Oval 275"/>
              <p:cNvSpPr>
                <a:spLocks noChangeAspect="1" noChangeArrowheads="1"/>
              </p:cNvSpPr>
              <p:nvPr/>
            </p:nvSpPr>
            <p:spPr bwMode="auto">
              <a:xfrm>
                <a:off x="1314" y="2265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271" name="Group 276"/>
          <p:cNvGrpSpPr>
            <a:grpSpLocks/>
          </p:cNvGrpSpPr>
          <p:nvPr/>
        </p:nvGrpSpPr>
        <p:grpSpPr bwMode="auto">
          <a:xfrm>
            <a:off x="5920854" y="3263603"/>
            <a:ext cx="1216025" cy="203200"/>
            <a:chOff x="1074" y="1979"/>
            <a:chExt cx="766" cy="128"/>
          </a:xfrm>
        </p:grpSpPr>
        <p:sp>
          <p:nvSpPr>
            <p:cNvPr id="272" name="Oval 277"/>
            <p:cNvSpPr>
              <a:spLocks noChangeAspect="1" noChangeArrowheads="1"/>
            </p:cNvSpPr>
            <p:nvPr/>
          </p:nvSpPr>
          <p:spPr bwMode="auto">
            <a:xfrm>
              <a:off x="1304" y="2050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273" name="Group 278"/>
            <p:cNvGrpSpPr>
              <a:grpSpLocks/>
            </p:cNvGrpSpPr>
            <p:nvPr/>
          </p:nvGrpSpPr>
          <p:grpSpPr bwMode="auto">
            <a:xfrm>
              <a:off x="1797" y="2057"/>
              <a:ext cx="43" cy="45"/>
              <a:chOff x="1797" y="2057"/>
              <a:chExt cx="43" cy="45"/>
            </a:xfrm>
          </p:grpSpPr>
          <p:sp>
            <p:nvSpPr>
              <p:cNvPr id="284" name="Oval 279"/>
              <p:cNvSpPr>
                <a:spLocks noChangeAspect="1" noChangeArrowheads="1"/>
              </p:cNvSpPr>
              <p:nvPr/>
            </p:nvSpPr>
            <p:spPr bwMode="auto">
              <a:xfrm>
                <a:off x="1797" y="20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85" name="Oval 280"/>
              <p:cNvSpPr>
                <a:spLocks noChangeAspect="1" noChangeArrowheads="1"/>
              </p:cNvSpPr>
              <p:nvPr/>
            </p:nvSpPr>
            <p:spPr bwMode="auto">
              <a:xfrm>
                <a:off x="1806" y="20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74" name="Group 281"/>
            <p:cNvGrpSpPr>
              <a:grpSpLocks/>
            </p:cNvGrpSpPr>
            <p:nvPr/>
          </p:nvGrpSpPr>
          <p:grpSpPr bwMode="auto">
            <a:xfrm rot="-3915686">
              <a:off x="1075" y="2063"/>
              <a:ext cx="43" cy="45"/>
              <a:chOff x="1149" y="2188"/>
              <a:chExt cx="43" cy="45"/>
            </a:xfrm>
          </p:grpSpPr>
          <p:sp>
            <p:nvSpPr>
              <p:cNvPr id="282" name="Oval 282"/>
              <p:cNvSpPr>
                <a:spLocks noChangeAspect="1" noChangeArrowheads="1"/>
              </p:cNvSpPr>
              <p:nvPr/>
            </p:nvSpPr>
            <p:spPr bwMode="auto">
              <a:xfrm>
                <a:off x="1149" y="218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83" name="Oval 283"/>
              <p:cNvSpPr>
                <a:spLocks noChangeAspect="1" noChangeArrowheads="1"/>
              </p:cNvSpPr>
              <p:nvPr/>
            </p:nvSpPr>
            <p:spPr bwMode="auto">
              <a:xfrm>
                <a:off x="1158" y="219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275" name="Oval 284"/>
            <p:cNvSpPr>
              <a:spLocks noChangeAspect="1" noChangeArrowheads="1"/>
            </p:cNvSpPr>
            <p:nvPr/>
          </p:nvSpPr>
          <p:spPr bwMode="auto">
            <a:xfrm>
              <a:off x="1313" y="2061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276" name="Group 285"/>
            <p:cNvGrpSpPr>
              <a:grpSpLocks/>
            </p:cNvGrpSpPr>
            <p:nvPr/>
          </p:nvGrpSpPr>
          <p:grpSpPr bwMode="auto">
            <a:xfrm rot="14711709">
              <a:off x="1637" y="1978"/>
              <a:ext cx="43" cy="45"/>
              <a:chOff x="1124" y="1949"/>
              <a:chExt cx="43" cy="45"/>
            </a:xfrm>
          </p:grpSpPr>
          <p:sp>
            <p:nvSpPr>
              <p:cNvPr id="280" name="Oval 286"/>
              <p:cNvSpPr>
                <a:spLocks noChangeAspect="1" noChangeArrowheads="1"/>
              </p:cNvSpPr>
              <p:nvPr/>
            </p:nvSpPr>
            <p:spPr bwMode="auto">
              <a:xfrm>
                <a:off x="1124" y="19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81" name="Oval 287"/>
              <p:cNvSpPr>
                <a:spLocks noChangeAspect="1" noChangeArrowheads="1"/>
              </p:cNvSpPr>
              <p:nvPr/>
            </p:nvSpPr>
            <p:spPr bwMode="auto">
              <a:xfrm>
                <a:off x="1133" y="196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77" name="Group 288"/>
            <p:cNvGrpSpPr>
              <a:grpSpLocks/>
            </p:cNvGrpSpPr>
            <p:nvPr/>
          </p:nvGrpSpPr>
          <p:grpSpPr bwMode="auto">
            <a:xfrm rot="14957457">
              <a:off x="1511" y="1983"/>
              <a:ext cx="43" cy="45"/>
              <a:chOff x="1120" y="2443"/>
              <a:chExt cx="43" cy="45"/>
            </a:xfrm>
          </p:grpSpPr>
          <p:sp>
            <p:nvSpPr>
              <p:cNvPr id="278" name="Oval 289"/>
              <p:cNvSpPr>
                <a:spLocks noChangeAspect="1" noChangeArrowheads="1"/>
              </p:cNvSpPr>
              <p:nvPr/>
            </p:nvSpPr>
            <p:spPr bwMode="auto">
              <a:xfrm>
                <a:off x="1120" y="244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79" name="Oval 290"/>
              <p:cNvSpPr>
                <a:spLocks noChangeAspect="1" noChangeArrowheads="1"/>
              </p:cNvSpPr>
              <p:nvPr/>
            </p:nvSpPr>
            <p:spPr bwMode="auto">
              <a:xfrm>
                <a:off x="1129" y="245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286" name="Group 291"/>
          <p:cNvGrpSpPr>
            <a:grpSpLocks/>
          </p:cNvGrpSpPr>
          <p:nvPr/>
        </p:nvGrpSpPr>
        <p:grpSpPr bwMode="auto">
          <a:xfrm>
            <a:off x="5808141" y="3625553"/>
            <a:ext cx="68263" cy="71437"/>
            <a:chOff x="1869" y="1838"/>
            <a:chExt cx="43" cy="45"/>
          </a:xfrm>
        </p:grpSpPr>
        <p:sp>
          <p:nvSpPr>
            <p:cNvPr id="287" name="Oval 292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88" name="Oval 293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289" name="Group 294"/>
          <p:cNvGrpSpPr>
            <a:grpSpLocks/>
          </p:cNvGrpSpPr>
          <p:nvPr/>
        </p:nvGrpSpPr>
        <p:grpSpPr bwMode="auto">
          <a:xfrm>
            <a:off x="5881166" y="2839740"/>
            <a:ext cx="1277938" cy="180975"/>
            <a:chOff x="1049" y="1712"/>
            <a:chExt cx="805" cy="114"/>
          </a:xfrm>
        </p:grpSpPr>
        <p:grpSp>
          <p:nvGrpSpPr>
            <p:cNvPr id="290" name="Group 295"/>
            <p:cNvGrpSpPr>
              <a:grpSpLocks/>
            </p:cNvGrpSpPr>
            <p:nvPr/>
          </p:nvGrpSpPr>
          <p:grpSpPr bwMode="auto">
            <a:xfrm rot="14711709">
              <a:off x="1050" y="1782"/>
              <a:ext cx="43" cy="45"/>
              <a:chOff x="1124" y="1949"/>
              <a:chExt cx="43" cy="45"/>
            </a:xfrm>
          </p:grpSpPr>
          <p:sp>
            <p:nvSpPr>
              <p:cNvPr id="306" name="Oval 296"/>
              <p:cNvSpPr>
                <a:spLocks noChangeAspect="1" noChangeArrowheads="1"/>
              </p:cNvSpPr>
              <p:nvPr/>
            </p:nvSpPr>
            <p:spPr bwMode="auto">
              <a:xfrm>
                <a:off x="1124" y="19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7" name="Oval 297"/>
              <p:cNvSpPr>
                <a:spLocks noChangeAspect="1" noChangeArrowheads="1"/>
              </p:cNvSpPr>
              <p:nvPr/>
            </p:nvSpPr>
            <p:spPr bwMode="auto">
              <a:xfrm>
                <a:off x="1133" y="196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91" name="Group 298"/>
            <p:cNvGrpSpPr>
              <a:grpSpLocks/>
            </p:cNvGrpSpPr>
            <p:nvPr/>
          </p:nvGrpSpPr>
          <p:grpSpPr bwMode="auto">
            <a:xfrm rot="3820725">
              <a:off x="1212" y="1718"/>
              <a:ext cx="43" cy="45"/>
              <a:chOff x="1258" y="1843"/>
              <a:chExt cx="43" cy="45"/>
            </a:xfrm>
          </p:grpSpPr>
          <p:sp>
            <p:nvSpPr>
              <p:cNvPr id="304" name="Oval 299"/>
              <p:cNvSpPr>
                <a:spLocks noChangeAspect="1" noChangeArrowheads="1"/>
              </p:cNvSpPr>
              <p:nvPr/>
            </p:nvSpPr>
            <p:spPr bwMode="auto">
              <a:xfrm>
                <a:off x="1258" y="184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5" name="Oval 300"/>
              <p:cNvSpPr>
                <a:spLocks noChangeAspect="1" noChangeArrowheads="1"/>
              </p:cNvSpPr>
              <p:nvPr/>
            </p:nvSpPr>
            <p:spPr bwMode="auto">
              <a:xfrm>
                <a:off x="1267" y="185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92" name="Group 301"/>
            <p:cNvGrpSpPr>
              <a:grpSpLocks/>
            </p:cNvGrpSpPr>
            <p:nvPr/>
          </p:nvGrpSpPr>
          <p:grpSpPr bwMode="auto">
            <a:xfrm>
              <a:off x="1811" y="1749"/>
              <a:ext cx="43" cy="45"/>
              <a:chOff x="1869" y="1838"/>
              <a:chExt cx="43" cy="45"/>
            </a:xfrm>
          </p:grpSpPr>
          <p:sp>
            <p:nvSpPr>
              <p:cNvPr id="302" name="Oval 302"/>
              <p:cNvSpPr>
                <a:spLocks noChangeAspect="1" noChangeArrowheads="1"/>
              </p:cNvSpPr>
              <p:nvPr/>
            </p:nvSpPr>
            <p:spPr bwMode="auto">
              <a:xfrm>
                <a:off x="1869" y="183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3" name="Oval 303"/>
              <p:cNvSpPr>
                <a:spLocks noChangeAspect="1" noChangeArrowheads="1"/>
              </p:cNvSpPr>
              <p:nvPr/>
            </p:nvSpPr>
            <p:spPr bwMode="auto">
              <a:xfrm>
                <a:off x="1878" y="18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93" name="Group 304"/>
            <p:cNvGrpSpPr>
              <a:grpSpLocks/>
            </p:cNvGrpSpPr>
            <p:nvPr/>
          </p:nvGrpSpPr>
          <p:grpSpPr bwMode="auto">
            <a:xfrm>
              <a:off x="1621" y="1775"/>
              <a:ext cx="43" cy="49"/>
              <a:chOff x="1621" y="1775"/>
              <a:chExt cx="43" cy="49"/>
            </a:xfrm>
          </p:grpSpPr>
          <p:sp>
            <p:nvSpPr>
              <p:cNvPr id="300" name="Oval 305"/>
              <p:cNvSpPr>
                <a:spLocks noChangeAspect="1" noChangeArrowheads="1"/>
              </p:cNvSpPr>
              <p:nvPr/>
            </p:nvSpPr>
            <p:spPr bwMode="auto">
              <a:xfrm>
                <a:off x="1621" y="1775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1" name="Oval 306"/>
              <p:cNvSpPr>
                <a:spLocks noChangeAspect="1" noChangeArrowheads="1"/>
              </p:cNvSpPr>
              <p:nvPr/>
            </p:nvSpPr>
            <p:spPr bwMode="auto">
              <a:xfrm>
                <a:off x="1630" y="179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94" name="Group 307"/>
            <p:cNvGrpSpPr>
              <a:grpSpLocks/>
            </p:cNvGrpSpPr>
            <p:nvPr/>
          </p:nvGrpSpPr>
          <p:grpSpPr bwMode="auto">
            <a:xfrm>
              <a:off x="1587" y="1712"/>
              <a:ext cx="47" cy="39"/>
              <a:chOff x="1587" y="1712"/>
              <a:chExt cx="47" cy="39"/>
            </a:xfrm>
          </p:grpSpPr>
          <p:sp>
            <p:nvSpPr>
              <p:cNvPr id="298" name="Oval 308"/>
              <p:cNvSpPr>
                <a:spLocks noChangeAspect="1" noChangeArrowheads="1"/>
              </p:cNvSpPr>
              <p:nvPr/>
            </p:nvSpPr>
            <p:spPr bwMode="auto">
              <a:xfrm>
                <a:off x="1600" y="171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99" name="Oval 309"/>
              <p:cNvSpPr>
                <a:spLocks noChangeAspect="1" noChangeArrowheads="1"/>
              </p:cNvSpPr>
              <p:nvPr/>
            </p:nvSpPr>
            <p:spPr bwMode="auto">
              <a:xfrm>
                <a:off x="1587" y="171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95" name="Group 310"/>
            <p:cNvGrpSpPr>
              <a:grpSpLocks/>
            </p:cNvGrpSpPr>
            <p:nvPr/>
          </p:nvGrpSpPr>
          <p:grpSpPr bwMode="auto">
            <a:xfrm>
              <a:off x="1439" y="1728"/>
              <a:ext cx="50" cy="37"/>
              <a:chOff x="1439" y="1728"/>
              <a:chExt cx="50" cy="37"/>
            </a:xfrm>
          </p:grpSpPr>
          <p:sp>
            <p:nvSpPr>
              <p:cNvPr id="296" name="Oval 311"/>
              <p:cNvSpPr>
                <a:spLocks noChangeAspect="1" noChangeArrowheads="1"/>
              </p:cNvSpPr>
              <p:nvPr/>
            </p:nvSpPr>
            <p:spPr bwMode="auto">
              <a:xfrm>
                <a:off x="1455" y="172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97" name="Oval 312"/>
              <p:cNvSpPr>
                <a:spLocks noChangeAspect="1" noChangeArrowheads="1"/>
              </p:cNvSpPr>
              <p:nvPr/>
            </p:nvSpPr>
            <p:spPr bwMode="auto">
              <a:xfrm>
                <a:off x="1439" y="173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308" name="Group 313"/>
          <p:cNvGrpSpPr>
            <a:grpSpLocks/>
          </p:cNvGrpSpPr>
          <p:nvPr/>
        </p:nvGrpSpPr>
        <p:grpSpPr bwMode="auto">
          <a:xfrm>
            <a:off x="6060554" y="3019128"/>
            <a:ext cx="1277937" cy="180975"/>
            <a:chOff x="1049" y="1712"/>
            <a:chExt cx="805" cy="114"/>
          </a:xfrm>
        </p:grpSpPr>
        <p:grpSp>
          <p:nvGrpSpPr>
            <p:cNvPr id="309" name="Group 314"/>
            <p:cNvGrpSpPr>
              <a:grpSpLocks/>
            </p:cNvGrpSpPr>
            <p:nvPr/>
          </p:nvGrpSpPr>
          <p:grpSpPr bwMode="auto">
            <a:xfrm rot="14711709">
              <a:off x="1050" y="1782"/>
              <a:ext cx="43" cy="45"/>
              <a:chOff x="1124" y="1949"/>
              <a:chExt cx="43" cy="45"/>
            </a:xfrm>
          </p:grpSpPr>
          <p:sp>
            <p:nvSpPr>
              <p:cNvPr id="325" name="Oval 315"/>
              <p:cNvSpPr>
                <a:spLocks noChangeAspect="1" noChangeArrowheads="1"/>
              </p:cNvSpPr>
              <p:nvPr/>
            </p:nvSpPr>
            <p:spPr bwMode="auto">
              <a:xfrm>
                <a:off x="1124" y="19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26" name="Oval 316"/>
              <p:cNvSpPr>
                <a:spLocks noChangeAspect="1" noChangeArrowheads="1"/>
              </p:cNvSpPr>
              <p:nvPr/>
            </p:nvSpPr>
            <p:spPr bwMode="auto">
              <a:xfrm>
                <a:off x="1133" y="196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10" name="Group 317"/>
            <p:cNvGrpSpPr>
              <a:grpSpLocks/>
            </p:cNvGrpSpPr>
            <p:nvPr/>
          </p:nvGrpSpPr>
          <p:grpSpPr bwMode="auto">
            <a:xfrm rot="3820725">
              <a:off x="1212" y="1718"/>
              <a:ext cx="43" cy="45"/>
              <a:chOff x="1258" y="1843"/>
              <a:chExt cx="43" cy="45"/>
            </a:xfrm>
          </p:grpSpPr>
          <p:sp>
            <p:nvSpPr>
              <p:cNvPr id="323" name="Oval 318"/>
              <p:cNvSpPr>
                <a:spLocks noChangeAspect="1" noChangeArrowheads="1"/>
              </p:cNvSpPr>
              <p:nvPr/>
            </p:nvSpPr>
            <p:spPr bwMode="auto">
              <a:xfrm>
                <a:off x="1258" y="184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24" name="Oval 319"/>
              <p:cNvSpPr>
                <a:spLocks noChangeAspect="1" noChangeArrowheads="1"/>
              </p:cNvSpPr>
              <p:nvPr/>
            </p:nvSpPr>
            <p:spPr bwMode="auto">
              <a:xfrm>
                <a:off x="1267" y="185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11" name="Group 320"/>
            <p:cNvGrpSpPr>
              <a:grpSpLocks/>
            </p:cNvGrpSpPr>
            <p:nvPr/>
          </p:nvGrpSpPr>
          <p:grpSpPr bwMode="auto">
            <a:xfrm>
              <a:off x="1811" y="1749"/>
              <a:ext cx="43" cy="45"/>
              <a:chOff x="1869" y="1838"/>
              <a:chExt cx="43" cy="45"/>
            </a:xfrm>
          </p:grpSpPr>
          <p:sp>
            <p:nvSpPr>
              <p:cNvPr id="321" name="Oval 321"/>
              <p:cNvSpPr>
                <a:spLocks noChangeAspect="1" noChangeArrowheads="1"/>
              </p:cNvSpPr>
              <p:nvPr/>
            </p:nvSpPr>
            <p:spPr bwMode="auto">
              <a:xfrm>
                <a:off x="1869" y="183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22" name="Oval 322"/>
              <p:cNvSpPr>
                <a:spLocks noChangeAspect="1" noChangeArrowheads="1"/>
              </p:cNvSpPr>
              <p:nvPr/>
            </p:nvSpPr>
            <p:spPr bwMode="auto">
              <a:xfrm>
                <a:off x="1878" y="18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12" name="Group 323"/>
            <p:cNvGrpSpPr>
              <a:grpSpLocks/>
            </p:cNvGrpSpPr>
            <p:nvPr/>
          </p:nvGrpSpPr>
          <p:grpSpPr bwMode="auto">
            <a:xfrm>
              <a:off x="1621" y="1775"/>
              <a:ext cx="43" cy="49"/>
              <a:chOff x="1621" y="1775"/>
              <a:chExt cx="43" cy="49"/>
            </a:xfrm>
          </p:grpSpPr>
          <p:sp>
            <p:nvSpPr>
              <p:cNvPr id="319" name="Oval 324"/>
              <p:cNvSpPr>
                <a:spLocks noChangeAspect="1" noChangeArrowheads="1"/>
              </p:cNvSpPr>
              <p:nvPr/>
            </p:nvSpPr>
            <p:spPr bwMode="auto">
              <a:xfrm>
                <a:off x="1621" y="1775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20" name="Oval 325"/>
              <p:cNvSpPr>
                <a:spLocks noChangeAspect="1" noChangeArrowheads="1"/>
              </p:cNvSpPr>
              <p:nvPr/>
            </p:nvSpPr>
            <p:spPr bwMode="auto">
              <a:xfrm>
                <a:off x="1630" y="179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13" name="Group 326"/>
            <p:cNvGrpSpPr>
              <a:grpSpLocks/>
            </p:cNvGrpSpPr>
            <p:nvPr/>
          </p:nvGrpSpPr>
          <p:grpSpPr bwMode="auto">
            <a:xfrm>
              <a:off x="1587" y="1712"/>
              <a:ext cx="47" cy="39"/>
              <a:chOff x="1587" y="1712"/>
              <a:chExt cx="47" cy="39"/>
            </a:xfrm>
          </p:grpSpPr>
          <p:sp>
            <p:nvSpPr>
              <p:cNvPr id="317" name="Oval 327"/>
              <p:cNvSpPr>
                <a:spLocks noChangeAspect="1" noChangeArrowheads="1"/>
              </p:cNvSpPr>
              <p:nvPr/>
            </p:nvSpPr>
            <p:spPr bwMode="auto">
              <a:xfrm>
                <a:off x="1600" y="171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8" name="Oval 328"/>
              <p:cNvSpPr>
                <a:spLocks noChangeAspect="1" noChangeArrowheads="1"/>
              </p:cNvSpPr>
              <p:nvPr/>
            </p:nvSpPr>
            <p:spPr bwMode="auto">
              <a:xfrm>
                <a:off x="1587" y="171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14" name="Group 329"/>
            <p:cNvGrpSpPr>
              <a:grpSpLocks/>
            </p:cNvGrpSpPr>
            <p:nvPr/>
          </p:nvGrpSpPr>
          <p:grpSpPr bwMode="auto">
            <a:xfrm>
              <a:off x="1439" y="1728"/>
              <a:ext cx="50" cy="37"/>
              <a:chOff x="1439" y="1728"/>
              <a:chExt cx="50" cy="37"/>
            </a:xfrm>
          </p:grpSpPr>
          <p:sp>
            <p:nvSpPr>
              <p:cNvPr id="315" name="Oval 330"/>
              <p:cNvSpPr>
                <a:spLocks noChangeAspect="1" noChangeArrowheads="1"/>
              </p:cNvSpPr>
              <p:nvPr/>
            </p:nvSpPr>
            <p:spPr bwMode="auto">
              <a:xfrm>
                <a:off x="1455" y="172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6" name="Oval 331"/>
              <p:cNvSpPr>
                <a:spLocks noChangeAspect="1" noChangeArrowheads="1"/>
              </p:cNvSpPr>
              <p:nvPr/>
            </p:nvSpPr>
            <p:spPr bwMode="auto">
              <a:xfrm>
                <a:off x="1439" y="173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327" name="Group 332"/>
          <p:cNvGrpSpPr>
            <a:grpSpLocks/>
          </p:cNvGrpSpPr>
          <p:nvPr/>
        </p:nvGrpSpPr>
        <p:grpSpPr bwMode="auto">
          <a:xfrm>
            <a:off x="5839891" y="4204990"/>
            <a:ext cx="68263" cy="71438"/>
            <a:chOff x="1869" y="1838"/>
            <a:chExt cx="43" cy="45"/>
          </a:xfrm>
        </p:grpSpPr>
        <p:sp>
          <p:nvSpPr>
            <p:cNvPr id="328" name="Oval 333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29" name="Oval 334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30" name="Group 335"/>
          <p:cNvGrpSpPr>
            <a:grpSpLocks/>
          </p:cNvGrpSpPr>
          <p:nvPr/>
        </p:nvGrpSpPr>
        <p:grpSpPr bwMode="auto">
          <a:xfrm>
            <a:off x="6105004" y="4203403"/>
            <a:ext cx="68262" cy="71437"/>
            <a:chOff x="1869" y="1838"/>
            <a:chExt cx="43" cy="45"/>
          </a:xfrm>
        </p:grpSpPr>
        <p:sp>
          <p:nvSpPr>
            <p:cNvPr id="331" name="Oval 336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2" name="Oval 337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33" name="Group 338"/>
          <p:cNvGrpSpPr>
            <a:grpSpLocks/>
          </p:cNvGrpSpPr>
          <p:nvPr/>
        </p:nvGrpSpPr>
        <p:grpSpPr bwMode="auto">
          <a:xfrm>
            <a:off x="6031979" y="3873203"/>
            <a:ext cx="68262" cy="71437"/>
            <a:chOff x="1869" y="1838"/>
            <a:chExt cx="43" cy="45"/>
          </a:xfrm>
        </p:grpSpPr>
        <p:sp>
          <p:nvSpPr>
            <p:cNvPr id="334" name="Oval 339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5" name="Oval 340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36" name="Group 341"/>
          <p:cNvGrpSpPr>
            <a:grpSpLocks/>
          </p:cNvGrpSpPr>
          <p:nvPr/>
        </p:nvGrpSpPr>
        <p:grpSpPr bwMode="auto">
          <a:xfrm>
            <a:off x="6482829" y="4271665"/>
            <a:ext cx="68262" cy="71438"/>
            <a:chOff x="1869" y="1838"/>
            <a:chExt cx="43" cy="45"/>
          </a:xfrm>
        </p:grpSpPr>
        <p:sp>
          <p:nvSpPr>
            <p:cNvPr id="337" name="Oval 342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8" name="Oval 343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39" name="Group 344"/>
          <p:cNvGrpSpPr>
            <a:grpSpLocks/>
          </p:cNvGrpSpPr>
          <p:nvPr/>
        </p:nvGrpSpPr>
        <p:grpSpPr bwMode="auto">
          <a:xfrm>
            <a:off x="6343129" y="4122440"/>
            <a:ext cx="68262" cy="71438"/>
            <a:chOff x="1869" y="1838"/>
            <a:chExt cx="43" cy="45"/>
          </a:xfrm>
        </p:grpSpPr>
        <p:sp>
          <p:nvSpPr>
            <p:cNvPr id="340" name="Oval 345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41" name="Oval 346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42" name="Group 347"/>
          <p:cNvGrpSpPr>
            <a:grpSpLocks/>
          </p:cNvGrpSpPr>
          <p:nvPr/>
        </p:nvGrpSpPr>
        <p:grpSpPr bwMode="auto">
          <a:xfrm>
            <a:off x="6770166" y="4225628"/>
            <a:ext cx="68263" cy="71437"/>
            <a:chOff x="1869" y="1838"/>
            <a:chExt cx="43" cy="45"/>
          </a:xfrm>
        </p:grpSpPr>
        <p:sp>
          <p:nvSpPr>
            <p:cNvPr id="343" name="Oval 348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44" name="Oval 349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45" name="Group 350"/>
          <p:cNvGrpSpPr>
            <a:grpSpLocks/>
          </p:cNvGrpSpPr>
          <p:nvPr/>
        </p:nvGrpSpPr>
        <p:grpSpPr bwMode="auto">
          <a:xfrm>
            <a:off x="6987654" y="4276428"/>
            <a:ext cx="68262" cy="71437"/>
            <a:chOff x="1869" y="1838"/>
            <a:chExt cx="43" cy="45"/>
          </a:xfrm>
        </p:grpSpPr>
        <p:sp>
          <p:nvSpPr>
            <p:cNvPr id="346" name="Oval 351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47" name="Oval 352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48" name="Group 353"/>
          <p:cNvGrpSpPr>
            <a:grpSpLocks/>
          </p:cNvGrpSpPr>
          <p:nvPr/>
        </p:nvGrpSpPr>
        <p:grpSpPr bwMode="auto">
          <a:xfrm>
            <a:off x="7000354" y="3931940"/>
            <a:ext cx="68262" cy="71438"/>
            <a:chOff x="1869" y="1838"/>
            <a:chExt cx="43" cy="45"/>
          </a:xfrm>
        </p:grpSpPr>
        <p:sp>
          <p:nvSpPr>
            <p:cNvPr id="349" name="Oval 354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50" name="Oval 355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51" name="Group 356"/>
          <p:cNvGrpSpPr>
            <a:grpSpLocks/>
          </p:cNvGrpSpPr>
          <p:nvPr/>
        </p:nvGrpSpPr>
        <p:grpSpPr bwMode="auto">
          <a:xfrm>
            <a:off x="7132116" y="4220865"/>
            <a:ext cx="68263" cy="71438"/>
            <a:chOff x="1869" y="1838"/>
            <a:chExt cx="43" cy="45"/>
          </a:xfrm>
        </p:grpSpPr>
        <p:sp>
          <p:nvSpPr>
            <p:cNvPr id="352" name="Oval 357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53" name="Oval 358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54" name="Group 359"/>
          <p:cNvGrpSpPr>
            <a:grpSpLocks/>
          </p:cNvGrpSpPr>
          <p:nvPr/>
        </p:nvGrpSpPr>
        <p:grpSpPr bwMode="auto">
          <a:xfrm>
            <a:off x="7149579" y="3885903"/>
            <a:ext cx="68262" cy="71437"/>
            <a:chOff x="1869" y="1838"/>
            <a:chExt cx="43" cy="45"/>
          </a:xfrm>
        </p:grpSpPr>
        <p:sp>
          <p:nvSpPr>
            <p:cNvPr id="355" name="Oval 360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56" name="Oval 361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57" name="Group 362"/>
          <p:cNvGrpSpPr>
            <a:grpSpLocks/>
          </p:cNvGrpSpPr>
          <p:nvPr/>
        </p:nvGrpSpPr>
        <p:grpSpPr bwMode="auto">
          <a:xfrm>
            <a:off x="6809854" y="3660478"/>
            <a:ext cx="68262" cy="71437"/>
            <a:chOff x="1869" y="1838"/>
            <a:chExt cx="43" cy="45"/>
          </a:xfrm>
        </p:grpSpPr>
        <p:sp>
          <p:nvSpPr>
            <p:cNvPr id="358" name="Oval 363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59" name="Oval 364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60" name="Group 365"/>
          <p:cNvGrpSpPr>
            <a:grpSpLocks/>
          </p:cNvGrpSpPr>
          <p:nvPr/>
        </p:nvGrpSpPr>
        <p:grpSpPr bwMode="auto">
          <a:xfrm>
            <a:off x="6698729" y="3730328"/>
            <a:ext cx="68262" cy="71437"/>
            <a:chOff x="1869" y="1838"/>
            <a:chExt cx="43" cy="45"/>
          </a:xfrm>
        </p:grpSpPr>
        <p:sp>
          <p:nvSpPr>
            <p:cNvPr id="361" name="Oval 366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62" name="Oval 367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63" name="Group 368"/>
          <p:cNvGrpSpPr>
            <a:grpSpLocks/>
          </p:cNvGrpSpPr>
          <p:nvPr/>
        </p:nvGrpSpPr>
        <p:grpSpPr bwMode="auto">
          <a:xfrm>
            <a:off x="6263754" y="3543003"/>
            <a:ext cx="68262" cy="71437"/>
            <a:chOff x="1869" y="1838"/>
            <a:chExt cx="43" cy="45"/>
          </a:xfrm>
        </p:grpSpPr>
        <p:sp>
          <p:nvSpPr>
            <p:cNvPr id="364" name="Oval 369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65" name="Oval 370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66" name="Group 371"/>
          <p:cNvGrpSpPr>
            <a:grpSpLocks/>
          </p:cNvGrpSpPr>
          <p:nvPr/>
        </p:nvGrpSpPr>
        <p:grpSpPr bwMode="auto">
          <a:xfrm>
            <a:off x="6452666" y="3808115"/>
            <a:ext cx="68263" cy="71438"/>
            <a:chOff x="1869" y="1838"/>
            <a:chExt cx="43" cy="45"/>
          </a:xfrm>
        </p:grpSpPr>
        <p:sp>
          <p:nvSpPr>
            <p:cNvPr id="367" name="Oval 372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68" name="Oval 373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69" name="Group 374"/>
          <p:cNvGrpSpPr>
            <a:grpSpLocks/>
          </p:cNvGrpSpPr>
          <p:nvPr/>
        </p:nvGrpSpPr>
        <p:grpSpPr bwMode="auto">
          <a:xfrm>
            <a:off x="7046391" y="3558878"/>
            <a:ext cx="68263" cy="71437"/>
            <a:chOff x="1869" y="1838"/>
            <a:chExt cx="43" cy="45"/>
          </a:xfrm>
        </p:grpSpPr>
        <p:sp>
          <p:nvSpPr>
            <p:cNvPr id="370" name="Oval 375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71" name="Oval 376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72" name="Group 377"/>
          <p:cNvGrpSpPr>
            <a:grpSpLocks/>
          </p:cNvGrpSpPr>
          <p:nvPr/>
        </p:nvGrpSpPr>
        <p:grpSpPr bwMode="auto">
          <a:xfrm>
            <a:off x="6614591" y="3565228"/>
            <a:ext cx="68263" cy="71437"/>
            <a:chOff x="1869" y="1838"/>
            <a:chExt cx="43" cy="45"/>
          </a:xfrm>
        </p:grpSpPr>
        <p:sp>
          <p:nvSpPr>
            <p:cNvPr id="373" name="Oval 378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74" name="Oval 379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75" name="Group 380"/>
          <p:cNvGrpSpPr>
            <a:grpSpLocks/>
          </p:cNvGrpSpPr>
          <p:nvPr/>
        </p:nvGrpSpPr>
        <p:grpSpPr bwMode="auto">
          <a:xfrm>
            <a:off x="7246416" y="3539828"/>
            <a:ext cx="68263" cy="71437"/>
            <a:chOff x="1869" y="1838"/>
            <a:chExt cx="43" cy="45"/>
          </a:xfrm>
        </p:grpSpPr>
        <p:sp>
          <p:nvSpPr>
            <p:cNvPr id="376" name="Oval 381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77" name="Oval 382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78" name="Group 383"/>
          <p:cNvGrpSpPr>
            <a:grpSpLocks/>
          </p:cNvGrpSpPr>
          <p:nvPr/>
        </p:nvGrpSpPr>
        <p:grpSpPr bwMode="auto">
          <a:xfrm>
            <a:off x="5752579" y="3531890"/>
            <a:ext cx="68262" cy="71438"/>
            <a:chOff x="1869" y="1838"/>
            <a:chExt cx="43" cy="45"/>
          </a:xfrm>
        </p:grpSpPr>
        <p:sp>
          <p:nvSpPr>
            <p:cNvPr id="379" name="Oval 384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80" name="Oval 385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81" name="Group 386"/>
          <p:cNvGrpSpPr>
            <a:grpSpLocks/>
          </p:cNvGrpSpPr>
          <p:nvPr/>
        </p:nvGrpSpPr>
        <p:grpSpPr bwMode="auto">
          <a:xfrm>
            <a:off x="5936729" y="3601740"/>
            <a:ext cx="68262" cy="71438"/>
            <a:chOff x="1869" y="1838"/>
            <a:chExt cx="43" cy="45"/>
          </a:xfrm>
        </p:grpSpPr>
        <p:sp>
          <p:nvSpPr>
            <p:cNvPr id="382" name="Oval 387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83" name="Oval 388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84" name="Group 389"/>
          <p:cNvGrpSpPr>
            <a:grpSpLocks/>
          </p:cNvGrpSpPr>
          <p:nvPr/>
        </p:nvGrpSpPr>
        <p:grpSpPr bwMode="auto">
          <a:xfrm>
            <a:off x="6559029" y="3690640"/>
            <a:ext cx="68262" cy="71438"/>
            <a:chOff x="1869" y="1838"/>
            <a:chExt cx="43" cy="45"/>
          </a:xfrm>
        </p:grpSpPr>
        <p:sp>
          <p:nvSpPr>
            <p:cNvPr id="385" name="Oval 390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86" name="Oval 391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87" name="Group 392"/>
          <p:cNvGrpSpPr>
            <a:grpSpLocks/>
          </p:cNvGrpSpPr>
          <p:nvPr/>
        </p:nvGrpSpPr>
        <p:grpSpPr bwMode="auto">
          <a:xfrm>
            <a:off x="5700191" y="2012653"/>
            <a:ext cx="1655763" cy="812800"/>
            <a:chOff x="935" y="1191"/>
            <a:chExt cx="1043" cy="512"/>
          </a:xfrm>
          <a:solidFill>
            <a:srgbClr val="C00000"/>
          </a:solidFill>
        </p:grpSpPr>
        <p:sp>
          <p:nvSpPr>
            <p:cNvPr id="388" name="Rectangle 393"/>
            <p:cNvSpPr>
              <a:spLocks noChangeArrowheads="1"/>
            </p:cNvSpPr>
            <p:nvPr/>
          </p:nvSpPr>
          <p:spPr bwMode="auto">
            <a:xfrm>
              <a:off x="935" y="1191"/>
              <a:ext cx="1043" cy="503"/>
            </a:xfrm>
            <a:prstGeom prst="rect">
              <a:avLst/>
            </a:prstGeom>
            <a:grp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89" name="Rectangle 394" descr="50%"/>
            <p:cNvSpPr>
              <a:spLocks noChangeArrowheads="1"/>
            </p:cNvSpPr>
            <p:nvPr/>
          </p:nvSpPr>
          <p:spPr bwMode="auto">
            <a:xfrm>
              <a:off x="954" y="1570"/>
              <a:ext cx="1007" cy="133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390" name="Freeform 395" descr="50%"/>
          <p:cNvSpPr>
            <a:spLocks/>
          </p:cNvSpPr>
          <p:nvPr/>
        </p:nvSpPr>
        <p:spPr bwMode="auto">
          <a:xfrm>
            <a:off x="5508104" y="1988840"/>
            <a:ext cx="2039937" cy="2581275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0" y="1626"/>
              </a:cxn>
              <a:cxn ang="0">
                <a:pos x="1285" y="1626"/>
              </a:cxn>
              <a:cxn ang="0">
                <a:pos x="1285" y="0"/>
              </a:cxn>
              <a:cxn ang="0">
                <a:pos x="1161" y="0"/>
              </a:cxn>
              <a:cxn ang="0">
                <a:pos x="1162" y="1500"/>
              </a:cxn>
              <a:cxn ang="0">
                <a:pos x="124" y="1500"/>
              </a:cxn>
              <a:cxn ang="0">
                <a:pos x="127" y="1"/>
              </a:cxn>
              <a:cxn ang="0">
                <a:pos x="0" y="1"/>
              </a:cxn>
            </a:cxnLst>
            <a:rect l="0" t="0" r="r" b="b"/>
            <a:pathLst>
              <a:path w="1285" h="1626">
                <a:moveTo>
                  <a:pt x="0" y="1"/>
                </a:moveTo>
                <a:lnTo>
                  <a:pt x="0" y="1626"/>
                </a:lnTo>
                <a:lnTo>
                  <a:pt x="1285" y="1626"/>
                </a:lnTo>
                <a:lnTo>
                  <a:pt x="1285" y="0"/>
                </a:lnTo>
                <a:lnTo>
                  <a:pt x="1161" y="0"/>
                </a:lnTo>
                <a:lnTo>
                  <a:pt x="1162" y="1500"/>
                </a:lnTo>
                <a:lnTo>
                  <a:pt x="124" y="1500"/>
                </a:lnTo>
                <a:lnTo>
                  <a:pt x="127" y="1"/>
                </a:lnTo>
                <a:lnTo>
                  <a:pt x="0" y="1"/>
                </a:lnTo>
                <a:close/>
              </a:path>
            </a:pathLst>
          </a:custGeom>
          <a:solidFill>
            <a:srgbClr val="C00000"/>
          </a:solidFill>
          <a:ln w="19050" cmpd="sng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91" name="Line 396"/>
          <p:cNvSpPr>
            <a:spLocks noChangeShapeType="1"/>
          </p:cNvSpPr>
          <p:nvPr/>
        </p:nvSpPr>
        <p:spPr bwMode="auto">
          <a:xfrm flipH="1">
            <a:off x="7248004" y="4314528"/>
            <a:ext cx="523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92" name="Line 397"/>
          <p:cNvSpPr>
            <a:spLocks noChangeShapeType="1"/>
          </p:cNvSpPr>
          <p:nvPr/>
        </p:nvSpPr>
        <p:spPr bwMode="auto">
          <a:xfrm flipH="1">
            <a:off x="4974704" y="3895428"/>
            <a:ext cx="839787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393" name="Object 398"/>
          <p:cNvGraphicFramePr>
            <a:graphicFrameLocks noChangeAspect="1"/>
          </p:cNvGraphicFramePr>
          <p:nvPr/>
        </p:nvGraphicFramePr>
        <p:xfrm>
          <a:off x="5087416" y="3327103"/>
          <a:ext cx="366713" cy="488950"/>
        </p:xfrm>
        <a:graphic>
          <a:graphicData uri="http://schemas.openxmlformats.org/presentationml/2006/ole">
            <p:oleObj spid="_x0000_s2053" name="Rovnica" r:id="rId6" imgW="152280" imgH="203040" progId="Equation.3">
              <p:embed/>
            </p:oleObj>
          </a:graphicData>
        </a:graphic>
      </p:graphicFrame>
      <p:sp>
        <p:nvSpPr>
          <p:cNvPr id="394" name="Text Box 399"/>
          <p:cNvSpPr txBox="1">
            <a:spLocks noChangeArrowheads="1"/>
          </p:cNvSpPr>
          <p:nvPr/>
        </p:nvSpPr>
        <p:spPr bwMode="auto">
          <a:xfrm>
            <a:off x="5004048" y="908720"/>
            <a:ext cx="3349241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pPr>
              <a:spcAft>
                <a:spcPct val="10000"/>
              </a:spcAft>
            </a:pPr>
            <a:r>
              <a:rPr lang="en-US" sz="2800" i="1" dirty="0"/>
              <a:t>s</a:t>
            </a:r>
            <a:r>
              <a:rPr lang="sk-SK" sz="2800" i="1" dirty="0" err="1"/>
              <a:t>tláčanie</a:t>
            </a:r>
            <a:r>
              <a:rPr lang="sk-SK" sz="2800" i="1" dirty="0"/>
              <a:t> </a:t>
            </a:r>
            <a:r>
              <a:rPr lang="en-US" sz="2800" i="1" dirty="0"/>
              <a:t>(</a:t>
            </a:r>
            <a:r>
              <a:rPr lang="en-US" sz="2800" i="1" dirty="0" err="1"/>
              <a:t>kompresia</a:t>
            </a:r>
            <a:r>
              <a:rPr lang="en-US" sz="2800" i="1" dirty="0" smtClean="0"/>
              <a:t>)</a:t>
            </a:r>
            <a:r>
              <a:rPr lang="sk-SK" sz="2800" i="1" dirty="0" smtClean="0"/>
              <a:t>,</a:t>
            </a:r>
          </a:p>
          <a:p>
            <a:pPr>
              <a:spcAft>
                <a:spcPct val="10000"/>
              </a:spcAft>
            </a:pPr>
            <a:r>
              <a:rPr lang="sk-SK" sz="2800" i="1" dirty="0" smtClean="0"/>
              <a:t> </a:t>
            </a:r>
            <a:r>
              <a:rPr lang="sk-SK" sz="2800" b="1" i="1" dirty="0" smtClean="0">
                <a:solidFill>
                  <a:srgbClr val="FF0000"/>
                </a:solidFill>
              </a:rPr>
              <a:t>pri ochladzovaní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95" name="Text Box 400"/>
          <p:cNvSpPr txBox="1">
            <a:spLocks noChangeArrowheads="1"/>
          </p:cNvSpPr>
          <p:nvPr/>
        </p:nvSpPr>
        <p:spPr bwMode="auto">
          <a:xfrm>
            <a:off x="683568" y="836712"/>
            <a:ext cx="3432662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pPr>
              <a:spcAft>
                <a:spcPct val="10000"/>
              </a:spcAft>
            </a:pPr>
            <a:r>
              <a:rPr lang="en-US" sz="2800" i="1" dirty="0" err="1"/>
              <a:t>ro</a:t>
            </a:r>
            <a:r>
              <a:rPr lang="sk-SK" sz="2800" i="1" dirty="0" err="1"/>
              <a:t>zpínanie</a:t>
            </a:r>
            <a:r>
              <a:rPr lang="sk-SK" sz="2800" i="1" dirty="0"/>
              <a:t> </a:t>
            </a:r>
            <a:r>
              <a:rPr lang="en-US" sz="2800" i="1" dirty="0"/>
              <a:t>(</a:t>
            </a:r>
            <a:r>
              <a:rPr lang="sk-SK" sz="2800" i="1" dirty="0" err="1"/>
              <a:t>expanz</a:t>
            </a:r>
            <a:r>
              <a:rPr lang="en-US" sz="2800" i="1" dirty="0" err="1"/>
              <a:t>ia</a:t>
            </a:r>
            <a:r>
              <a:rPr lang="en-US" sz="2800" i="1" dirty="0" smtClean="0"/>
              <a:t>)</a:t>
            </a:r>
            <a:r>
              <a:rPr lang="sk-SK" sz="2800" i="1" dirty="0" smtClean="0"/>
              <a:t>, </a:t>
            </a:r>
          </a:p>
          <a:p>
            <a:pPr>
              <a:spcAft>
                <a:spcPct val="10000"/>
              </a:spcAft>
            </a:pPr>
            <a:r>
              <a:rPr lang="sk-SK" sz="2800" b="1" i="1" dirty="0" smtClean="0">
                <a:solidFill>
                  <a:srgbClr val="FF0000"/>
                </a:solidFill>
              </a:rPr>
              <a:t>pri zahrievaní</a:t>
            </a:r>
          </a:p>
          <a:p>
            <a:pPr>
              <a:spcAft>
                <a:spcPct val="10000"/>
              </a:spcAft>
            </a:pPr>
            <a:endParaRPr lang="en-US" sz="2800" i="1" dirty="0"/>
          </a:p>
        </p:txBody>
      </p:sp>
      <p:sp>
        <p:nvSpPr>
          <p:cNvPr id="396" name="Rectangle 401"/>
          <p:cNvSpPr>
            <a:spLocks noChangeArrowheads="1"/>
          </p:cNvSpPr>
          <p:nvPr/>
        </p:nvSpPr>
        <p:spPr bwMode="auto">
          <a:xfrm>
            <a:off x="7795691" y="2774653"/>
            <a:ext cx="88900" cy="1196975"/>
          </a:xfrm>
          <a:prstGeom prst="rect">
            <a:avLst/>
          </a:prstGeom>
          <a:gradFill rotWithShape="1">
            <a:gsLst>
              <a:gs pos="0">
                <a:srgbClr val="FF0000">
                  <a:gamma/>
                  <a:shade val="46275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97" name="Text Box 402"/>
          <p:cNvSpPr txBox="1">
            <a:spLocks noChangeArrowheads="1"/>
          </p:cNvSpPr>
          <p:nvPr/>
        </p:nvSpPr>
        <p:spPr bwMode="auto">
          <a:xfrm>
            <a:off x="0" y="5303837"/>
            <a:ext cx="909151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r>
              <a:rPr lang="sk-SK" sz="3200" dirty="0"/>
              <a:t>Ak </a:t>
            </a:r>
            <a:r>
              <a:rPr lang="sk-SK" sz="3200" dirty="0" smtClean="0"/>
              <a:t>tlak plynu je </a:t>
            </a:r>
            <a:r>
              <a:rPr lang="sk-SK" sz="3200" dirty="0" err="1" smtClean="0"/>
              <a:t>konšt</a:t>
            </a:r>
            <a:r>
              <a:rPr lang="sk-SK" sz="3200" dirty="0" smtClean="0"/>
              <a:t>., </a:t>
            </a:r>
            <a:r>
              <a:rPr lang="sk-SK" sz="3200" dirty="0"/>
              <a:t>potom:</a:t>
            </a:r>
          </a:p>
          <a:p>
            <a:r>
              <a:rPr lang="sk-SK" sz="3200" dirty="0"/>
              <a:t>- pri zohrievaní sa zväčšuje teplota a objem plynu.</a:t>
            </a:r>
          </a:p>
          <a:p>
            <a:r>
              <a:rPr lang="sk-SK" sz="3200" dirty="0"/>
              <a:t>- pri ochladzovaní sa zmenšuje teplota a objem plynu.</a:t>
            </a:r>
            <a:endParaRPr lang="en-US" sz="3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7" presetClass="emph" presetSubtype="2" repeatCount="indefinite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4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4.44444E-6 L 0.00035 -0.09398 " pathEditMode="relative" rAng="0" ptsTypes="AA">
                                      <p:cBhvr>
                                        <p:cTn id="26" dur="5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L 2.22222E-6 0.09283 " pathEditMode="relative" rAng="0" ptsTypes="AA">
                                      <p:cBhvr>
                                        <p:cTn id="106" dur="5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7" presetClass="emph" presetSubtype="2" repeatCount="indefinite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20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9" dur="5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1000"/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1000"/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1000"/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9" grpId="0" animBg="1"/>
      <p:bldP spid="392" grpId="0" animBg="1"/>
      <p:bldP spid="394" grpId="0" build="p" autoUpdateAnimBg="0"/>
      <p:bldP spid="395" grpId="0" build="p" autoUpdateAnimBg="0"/>
      <p:bldP spid="396" grpId="0" animBg="1"/>
      <p:bldP spid="39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124744"/>
            <a:ext cx="7740352" cy="10801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Grafom izobarického deja sa nazýva </a:t>
            </a:r>
            <a:r>
              <a:rPr lang="sk-SK" b="1" dirty="0" smtClean="0">
                <a:solidFill>
                  <a:srgbClr val="FF0000"/>
                </a:solidFill>
              </a:rPr>
              <a:t>izobara</a:t>
            </a:r>
            <a:r>
              <a:rPr lang="sk-SK" dirty="0" smtClean="0"/>
              <a:t>, priamka rovnobežná s osou objemovou</a:t>
            </a: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dirty="0" smtClean="0"/>
              <a:t>Izobarický dej</a:t>
            </a:r>
            <a:endParaRPr lang="sk-SK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502150" y="2655888"/>
          <a:ext cx="1922463" cy="542925"/>
        </p:xfrm>
        <a:graphic>
          <a:graphicData uri="http://schemas.openxmlformats.org/presentationml/2006/ole">
            <p:oleObj spid="_x0000_s3074" name="Rovnica" r:id="rId3" imgW="634680" imgH="203040" progId="Equation.3">
              <p:embed/>
            </p:oleObj>
          </a:graphicData>
        </a:graphic>
      </p:graphicFrame>
      <p:sp>
        <p:nvSpPr>
          <p:cNvPr id="6" name="Line 4"/>
          <p:cNvSpPr>
            <a:spLocks noChangeShapeType="1"/>
          </p:cNvSpPr>
          <p:nvPr/>
        </p:nvSpPr>
        <p:spPr bwMode="auto">
          <a:xfrm rot="5400000">
            <a:off x="4398516" y="3916908"/>
            <a:ext cx="0" cy="17478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2811810" y="4795589"/>
            <a:ext cx="712787" cy="1252538"/>
          </a:xfrm>
          <a:custGeom>
            <a:avLst/>
            <a:gdLst/>
            <a:ahLst/>
            <a:cxnLst>
              <a:cxn ang="0">
                <a:pos x="813" y="291"/>
              </a:cxn>
              <a:cxn ang="0">
                <a:pos x="813" y="0"/>
              </a:cxn>
              <a:cxn ang="0">
                <a:pos x="0" y="2"/>
              </a:cxn>
            </a:cxnLst>
            <a:rect l="0" t="0" r="r" b="b"/>
            <a:pathLst>
              <a:path w="813" h="291">
                <a:moveTo>
                  <a:pt x="813" y="291"/>
                </a:moveTo>
                <a:lnTo>
                  <a:pt x="813" y="0"/>
                </a:lnTo>
                <a:lnTo>
                  <a:pt x="0" y="2"/>
                </a:lnTo>
              </a:path>
            </a:pathLst>
          </a:cu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rot="16200000" flipH="1">
            <a:off x="4631084" y="5411540"/>
            <a:ext cx="1292225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411760" y="2996952"/>
            <a:ext cx="3770312" cy="3468687"/>
            <a:chOff x="2638" y="1281"/>
            <a:chExt cx="2375" cy="2185"/>
          </a:xfrm>
        </p:grpSpPr>
        <p:sp>
          <p:nvSpPr>
            <p:cNvPr id="10" name="Line 9"/>
            <p:cNvSpPr>
              <a:spLocks noChangeAspect="1" noChangeShapeType="1"/>
            </p:cNvSpPr>
            <p:nvPr/>
          </p:nvSpPr>
          <p:spPr bwMode="auto">
            <a:xfrm>
              <a:off x="2919" y="3185"/>
              <a:ext cx="19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1" name="Line 10"/>
            <p:cNvSpPr>
              <a:spLocks noChangeAspect="1" noChangeShapeType="1"/>
            </p:cNvSpPr>
            <p:nvPr/>
          </p:nvSpPr>
          <p:spPr bwMode="auto">
            <a:xfrm rot="-5400000">
              <a:off x="1989" y="2254"/>
              <a:ext cx="18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2" name="Text Box 11"/>
            <p:cNvSpPr txBox="1">
              <a:spLocks noChangeAspect="1" noChangeArrowheads="1"/>
            </p:cNvSpPr>
            <p:nvPr/>
          </p:nvSpPr>
          <p:spPr bwMode="auto">
            <a:xfrm>
              <a:off x="2827" y="3160"/>
              <a:ext cx="15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>
              <a:spAutoFit/>
            </a:bodyPr>
            <a:lstStyle/>
            <a:p>
              <a:r>
                <a:rPr lang="sk-SK" sz="2500" i="1"/>
                <a:t>0</a:t>
              </a:r>
              <a:endParaRPr lang="en-US" sz="2500" i="1"/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4798" y="3214"/>
            <a:ext cx="215" cy="252"/>
          </p:xfrm>
          <a:graphic>
            <a:graphicData uri="http://schemas.openxmlformats.org/presentationml/2006/ole">
              <p:oleObj spid="_x0000_s3075" name="Rovnica" r:id="rId4" imgW="152280" imgH="177480" progId="Equation.3">
                <p:embed/>
              </p:oleObj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2638" y="1281"/>
            <a:ext cx="215" cy="234"/>
          </p:xfrm>
          <a:graphic>
            <a:graphicData uri="http://schemas.openxmlformats.org/presentationml/2006/ole">
              <p:oleObj spid="_x0000_s3076" name="Rovnica" r:id="rId5" imgW="152280" imgH="164880" progId="Equation.3">
                <p:embed/>
              </p:oleObj>
            </a:graphicData>
          </a:graphic>
        </p:graphicFrame>
      </p:grp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3329335" y="6024314"/>
          <a:ext cx="341312" cy="485775"/>
        </p:xfrm>
        <a:graphic>
          <a:graphicData uri="http://schemas.openxmlformats.org/presentationml/2006/ole">
            <p:oleObj spid="_x0000_s3077" name="Rovnica" r:id="rId6" imgW="152280" imgH="215640" progId="Equation.3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429222" y="4624139"/>
          <a:ext cx="339725" cy="371475"/>
        </p:xfrm>
        <a:graphic>
          <a:graphicData uri="http://schemas.openxmlformats.org/presentationml/2006/ole">
            <p:oleObj spid="_x0000_s3078" name="Rovnica" r:id="rId7" imgW="152280" imgH="164880" progId="Equation.3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134322" y="6095752"/>
          <a:ext cx="368300" cy="485775"/>
        </p:xfrm>
        <a:graphic>
          <a:graphicData uri="http://schemas.openxmlformats.org/presentationml/2006/ole">
            <p:oleObj spid="_x0000_s3079" name="Rovnica" r:id="rId8" imgW="164880" imgH="215640" progId="Equation.3">
              <p:embed/>
            </p:oleObj>
          </a:graphicData>
        </a:graphic>
      </p:graphicFrame>
      <p:graphicFrame>
        <p:nvGraphicFramePr>
          <p:cNvPr id="18" name="Object 151"/>
          <p:cNvGraphicFramePr>
            <a:graphicFrameLocks noChangeAspect="1"/>
          </p:cNvGraphicFramePr>
          <p:nvPr/>
        </p:nvGraphicFramePr>
        <p:xfrm>
          <a:off x="3337272" y="4363789"/>
          <a:ext cx="369888" cy="371475"/>
        </p:xfrm>
        <a:graphic>
          <a:graphicData uri="http://schemas.openxmlformats.org/presentationml/2006/ole">
            <p:oleObj spid="_x0000_s3080" name="Rovnica" r:id="rId9" imgW="164880" imgH="164880" progId="Equation.3">
              <p:embed/>
            </p:oleObj>
          </a:graphicData>
        </a:graphic>
      </p:graphicFrame>
      <p:sp>
        <p:nvSpPr>
          <p:cNvPr id="19" name="Oval 152"/>
          <p:cNvSpPr>
            <a:spLocks noChangeAspect="1" noChangeArrowheads="1"/>
          </p:cNvSpPr>
          <p:nvPr/>
        </p:nvSpPr>
        <p:spPr bwMode="auto">
          <a:xfrm>
            <a:off x="3497610" y="4767014"/>
            <a:ext cx="53975" cy="5397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20" name="Object 153"/>
          <p:cNvGraphicFramePr>
            <a:graphicFrameLocks noChangeAspect="1"/>
          </p:cNvGraphicFramePr>
          <p:nvPr/>
        </p:nvGraphicFramePr>
        <p:xfrm>
          <a:off x="5099397" y="4366964"/>
          <a:ext cx="341313" cy="371475"/>
        </p:xfrm>
        <a:graphic>
          <a:graphicData uri="http://schemas.openxmlformats.org/presentationml/2006/ole">
            <p:oleObj spid="_x0000_s3081" name="Rovnica" r:id="rId10" imgW="152280" imgH="164880" progId="Equation.3">
              <p:embed/>
            </p:oleObj>
          </a:graphicData>
        </a:graphic>
      </p:graphicFrame>
      <p:sp>
        <p:nvSpPr>
          <p:cNvPr id="21" name="Oval 154"/>
          <p:cNvSpPr>
            <a:spLocks noChangeAspect="1" noChangeArrowheads="1"/>
          </p:cNvSpPr>
          <p:nvPr/>
        </p:nvSpPr>
        <p:spPr bwMode="auto">
          <a:xfrm>
            <a:off x="5247035" y="4760664"/>
            <a:ext cx="53975" cy="5397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mph" presetSubtype="2" repeatCount="indefinite" autoRev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" presetClass="emph" presetSubtype="2" repeatCount="indefinite" autoRev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19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dirty="0" smtClean="0"/>
              <a:t>Izobarický dej</a:t>
            </a:r>
            <a:endParaRPr lang="sk-SK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900113" y="1844675"/>
            <a:ext cx="0" cy="3455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900113" y="530066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2411413" y="1773238"/>
            <a:ext cx="0" cy="3527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00113" y="4005263"/>
            <a:ext cx="1511300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1619250" y="56610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03350" y="6021388"/>
            <a:ext cx="431800" cy="503237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619250" y="55895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67544" y="1052736"/>
            <a:ext cx="28801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800" dirty="0" err="1" smtClean="0"/>
              <a:t>Počiatočný</a:t>
            </a:r>
            <a:r>
              <a:rPr lang="cs-CZ" sz="2800" dirty="0" smtClean="0"/>
              <a:t> stav</a:t>
            </a:r>
            <a:r>
              <a:rPr lang="cs-CZ" sz="2800" dirty="0"/>
              <a:t>:</a:t>
            </a: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1116013" y="4292600"/>
            <a:ext cx="142875" cy="144463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1187450" y="4797425"/>
            <a:ext cx="144463" cy="144463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835150" y="4941888"/>
            <a:ext cx="142875" cy="144462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2051050" y="4365625"/>
            <a:ext cx="142875" cy="144463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42775E-6 C 0.01232 0.01896 0.02465 0.03815 0.0302 0.04231 C 0.03576 0.04648 0.03072 0.03145 0.03333 0.02544 C 0.03593 0.01942 0.04357 0.00625 0.046 0.00648 C 0.04843 0.00671 0.04236 0.02151 0.04757 0.02752 C 0.05277 0.03353 0.06857 0.04023 0.07777 0.04231 C 0.08697 0.0444 0.09965 0.03399 0.10312 0.04023 C 0.10659 0.04648 0.11076 0.07237 0.09843 0.08046 C 0.08611 0.08856 0.04583 0.09364 0.02864 0.08879 C 0.01145 0.08393 0.00173 0.06104 -0.00469 0.05087 C -0.01112 0.0407 -0.00591 0.02798 -0.00955 0.02752 C -0.0132 0.02705 -0.02483 0.03561 -0.02691 0.04856 C -0.029 0.06151 -0.029 0.09503 -0.02223 0.10567 C -0.01546 0.1163 0.00295 0.12231 0.01423 0.11214 C 0.02552 0.10197 0.03784 0.06729 0.046 0.0444 C 0.05416 0.02151 0.05451 -0.0148 0.06354 -0.02543 C 0.07257 -0.03607 0.09739 -0.02682 0.1 -0.01896 C 0.1026 -0.0111 0.08072 0.01457 0.07934 0.02127 C 0.07795 0.02798 0.08993 0.02104 0.09201 0.02127 " pathEditMode="relative" rAng="0" ptsTypes="aaaaaaaaaaaaaaaaaaA">
                                      <p:cBhvr>
                                        <p:cTn id="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56069E-6 L 0.03594 0.08254 L 0.00121 -0.04162 L -0.01146 0.1022 L -0.06233 -0.03746 L 0.02812 0.09989 L -0.06858 0.117 L -0.04635 0.12116 L -0.13212 0.04717 L -0.0908 -0.03098 L -0.10799 0.08254 L -0.03594 0.08254 L 5.55556E-7 -1.56069E-6 Z " pathEditMode="relative" rAng="0" ptsTypes="FFFFFFFFFFFFF">
                                      <p:cBhvr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5.20231E-7 L 0.03282 0.01595 L -0.05607 -0.11722 L 0.04861 -0.01572 L -0.04496 -0.02844 L 0.04236 -0.11075 L 0.0217 -0.04532 L -0.03541 -0.12347 L -0.08628 -0.00717 L 0.00573 -0.07699 L -0.09427 -0.05364 L -0.04826 -0.01364 L -3.33333E-6 -5.20231E-7 Z " pathEditMode="relative" rAng="0" ptsTypes="FFFFFFFFFFFFF">
                                      <p:cBhvr>
                                        <p:cTn id="10" dur="3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" y="-5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2105 C 0.01789 -0.02821 0.03716 -0.03538 0.04011 -0.04209 C 0.04306 -0.04879 0.01181 -0.04925 0.01632 -0.06128 C 0.02084 -0.0733 0.05851 -0.10729 0.06702 -0.11399 C 0.07552 -0.1207 0.06546 -0.10798 0.06702 -0.10128 C 0.06858 -0.09457 0.06962 -0.08602 0.07657 -0.07376 C 0.08351 -0.06151 0.10365 -0.04209 0.10834 -0.02729 C 0.11302 -0.01249 0.11181 0.00878 0.10521 0.01502 C 0.09861 0.02127 0.09046 0.01942 0.06875 0.01063 C 0.04705 0.00184 -0.01041 -0.04047 -0.025 -0.03792 C -0.03958 -0.03538 -0.01823 0.01317 -0.01857 0.02543 C -0.01892 0.03768 -0.03055 0.0319 -0.02656 0.03606 C -0.02257 0.04023 -0.00347 0.05618 0.00521 0.05086 C 0.01389 0.04554 0.01563 0.00462 0.02587 0.00439 C 0.03611 0.00416 0.05296 0.04161 0.06702 0.04878 C 0.08108 0.05595 0.10625 0.06034 0.1099 0.0467 C 0.11355 0.03306 0.10382 -0.0148 0.08924 -0.03376 C 0.07466 -0.05272 0.04046 -0.07307 0.02257 -0.06752 C 0.00469 -0.06197 -0.01145 -0.01735 -0.01857 0.00023 C -0.02569 0.0178 -0.01996 0.03213 -0.02014 0.03815 " pathEditMode="relative" ptsTypes="aaaaaaaaaaaaaaaaaaaA">
                                      <p:cBhvr>
                                        <p:cTn id="12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dirty="0" smtClean="0"/>
              <a:t>Izobarický dej</a:t>
            </a:r>
            <a:endParaRPr lang="sk-SK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900113" y="1989138"/>
            <a:ext cx="0" cy="3311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900113" y="530066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2411413" y="1989138"/>
            <a:ext cx="0" cy="3311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92500" y="1844675"/>
            <a:ext cx="4967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800" b="1" dirty="0"/>
              <a:t>Izobarické </a:t>
            </a:r>
            <a:r>
              <a:rPr lang="cs-CZ" sz="2800" b="1" dirty="0" err="1" smtClean="0"/>
              <a:t>zahrievanie</a:t>
            </a:r>
            <a:r>
              <a:rPr lang="cs-CZ" sz="2800" dirty="0" smtClean="0"/>
              <a:t> </a:t>
            </a:r>
            <a:r>
              <a:rPr lang="cs-CZ" sz="2800" dirty="0"/>
              <a:t>plynu: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1619250" y="56610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03350" y="6021388"/>
            <a:ext cx="431800" cy="503237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619250" y="55895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39552" y="1124744"/>
            <a:ext cx="39604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400" dirty="0"/>
              <a:t>Stav </a:t>
            </a:r>
            <a:r>
              <a:rPr lang="cs-CZ" sz="2400" dirty="0" err="1" smtClean="0"/>
              <a:t>počas</a:t>
            </a:r>
            <a:r>
              <a:rPr lang="cs-CZ" sz="2400" dirty="0" smtClean="0"/>
              <a:t> </a:t>
            </a:r>
            <a:r>
              <a:rPr lang="cs-CZ" sz="2400" dirty="0" err="1" smtClean="0"/>
              <a:t>zahrievania</a:t>
            </a:r>
            <a:r>
              <a:rPr lang="cs-CZ" sz="2400" dirty="0" smtClean="0"/>
              <a:t>:</a:t>
            </a:r>
            <a:endParaRPr lang="cs-CZ" sz="2400" dirty="0"/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 flipV="1">
            <a:off x="1476375" y="5373688"/>
            <a:ext cx="288925" cy="503237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 rot="5077546">
            <a:off x="829469" y="5010944"/>
            <a:ext cx="790575" cy="217487"/>
          </a:xfrm>
          <a:prstGeom prst="leftArrow">
            <a:avLst>
              <a:gd name="adj1" fmla="val 50000"/>
              <a:gd name="adj2" fmla="val 90876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 rot="6132454">
            <a:off x="1621631" y="5010944"/>
            <a:ext cx="790575" cy="217488"/>
          </a:xfrm>
          <a:prstGeom prst="leftArrow">
            <a:avLst>
              <a:gd name="adj1" fmla="val 50000"/>
              <a:gd name="adj2" fmla="val 90876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124075" y="53006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3200" b="1">
                <a:solidFill>
                  <a:srgbClr val="FF6600"/>
                </a:solidFill>
              </a:rPr>
              <a:t>Q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3" y="5373688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3200" b="1">
                <a:solidFill>
                  <a:srgbClr val="FF6600"/>
                </a:solidFill>
              </a:rPr>
              <a:t>Q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900113" y="1844675"/>
            <a:ext cx="1511300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1116013" y="3068638"/>
            <a:ext cx="142875" cy="144462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979613" y="3644900"/>
            <a:ext cx="142875" cy="144463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187450" y="4149725"/>
            <a:ext cx="142875" cy="144463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1835150" y="4508500"/>
            <a:ext cx="142875" cy="144463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3492500" y="2708275"/>
            <a:ext cx="4751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2800" b="1">
                <a:solidFill>
                  <a:srgbClr val="FF0000"/>
                </a:solidFill>
              </a:rPr>
              <a:t>Teplota</a:t>
            </a:r>
            <a:r>
              <a:rPr lang="cs-CZ" sz="2800">
                <a:solidFill>
                  <a:srgbClr val="FF0000"/>
                </a:solidFill>
              </a:rPr>
              <a:t> plynu se </a:t>
            </a:r>
            <a:r>
              <a:rPr lang="cs-CZ" sz="2800" b="1">
                <a:solidFill>
                  <a:srgbClr val="FF0000"/>
                </a:solidFill>
              </a:rPr>
              <a:t>zvyšuje T</a:t>
            </a: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3492500" y="3284538"/>
            <a:ext cx="4105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2800" b="1" dirty="0">
                <a:solidFill>
                  <a:schemeClr val="accent2"/>
                </a:solidFill>
              </a:rPr>
              <a:t>Objem </a:t>
            </a:r>
            <a:r>
              <a:rPr lang="cs-CZ" sz="2800" b="1" dirty="0" err="1" smtClean="0">
                <a:solidFill>
                  <a:schemeClr val="accent2"/>
                </a:solidFill>
              </a:rPr>
              <a:t>rastie</a:t>
            </a:r>
            <a:r>
              <a:rPr lang="cs-CZ" sz="2800" b="1" dirty="0" smtClean="0">
                <a:solidFill>
                  <a:schemeClr val="accent2"/>
                </a:solidFill>
              </a:rPr>
              <a:t>  </a:t>
            </a:r>
            <a:r>
              <a:rPr lang="cs-CZ" sz="2800" b="1" dirty="0">
                <a:solidFill>
                  <a:schemeClr val="accent2"/>
                </a:solidFill>
              </a:rPr>
              <a:t>V</a:t>
            </a:r>
            <a:r>
              <a:rPr lang="cs-CZ" sz="2800" b="1" dirty="0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 flipV="1">
            <a:off x="8101013" y="2636838"/>
            <a:ext cx="433387" cy="433387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6" name="Line 34"/>
          <p:cNvSpPr>
            <a:spLocks noChangeShapeType="1"/>
          </p:cNvSpPr>
          <p:nvPr/>
        </p:nvSpPr>
        <p:spPr bwMode="auto">
          <a:xfrm flipV="1">
            <a:off x="6372225" y="3213100"/>
            <a:ext cx="433388" cy="433388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7" name="Line 35"/>
          <p:cNvSpPr>
            <a:spLocks noChangeShapeType="1"/>
          </p:cNvSpPr>
          <p:nvPr/>
        </p:nvSpPr>
        <p:spPr bwMode="auto">
          <a:xfrm flipV="1">
            <a:off x="8459788" y="5157788"/>
            <a:ext cx="433387" cy="433387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3644900" y="4086225"/>
            <a:ext cx="5651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2800" b="1" dirty="0"/>
              <a:t>Tlak se </a:t>
            </a:r>
            <a:r>
              <a:rPr lang="cs-CZ" sz="2800" b="1" dirty="0" err="1" smtClean="0"/>
              <a:t>zachováva</a:t>
            </a:r>
            <a:r>
              <a:rPr lang="cs-CZ" sz="2800" b="1" dirty="0" smtClean="0"/>
              <a:t> </a:t>
            </a:r>
            <a:r>
              <a:rPr lang="cs-CZ" sz="2800" b="1" dirty="0"/>
              <a:t>p = </a:t>
            </a:r>
            <a:r>
              <a:rPr lang="cs-CZ" sz="2800" b="1" dirty="0" err="1" smtClean="0"/>
              <a:t>konšt</a:t>
            </a:r>
            <a:r>
              <a:rPr lang="cs-CZ" sz="2800" b="1" dirty="0"/>
              <a:t>.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571875" y="4660900"/>
            <a:ext cx="5724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800" dirty="0"/>
              <a:t>Plyn </a:t>
            </a:r>
            <a:r>
              <a:rPr lang="cs-CZ" sz="2800" dirty="0" err="1" smtClean="0"/>
              <a:t>pri</a:t>
            </a:r>
            <a:r>
              <a:rPr lang="cs-CZ" sz="2800" dirty="0" smtClean="0"/>
              <a:t> </a:t>
            </a:r>
            <a:r>
              <a:rPr lang="cs-CZ" sz="2800" dirty="0" err="1" smtClean="0"/>
              <a:t>zahrievaní</a:t>
            </a:r>
            <a:r>
              <a:rPr lang="cs-CZ" sz="2800" dirty="0" smtClean="0"/>
              <a:t> </a:t>
            </a:r>
            <a:r>
              <a:rPr lang="cs-CZ" sz="2800" b="1" dirty="0" err="1" smtClean="0">
                <a:solidFill>
                  <a:srgbClr val="FF6600"/>
                </a:solidFill>
              </a:rPr>
              <a:t>príjima</a:t>
            </a:r>
            <a:r>
              <a:rPr lang="cs-CZ" sz="2800" b="1" dirty="0" smtClean="0">
                <a:solidFill>
                  <a:srgbClr val="FF6600"/>
                </a:solidFill>
              </a:rPr>
              <a:t> </a:t>
            </a:r>
            <a:r>
              <a:rPr lang="cs-CZ" sz="2800" b="1" dirty="0">
                <a:solidFill>
                  <a:srgbClr val="FF6600"/>
                </a:solidFill>
              </a:rPr>
              <a:t>teplo Q</a:t>
            </a:r>
            <a:r>
              <a:rPr lang="cs-CZ" sz="2800" dirty="0"/>
              <a:t> 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3644900" y="5310188"/>
            <a:ext cx="5651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2800" dirty="0"/>
              <a:t>Plynu </a:t>
            </a:r>
            <a:r>
              <a:rPr lang="cs-CZ" sz="2800" b="1" dirty="0" err="1" smtClean="0">
                <a:solidFill>
                  <a:schemeClr val="hlink"/>
                </a:solidFill>
              </a:rPr>
              <a:t>rastie</a:t>
            </a:r>
            <a:r>
              <a:rPr lang="cs-CZ" sz="2800" b="1" dirty="0" smtClean="0">
                <a:solidFill>
                  <a:schemeClr val="hlink"/>
                </a:solidFill>
              </a:rPr>
              <a:t> </a:t>
            </a:r>
            <a:r>
              <a:rPr lang="cs-CZ" sz="2800" b="1" dirty="0" err="1" smtClean="0">
                <a:solidFill>
                  <a:schemeClr val="hlink"/>
                </a:solidFill>
              </a:rPr>
              <a:t>vnútorná</a:t>
            </a:r>
            <a:r>
              <a:rPr lang="cs-CZ" sz="2800" b="1" dirty="0" smtClean="0">
                <a:solidFill>
                  <a:schemeClr val="hlink"/>
                </a:solidFill>
              </a:rPr>
              <a:t> </a:t>
            </a:r>
            <a:r>
              <a:rPr lang="cs-CZ" sz="2800" b="1" dirty="0" err="1" smtClean="0">
                <a:solidFill>
                  <a:schemeClr val="hlink"/>
                </a:solidFill>
              </a:rPr>
              <a:t>energia</a:t>
            </a:r>
            <a:r>
              <a:rPr lang="cs-CZ" sz="2800" dirty="0" smtClean="0"/>
              <a:t> </a:t>
            </a:r>
            <a:r>
              <a:rPr lang="cs-CZ" sz="2800" b="1" dirty="0">
                <a:solidFill>
                  <a:schemeClr val="hlink"/>
                </a:solidFill>
              </a:rPr>
              <a:t>U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3644900" y="5886450"/>
            <a:ext cx="5651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2800" dirty="0" smtClean="0"/>
              <a:t>Plyn koná</a:t>
            </a:r>
            <a:r>
              <a:rPr lang="cs-CZ" sz="2800" b="1" dirty="0" smtClean="0">
                <a:solidFill>
                  <a:schemeClr val="hlink"/>
                </a:solidFill>
              </a:rPr>
              <a:t> </a:t>
            </a:r>
            <a:r>
              <a:rPr lang="cs-CZ" sz="2800" b="1" dirty="0" err="1" smtClean="0">
                <a:solidFill>
                  <a:schemeClr val="folHlink"/>
                </a:solidFill>
              </a:rPr>
              <a:t>prácu</a:t>
            </a:r>
            <a:r>
              <a:rPr lang="cs-CZ" sz="2800" b="1" dirty="0" smtClean="0">
                <a:solidFill>
                  <a:schemeClr val="folHlink"/>
                </a:solidFill>
              </a:rPr>
              <a:t> </a:t>
            </a:r>
            <a:r>
              <a:rPr lang="cs-CZ" sz="2800" b="1" dirty="0">
                <a:solidFill>
                  <a:schemeClr val="folHlink"/>
                </a:solidFill>
              </a:rPr>
              <a:t>W</a:t>
            </a:r>
            <a:r>
              <a:rPr lang="en-US" sz="2800" b="1" dirty="0">
                <a:solidFill>
                  <a:schemeClr val="folHlink"/>
                </a:solidFill>
              </a:rPr>
              <a:t>’</a:t>
            </a:r>
            <a:endParaRPr lang="cs-CZ" sz="2800" b="1" dirty="0">
              <a:solidFill>
                <a:schemeClr val="folHlink"/>
              </a:solidFill>
            </a:endParaRP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 flipV="1">
            <a:off x="8612188" y="5310188"/>
            <a:ext cx="433387" cy="433387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9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6129 0.05411 C 0.06823 0.04069 0.07535 0.02613 0.08229 0.0074 C 0.10122 -0.04578 0.10625 -0.0978 0.09236 -0.10566 C 0.0783 -0.11514 0.05122 -0.07769 0.03229 -0.02451 C 0.02222 0.00347 0.01632 0.03006 0.01424 0.05017 C 0.01129 0.06613 0.01024 0.08208 0.01024 0.10081 C 0.01024 0.16069 0.02327 0.20994 0.03837 0.20994 C 0.0533 0.20994 0.06632 0.16069 0.06632 0.10081 C 0.06632 0.07283 0.06337 0.04601 0.05833 0.02752 C 0.05625 0.01156 0.05122 -0.00578 0.04531 -0.02312 C 0.02535 -0.07769 -0.00173 -0.11514 -0.0158 -0.10566 C -0.02969 -0.09642 -0.02465 -0.04578 -0.00469 0.00879 C 0.0033 0.03422 0.01424 0.05549 0.02535 0.07006 C 0.03333 0.08347 0.04236 0.09549 0.05434 0.10728 C 0.09028 0.1459 0.09983 0.1526 0.1099 0.13665 C 0.11892 0.12069 0.12535 0.0874 0.08924 0.05017 C 0.07431 0.03422 0.05833 0.0222 0.04531 0.01411 C 0.03333 0.00624 0.01823 -0.00046 0.00226 -0.00439 C -0.04167 -0.0178 0.0033 -0.05156 0.00035 -0.03029 C -0.00364 -0.01017 -0.05364 0.05411 -0.00972 0.06752 C 0.01024 0.07283 0.02934 0.07538 0.04427 0.07399 C 0.05729 0.07399 0.07136 0.07145 0.08629 0.06752 C 0.13021 0.05411 0.11875 -0.00832 0.11458 -0.02821 C 0.11163 -0.04832 0.11823 -0.01919 0.07431 -0.00578 C 0.0533 0.00093 0.0342 0.01017 0.02136 0.02081 C 0.01024 0.0289 -0.00069 0.03815 -0.01267 0.05017 C -0.04774 0.08879 -0.01771 0.07838 -0.00764 0.09434 C 0.00139 0.11029 -0.01267 0.1459 0.02222 0.10867 C 0.03924 0.09017 0.0533 0.07145 0.06129 0.05411 Z " pathEditMode="relative" rAng="0" ptsTypes="fffffffffffffffffffffffffffff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" y="-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9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348 -0.10335 C 0.06042 -0.11677 0.06754 -0.13133 0.07448 -0.15006 C 0.09341 -0.20324 0.09844 -0.25526 0.08455 -0.26312 C 0.07049 -0.2726 0.04341 -0.23515 0.02448 -0.18197 C 0.01441 -0.15399 0.00851 -0.1274 0.00643 -0.10729 C 0.00348 -0.09133 0.00243 -0.07538 0.00243 -0.05665 C 0.00243 0.00323 0.01546 0.05248 0.03056 0.05248 C 0.04549 0.05248 0.05851 0.00323 0.05851 -0.05665 C 0.05851 -0.08463 0.05556 -0.11145 0.05052 -0.12994 C 0.04844 -0.1459 0.04341 -0.16324 0.0375 -0.18058 C 0.01754 -0.23515 -0.00954 -0.2726 -0.02361 -0.26312 C -0.0375 -0.25388 -0.03246 -0.20324 -0.0125 -0.14867 C -0.00451 -0.12324 0.00643 -0.10197 0.01754 -0.0874 C 0.02552 -0.07399 0.03455 -0.06197 0.04653 -0.05018 C 0.08247 -0.01156 0.09671 0.01202 0.10677 -0.00393 C 0.1158 -0.01989 0.11754 -0.07006 0.08143 -0.10729 C 0.0665 -0.12324 0.05052 -0.13526 0.0375 -0.14335 C 0.02552 -0.15122 0.01042 -0.15792 -0.00555 -0.16185 C -0.04948 -0.17526 -0.02517 -0.2007 -0.02812 -0.17942 C -0.03211 -0.15931 -0.06145 -0.10335 -0.01753 -0.08994 C 0.00243 -0.08463 0.02153 -0.08208 0.03646 -0.08347 C 0.04948 -0.08347 0.06355 -0.08601 0.07848 -0.08994 C 0.1224 -0.10335 0.11094 -0.15307 0.10677 -0.17295 C 0.10382 -0.19307 0.11042 -0.17665 0.0665 -0.16324 C 0.04549 -0.15653 0.02639 -0.14729 0.01355 -0.13665 C 0.00243 -0.12856 -0.0085 -0.11931 -0.02048 -0.10729 C -0.05555 -0.06867 -0.01128 -0.0474 -0.00121 -0.03145 C 0.00782 -0.01549 -0.02048 -0.01156 0.01441 -0.04879 C 0.03143 -0.06729 0.04549 -0.08601 0.05348 -0.10335 Z " pathEditMode="relative" rAng="0" ptsTypes="fffffffffffffffffffffffffffff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" y="-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9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44444E-6 -1.6763E-6 C 0.00694 -0.01341 0.01406 -0.02798 0.021 -0.0467 C 0.03993 -0.09988 0.04496 -0.15191 0.03107 -0.15977 C 0.01701 -0.16925 -0.01007 -0.13179 -0.029 -0.07861 C -0.03907 -0.05063 -0.04497 -0.02404 -0.04723 -0.00393 C -0.05018 0.01202 -0.05105 0.02798 -0.05105 0.04671 C -0.05105 0.10659 -0.03803 0.15584 -0.02292 0.15584 C -0.00799 0.15584 0.00503 0.10659 0.00503 0.04671 C 0.00503 0.01873 0.00208 -0.00809 -0.00296 -0.02659 C -0.00504 -0.04254 -0.01007 -0.05988 -0.01598 -0.07722 C -0.03594 -0.13179 -0.06303 -0.16925 -0.07709 -0.15977 C -0.09098 -0.15052 -0.08594 -0.09988 -0.06598 -0.04532 C -0.05799 -0.01988 -0.04723 0.00139 -0.03594 0.01596 C -0.02796 0.02937 -0.01893 0.04139 -0.00695 0.05318 C 0.02899 0.09179 -0.02483 0.06867 -0.01476 0.05272 C -0.00573 0.03676 0.06388 0.0333 0.02795 -0.00393 C 0.01302 -0.01988 -0.00296 -0.03191 -0.01598 -0.04 C -0.02796 -0.04786 -0.04306 -0.05456 -0.05903 -0.0585 C -0.10296 -0.07191 -0.09601 -0.07006 -0.09896 -0.04878 C -0.10296 -0.02867 -0.11493 -1.6763E-6 -0.07101 0.01341 C -0.05105 0.01873 -0.03195 0.02127 -0.01702 0.01989 C -0.004 0.01989 0.01007 0.01734 0.025 0.01341 C 0.06875 -1.6763E-6 -0.05035 -0.1304 -0.05452 -0.15029 C -0.05747 -0.1704 0.05694 -0.07329 0.01302 -0.05988 C -0.00799 -0.05318 -0.02709 -0.04393 -0.03993 -0.03329 C -0.05105 -0.0252 -0.06198 -0.01595 -0.07396 -0.00393 C -0.10903 0.03468 -0.13004 0.07723 -0.11997 0.09318 C -0.11094 0.10913 -0.07396 0.09179 -0.03907 0.05457 C -0.02205 0.03607 -0.00799 0.01734 4.44444E-6 -1.6763E-6 Z " pathEditMode="relative" rAng="0" ptsTypes="fffffffffffffffffffffffffffff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-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9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05556E-6 -2.02312E-6 C 0.00694 -0.01341 0.01406 -0.02797 0.021 -0.0467 C 0.03993 -0.09988 0.04496 -0.15191 0.03107 -0.15977 C 0.01701 -0.16925 -0.01007 -0.13179 -0.029 -0.07861 C -0.03907 -0.05063 -0.04497 -0.02404 -0.04723 -0.00393 C -0.05018 0.01203 -0.05104 0.02798 -0.05104 0.04671 C -0.05104 0.10659 -0.0316 0.07908 -0.0165 0.07908 C -0.00157 0.07908 0.00503 0.10659 0.00503 0.04671 C 0.00503 0.01873 0.00208 -0.00809 -0.00295 -0.02659 C -0.00504 -0.04254 -0.01007 -0.05988 -0.01598 -0.07722 C -0.03611 -0.13179 -0.06302 -0.16925 -0.07709 -0.15977 C -0.09098 -0.15052 -0.08594 -0.09988 -0.06598 -0.04532 C -0.05799 -0.01988 -0.04723 0.00139 -0.03611 0.01596 C -0.02795 0.02937 -0.01893 0.04139 -0.00695 0.05318 C 0.02899 0.09179 0.03055 0.07607 0.04062 0.06012 C 0.04965 0.04416 0.06389 0.0333 0.02795 -0.00393 C 0.01302 -0.01988 -0.00295 -0.03191 -0.01598 -0.04 C -0.02795 -0.04786 -0.04323 -0.05456 -0.05903 -0.0585 C -0.10295 -0.07191 -0.09132 -0.07745 -0.09427 -0.05618 C -0.09827 -0.03607 -0.11493 -2.02312E-6 -0.07101 0.01341 C -0.05104 0.01873 -0.03212 0.02127 -0.01702 0.01989 C -0.004 0.01989 0.01007 0.01734 0.025 0.01341 C 0.06875 -2.02312E-6 0.04479 -0.24763 0.04062 -0.26751 C 0.03767 -0.28763 0.05694 -0.07329 0.01302 -0.05988 C -0.00799 -0.05318 -0.02709 -0.04393 -0.03993 -0.03329 C -0.05104 -0.0252 -0.06198 -0.01595 -0.07396 -0.00393 C -0.10903 0.03468 -0.10278 0.05688 -0.09271 0.07283 C -0.08368 0.08879 -0.07396 0.09179 -0.03907 0.05457 C -0.02205 0.03607 -0.00799 0.01734 3.05556E-6 -2.02312E-6 Z " pathEditMode="relative" rAng="0" ptsTypes="fffffffffffffffffffffffffffff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" y="-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Z energetického hľadiska</a:t>
            </a: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dirty="0" smtClean="0"/>
              <a:t>Izobarický dej</a:t>
            </a:r>
            <a:endParaRPr lang="sk-SK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1988840"/>
            <a:ext cx="8904288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r>
              <a:rPr lang="sk-SK" sz="3000" dirty="0"/>
              <a:t>Teplo  prijaté  ideálnym plynom  pri izobarickom deji  sa</a:t>
            </a:r>
          </a:p>
          <a:p>
            <a:r>
              <a:rPr lang="sk-SK" sz="3000" dirty="0"/>
              <a:t>rovná súčtu prírastku jeho vnútornej energie a práce, kto-</a:t>
            </a:r>
          </a:p>
          <a:p>
            <a:r>
              <a:rPr lang="sk-SK" sz="3000" dirty="0" err="1"/>
              <a:t>rú</a:t>
            </a:r>
            <a:r>
              <a:rPr lang="sk-SK" sz="3000" dirty="0"/>
              <a:t> plyn vykoná.</a:t>
            </a:r>
            <a:endParaRPr lang="en-US" sz="30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059832" y="4149080"/>
          <a:ext cx="2744787" cy="682625"/>
        </p:xfrm>
        <a:graphic>
          <a:graphicData uri="http://schemas.openxmlformats.org/presentationml/2006/ole">
            <p:oleObj spid="_x0000_s4098" name="Rovnica" r:id="rId3" imgW="901440" imgH="253800" progId="Equation.3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290019" y="3285480"/>
          <a:ext cx="1717675" cy="523875"/>
        </p:xfrm>
        <a:graphic>
          <a:graphicData uri="http://schemas.openxmlformats.org/presentationml/2006/ole">
            <p:oleObj spid="_x0000_s4099" name="Rovnica" r:id="rId4" imgW="672840" imgH="203040" progId="Equation.3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3118569" y="4863455"/>
          <a:ext cx="2303463" cy="623888"/>
        </p:xfrm>
        <a:graphic>
          <a:graphicData uri="http://schemas.openxmlformats.org/presentationml/2006/ole">
            <p:oleObj spid="_x0000_s4100" name="Rovnica" r:id="rId5" imgW="787320" imgH="24120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201</Words>
  <Application>Microsoft Office PowerPoint</Application>
  <PresentationFormat>Prezentácia na obrazovke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0" baseType="lpstr">
      <vt:lpstr>Motív Office</vt:lpstr>
      <vt:lpstr>Microsoft Equation 3.0</vt:lpstr>
      <vt:lpstr>Izobarický dej</vt:lpstr>
      <vt:lpstr>Izobarický dej</vt:lpstr>
      <vt:lpstr>Izobarický dej</vt:lpstr>
      <vt:lpstr>Izobarický dej</vt:lpstr>
      <vt:lpstr>Izobarický dej</vt:lpstr>
      <vt:lpstr>Izobarický dej</vt:lpstr>
      <vt:lpstr>Izobarický dej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Izobarický dej</dc:title>
  <dc:creator>Windows User</dc:creator>
  <cp:lastModifiedBy>Windows User</cp:lastModifiedBy>
  <cp:revision>4</cp:revision>
  <dcterms:created xsi:type="dcterms:W3CDTF">2015-03-03T19:33:26Z</dcterms:created>
  <dcterms:modified xsi:type="dcterms:W3CDTF">2015-03-04T20:23:42Z</dcterms:modified>
</cp:coreProperties>
</file>