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5C13-DAA4-4B98-BC49-BD5F5432E71A}" type="datetimeFigureOut">
              <a:rPr lang="sk-SK" smtClean="0"/>
              <a:t>6. 3. 2015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AE62-0887-4049-9527-4D7128AED9D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5C13-DAA4-4B98-BC49-BD5F5432E71A}" type="datetimeFigureOut">
              <a:rPr lang="sk-SK" smtClean="0"/>
              <a:t>6. 3. 2015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AE62-0887-4049-9527-4D7128AED9D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5C13-DAA4-4B98-BC49-BD5F5432E71A}" type="datetimeFigureOut">
              <a:rPr lang="sk-SK" smtClean="0"/>
              <a:t>6. 3. 2015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AE62-0887-4049-9527-4D7128AED9D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5C13-DAA4-4B98-BC49-BD5F5432E71A}" type="datetimeFigureOut">
              <a:rPr lang="sk-SK" smtClean="0"/>
              <a:t>6. 3. 2015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AE62-0887-4049-9527-4D7128AED9D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5C13-DAA4-4B98-BC49-BD5F5432E71A}" type="datetimeFigureOut">
              <a:rPr lang="sk-SK" smtClean="0"/>
              <a:t>6. 3. 2015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AE62-0887-4049-9527-4D7128AED9D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5C13-DAA4-4B98-BC49-BD5F5432E71A}" type="datetimeFigureOut">
              <a:rPr lang="sk-SK" smtClean="0"/>
              <a:t>6. 3. 2015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AE62-0887-4049-9527-4D7128AED9D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5C13-DAA4-4B98-BC49-BD5F5432E71A}" type="datetimeFigureOut">
              <a:rPr lang="sk-SK" smtClean="0"/>
              <a:t>6. 3. 2015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AE62-0887-4049-9527-4D7128AED9D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5C13-DAA4-4B98-BC49-BD5F5432E71A}" type="datetimeFigureOut">
              <a:rPr lang="sk-SK" smtClean="0"/>
              <a:t>6. 3. 2015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AE62-0887-4049-9527-4D7128AED9D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5C13-DAA4-4B98-BC49-BD5F5432E71A}" type="datetimeFigureOut">
              <a:rPr lang="sk-SK" smtClean="0"/>
              <a:t>6. 3. 2015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AE62-0887-4049-9527-4D7128AED9D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5C13-DAA4-4B98-BC49-BD5F5432E71A}" type="datetimeFigureOut">
              <a:rPr lang="sk-SK" smtClean="0"/>
              <a:t>6. 3. 2015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AE62-0887-4049-9527-4D7128AED9D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5C13-DAA4-4B98-BC49-BD5F5432E71A}" type="datetimeFigureOut">
              <a:rPr lang="sk-SK" smtClean="0"/>
              <a:t>6. 3. 2015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AE62-0887-4049-9527-4D7128AED9D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E5C13-DAA4-4B98-BC49-BD5F5432E71A}" type="datetimeFigureOut">
              <a:rPr lang="sk-SK" smtClean="0"/>
              <a:t>6. 3. 2015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4AE62-0887-4049-9527-4D7128AED9DE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1470025"/>
          </a:xfrm>
        </p:spPr>
        <p:txBody>
          <a:bodyPr/>
          <a:lstStyle/>
          <a:p>
            <a:r>
              <a:rPr lang="sk-SK" dirty="0" smtClean="0">
                <a:solidFill>
                  <a:srgbClr val="002060"/>
                </a:solidFill>
              </a:rPr>
              <a:t>Stavová rovnica ideálneho plynu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743200" y="4653136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Mgr. Jaroslava Viťazková</a:t>
            </a:r>
            <a:endParaRPr lang="sk-SK" dirty="0">
              <a:solidFill>
                <a:srgbClr val="FFFF00"/>
              </a:solidFill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7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b="1" dirty="0" smtClean="0">
                <a:solidFill>
                  <a:srgbClr val="FFC000"/>
                </a:solidFill>
              </a:rPr>
              <a:t>Ideálny plyn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zjednodušený model </a:t>
            </a:r>
            <a:r>
              <a:rPr lang="sk-SK" dirty="0" smtClean="0"/>
              <a:t>reálneho plynu</a:t>
            </a:r>
          </a:p>
          <a:p>
            <a:r>
              <a:rPr lang="sk-SK" dirty="0" smtClean="0"/>
              <a:t> </a:t>
            </a:r>
            <a:r>
              <a:rPr lang="sk-SK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rozmery molekúl </a:t>
            </a:r>
            <a:r>
              <a:rPr lang="sk-SK" sz="2800" dirty="0" smtClean="0"/>
              <a:t>sú v porovnaní so strednou vzdialenosťou molekúl </a:t>
            </a:r>
            <a:r>
              <a:rPr lang="sk-SK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zanedbateľne malé</a:t>
            </a:r>
          </a:p>
          <a:p>
            <a:r>
              <a:rPr lang="sk-SK" sz="2800" dirty="0" smtClean="0"/>
              <a:t> molekuly na sebe navzájom </a:t>
            </a:r>
            <a:r>
              <a:rPr lang="sk-SK" sz="2800" dirty="0" smtClean="0">
                <a:solidFill>
                  <a:srgbClr val="FF0000"/>
                </a:solidFill>
              </a:rPr>
              <a:t>nepôsobia príťažlivými ani odpudivými silami</a:t>
            </a:r>
          </a:p>
          <a:p>
            <a:r>
              <a:rPr lang="sk-SK" sz="2800" dirty="0" smtClean="0"/>
              <a:t> vzájomné zrážky molekúl a </a:t>
            </a:r>
            <a:r>
              <a:rPr lang="sk-SK" sz="2800" dirty="0" smtClean="0">
                <a:solidFill>
                  <a:srgbClr val="FFFF00"/>
                </a:solidFill>
              </a:rPr>
              <a:t>zrážky</a:t>
            </a:r>
            <a:r>
              <a:rPr lang="sk-SK" sz="2800" dirty="0" smtClean="0"/>
              <a:t> molekúl  so stenami nádoby sú </a:t>
            </a:r>
            <a:r>
              <a:rPr lang="sk-SK" sz="2800" dirty="0" smtClean="0">
                <a:solidFill>
                  <a:srgbClr val="FFFF00"/>
                </a:solidFill>
              </a:rPr>
              <a:t>dokonale pružné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002060"/>
                </a:solidFill>
              </a:rPr>
              <a:t>Stavová rovnica ideálneho plynu</a:t>
            </a:r>
            <a:endParaRPr lang="sk-SK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002060"/>
                </a:solidFill>
              </a:rPr>
              <a:t>Stavová rovnica ideálneho plynu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251520" y="1700808"/>
            <a:ext cx="8363272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sk-SK" dirty="0" smtClean="0"/>
              <a:t>Plyn, ktorý je v rovnovážnom stave, možno charakterizovať stavovými veličinami: </a:t>
            </a:r>
            <a:r>
              <a:rPr lang="sk-SK" b="1" dirty="0" smtClean="0">
                <a:solidFill>
                  <a:srgbClr val="FF0000"/>
                </a:solidFill>
              </a:rPr>
              <a:t>termodynamickou teplotou T</a:t>
            </a:r>
            <a:r>
              <a:rPr lang="sk-SK" dirty="0" smtClean="0">
                <a:solidFill>
                  <a:srgbClr val="FF0000"/>
                </a:solidFill>
              </a:rPr>
              <a:t>, </a:t>
            </a:r>
            <a:r>
              <a:rPr lang="sk-SK" b="1" dirty="0" smtClean="0">
                <a:solidFill>
                  <a:srgbClr val="00B050"/>
                </a:solidFill>
              </a:rPr>
              <a:t>tlakom p,</a:t>
            </a:r>
            <a:r>
              <a:rPr lang="sk-SK" b="1" dirty="0" smtClean="0"/>
              <a:t> </a:t>
            </a:r>
            <a:r>
              <a:rPr lang="sk-SK" b="1" dirty="0" smtClean="0">
                <a:solidFill>
                  <a:srgbClr val="0070C0"/>
                </a:solidFill>
              </a:rPr>
              <a:t>objemom V </a:t>
            </a:r>
            <a:r>
              <a:rPr lang="sk-SK" b="1" dirty="0" smtClean="0"/>
              <a:t>a </a:t>
            </a:r>
            <a:r>
              <a:rPr lang="sk-SK" b="1" dirty="0" smtClean="0">
                <a:solidFill>
                  <a:srgbClr val="7030A0"/>
                </a:solidFill>
              </a:rPr>
              <a:t>počtom častíc N</a:t>
            </a:r>
            <a:r>
              <a:rPr lang="sk-SK" b="1" dirty="0" smtClean="0"/>
              <a:t> (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tiež látkovým množstvom n, hustotou plynu 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ρ, hmotnosťou plynu m atď</a:t>
            </a:r>
            <a:r>
              <a:rPr lang="sk-SK" b="1" dirty="0" smtClean="0">
                <a:cs typeface="Arial" charset="0"/>
              </a:rPr>
              <a:t>.) </a:t>
            </a:r>
            <a:r>
              <a:rPr lang="sk-SK" dirty="0" smtClean="0">
                <a:cs typeface="Arial" charset="0"/>
              </a:rPr>
              <a:t>Rovnica, ktorá vyjadruje vzťahy medzi týmito veličinami sa</a:t>
            </a:r>
            <a:r>
              <a:rPr lang="sk-SK" dirty="0">
                <a:cs typeface="Arial" charset="0"/>
              </a:rPr>
              <a:t> </a:t>
            </a:r>
            <a:r>
              <a:rPr lang="sk-SK" dirty="0" smtClean="0">
                <a:cs typeface="Arial" charset="0"/>
              </a:rPr>
              <a:t>nazýva </a:t>
            </a:r>
            <a:r>
              <a:rPr lang="sk-SK" b="1" dirty="0" smtClean="0">
                <a:cs typeface="Arial" charset="0"/>
              </a:rPr>
              <a:t>stavová rovnica.</a:t>
            </a:r>
            <a:endParaRPr lang="sk-SK" b="1" dirty="0">
              <a:cs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Odvodíme ju z rovnice pre tlak plynu:</a:t>
            </a: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002060"/>
                </a:solidFill>
              </a:rPr>
              <a:t>Stavová rovnica ideálneho plynu</a:t>
            </a:r>
            <a:endParaRPr lang="sk-SK" dirty="0">
              <a:solidFill>
                <a:srgbClr val="002060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95536" y="2564904"/>
          <a:ext cx="4992688" cy="1204912"/>
        </p:xfrm>
        <a:graphic>
          <a:graphicData uri="http://schemas.openxmlformats.org/presentationml/2006/ole">
            <p:oleObj spid="_x0000_s1027" name="Rovnice" r:id="rId3" imgW="2209680" imgH="533160" progId="Equation.3">
              <p:embed/>
            </p:oleObj>
          </a:graphicData>
        </a:graphic>
      </p:graphicFrame>
      <p:sp>
        <p:nvSpPr>
          <p:cNvPr id="7" name="Obdĺžnik 6"/>
          <p:cNvSpPr/>
          <p:nvPr/>
        </p:nvSpPr>
        <p:spPr>
          <a:xfrm>
            <a:off x="5759624" y="2564904"/>
            <a:ext cx="3384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800" dirty="0" err="1" smtClean="0">
                <a:solidFill>
                  <a:srgbClr val="FFFF00"/>
                </a:solidFill>
                <a:cs typeface="Arial" charset="0"/>
              </a:rPr>
              <a:t>v</a:t>
            </a:r>
            <a:r>
              <a:rPr lang="cs-CZ" sz="2800" baseline="-25000" dirty="0" err="1" smtClean="0">
                <a:solidFill>
                  <a:srgbClr val="FFFF00"/>
                </a:solidFill>
                <a:cs typeface="Arial" charset="0"/>
              </a:rPr>
              <a:t>k</a:t>
            </a:r>
            <a:r>
              <a:rPr lang="cs-CZ" sz="2800" baseline="-25000" dirty="0" smtClean="0">
                <a:solidFill>
                  <a:srgbClr val="FFFF00"/>
                </a:solidFill>
                <a:cs typeface="Arial" charset="0"/>
              </a:rPr>
              <a:t> </a:t>
            </a:r>
            <a:r>
              <a:rPr lang="cs-CZ" sz="2800" dirty="0" smtClean="0">
                <a:solidFill>
                  <a:srgbClr val="FFFF00"/>
                </a:solidFill>
                <a:cs typeface="Arial" charset="0"/>
              </a:rPr>
              <a:t>je </a:t>
            </a:r>
            <a:r>
              <a:rPr lang="cs-CZ" sz="2800" dirty="0" err="1" smtClean="0">
                <a:solidFill>
                  <a:srgbClr val="FFFF00"/>
                </a:solidFill>
                <a:cs typeface="Arial" charset="0"/>
              </a:rPr>
              <a:t>stredná</a:t>
            </a:r>
            <a:r>
              <a:rPr lang="cs-CZ" sz="2800" dirty="0" smtClean="0">
                <a:solidFill>
                  <a:srgbClr val="FFFF00"/>
                </a:solidFill>
                <a:cs typeface="Arial" charset="0"/>
              </a:rPr>
              <a:t> kvadratická </a:t>
            </a:r>
            <a:r>
              <a:rPr lang="cs-CZ" sz="2800" dirty="0" err="1" smtClean="0">
                <a:solidFill>
                  <a:srgbClr val="FFFF00"/>
                </a:solidFill>
                <a:cs typeface="Arial" charset="0"/>
              </a:rPr>
              <a:t>rýchlosť</a:t>
            </a:r>
            <a:endParaRPr lang="el-GR" sz="2800" dirty="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555776" y="4653136"/>
            <a:ext cx="3240360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cs-CZ" sz="4800" i="1" dirty="0" err="1"/>
              <a:t>pV</a:t>
            </a:r>
            <a:r>
              <a:rPr lang="cs-CZ" sz="4800" i="1" dirty="0"/>
              <a:t> = </a:t>
            </a:r>
            <a:r>
              <a:rPr lang="cs-CZ" sz="4800" i="1" dirty="0" err="1"/>
              <a:t>NkT</a:t>
            </a:r>
            <a:endParaRPr lang="cs-CZ" sz="4800" i="1" dirty="0"/>
          </a:p>
        </p:txBody>
      </p:sp>
      <p:sp>
        <p:nvSpPr>
          <p:cNvPr id="9" name="Obdĺžnik 8"/>
          <p:cNvSpPr/>
          <p:nvPr/>
        </p:nvSpPr>
        <p:spPr>
          <a:xfrm>
            <a:off x="467544" y="5805265"/>
            <a:ext cx="3456383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800" b="1" i="1" dirty="0" smtClean="0">
                <a:solidFill>
                  <a:srgbClr val="FFC000"/>
                </a:solidFill>
                <a:latin typeface="Calibri" pitchFamily="34" charset="0"/>
              </a:rPr>
              <a:t>k </a:t>
            </a:r>
            <a:r>
              <a:rPr lang="cs-CZ" sz="2800" b="1" dirty="0" smtClean="0">
                <a:solidFill>
                  <a:srgbClr val="FFC000"/>
                </a:solidFill>
                <a:latin typeface="Calibri" pitchFamily="34" charset="0"/>
              </a:rPr>
              <a:t>= 1,38 </a:t>
            </a:r>
            <a:r>
              <a:rPr lang="en-US" sz="2800" b="1" dirty="0" smtClean="0">
                <a:solidFill>
                  <a:srgbClr val="FFC000"/>
                </a:solidFill>
                <a:latin typeface="Calibri" pitchFamily="34" charset="0"/>
              </a:rPr>
              <a:t>·</a:t>
            </a:r>
            <a:r>
              <a:rPr lang="cs-CZ" sz="2800" b="1" dirty="0" smtClean="0">
                <a:solidFill>
                  <a:srgbClr val="FFC000"/>
                </a:solidFill>
                <a:latin typeface="Calibri" pitchFamily="34" charset="0"/>
              </a:rPr>
              <a:t> 10</a:t>
            </a:r>
            <a:r>
              <a:rPr lang="cs-CZ" sz="2800" b="1" baseline="30000" dirty="0" smtClean="0">
                <a:solidFill>
                  <a:srgbClr val="FFC000"/>
                </a:solidFill>
                <a:latin typeface="Calibri" pitchFamily="34" charset="0"/>
              </a:rPr>
              <a:t>-23 </a:t>
            </a:r>
            <a:r>
              <a:rPr lang="cs-CZ" sz="2800" b="1" dirty="0" smtClean="0">
                <a:solidFill>
                  <a:srgbClr val="FFC000"/>
                </a:solidFill>
                <a:latin typeface="Calibri" pitchFamily="34" charset="0"/>
              </a:rPr>
              <a:t>JK</a:t>
            </a:r>
            <a:r>
              <a:rPr lang="cs-CZ" sz="2800" b="1" baseline="30000" dirty="0" smtClean="0">
                <a:solidFill>
                  <a:srgbClr val="FFC000"/>
                </a:solidFill>
                <a:latin typeface="Calibri" pitchFamily="34" charset="0"/>
              </a:rPr>
              <a:t>-1  </a:t>
            </a:r>
          </a:p>
          <a:p>
            <a:endParaRPr lang="cs-CZ" sz="3200" b="1" baseline="30000" dirty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0" name="TextovéPole 15"/>
          <p:cNvSpPr txBox="1">
            <a:spLocks noChangeArrowheads="1"/>
          </p:cNvSpPr>
          <p:nvPr/>
        </p:nvSpPr>
        <p:spPr bwMode="auto">
          <a:xfrm>
            <a:off x="683568" y="6396335"/>
            <a:ext cx="3456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cs-CZ" sz="2400" b="1" dirty="0" err="1">
                <a:solidFill>
                  <a:srgbClr val="C00000"/>
                </a:solidFill>
                <a:latin typeface="Calibri" pitchFamily="34" charset="0"/>
              </a:rPr>
              <a:t>Boltzmannova</a:t>
            </a:r>
            <a:r>
              <a:rPr lang="cs-CZ" sz="2400" b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cs-CZ" sz="2400" b="1" dirty="0" err="1" smtClean="0">
                <a:solidFill>
                  <a:srgbClr val="C00000"/>
                </a:solidFill>
                <a:latin typeface="Calibri" pitchFamily="34" charset="0"/>
              </a:rPr>
              <a:t>konsšanta</a:t>
            </a:r>
            <a:endParaRPr lang="cs-CZ" sz="24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002060"/>
                </a:solidFill>
              </a:rPr>
              <a:t>Stavová rovnica ideálneho plynu</a:t>
            </a:r>
            <a:endParaRPr lang="sk-SK" dirty="0">
              <a:solidFill>
                <a:srgbClr val="002060"/>
              </a:solidFill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467544" y="1484784"/>
          <a:ext cx="3744912" cy="636588"/>
        </p:xfrm>
        <a:graphic>
          <a:graphicData uri="http://schemas.openxmlformats.org/presentationml/2006/ole">
            <p:oleObj spid="_x0000_s2050" name="Rovnice" r:id="rId3" imgW="1269720" imgH="215640" progId="Equation.3">
              <p:embed/>
            </p:oleObj>
          </a:graphicData>
        </a:graphic>
      </p:graphicFrame>
      <p:sp>
        <p:nvSpPr>
          <p:cNvPr id="6" name="Obdĺžnik 5"/>
          <p:cNvSpPr/>
          <p:nvPr/>
        </p:nvSpPr>
        <p:spPr>
          <a:xfrm>
            <a:off x="4572000" y="1196752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kde </a:t>
            </a:r>
            <a:r>
              <a:rPr lang="cs-CZ" sz="2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</a:t>
            </a:r>
            <a:r>
              <a:rPr lang="cs-CZ" sz="2800" b="1" baseline="-250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</a:t>
            </a:r>
            <a:r>
              <a:rPr lang="cs-CZ" sz="2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</a:t>
            </a:r>
            <a:r>
              <a:rPr lang="cs-CZ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= R </a:t>
            </a:r>
          </a:p>
          <a:p>
            <a:r>
              <a:rPr lang="cs-CZ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 je </a:t>
            </a:r>
            <a:r>
              <a:rPr lang="cs-CZ" sz="2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molárna</a:t>
            </a:r>
            <a:r>
              <a:rPr lang="cs-CZ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plynová </a:t>
            </a:r>
            <a:r>
              <a:rPr lang="cs-CZ" sz="2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konštanta</a:t>
            </a:r>
            <a:endParaRPr lang="cs-CZ" sz="28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cs-CZ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 = 8,31J.K</a:t>
            </a:r>
            <a:r>
              <a:rPr lang="cs-CZ" sz="2800" b="1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-1</a:t>
            </a:r>
            <a:r>
              <a:rPr lang="cs-CZ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mol</a:t>
            </a:r>
            <a:r>
              <a:rPr lang="cs-CZ" sz="2800" b="1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-1</a:t>
            </a:r>
            <a:endParaRPr lang="cs-CZ" sz="2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051" name="Object 2"/>
          <p:cNvGraphicFramePr>
            <a:graphicFrameLocks noChangeAspect="1"/>
          </p:cNvGraphicFramePr>
          <p:nvPr/>
        </p:nvGraphicFramePr>
        <p:xfrm>
          <a:off x="1403648" y="3140968"/>
          <a:ext cx="6228913" cy="1872208"/>
        </p:xfrm>
        <a:graphic>
          <a:graphicData uri="http://schemas.openxmlformats.org/presentationml/2006/ole">
            <p:oleObj spid="_x0000_s2051" name="Rovnice" r:id="rId4" imgW="761669" imgH="228501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Pre 1 mol prechádza do tvaru: </a:t>
            </a: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002060"/>
                </a:solidFill>
              </a:rPr>
              <a:t>Stavová rovnica ideálneho plynu</a:t>
            </a:r>
            <a:endParaRPr lang="sk-SK" dirty="0">
              <a:solidFill>
                <a:srgbClr val="00206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195736" y="2708920"/>
          <a:ext cx="6122490" cy="2016224"/>
        </p:xfrm>
        <a:graphic>
          <a:graphicData uri="http://schemas.openxmlformats.org/presentationml/2006/ole">
            <p:oleObj spid="_x0000_s3075" name="Rovnice" r:id="rId3" imgW="698500" imgH="22860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Pre hmotnosť plynu prechádza do tvaru: </a:t>
            </a: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002060"/>
                </a:solidFill>
              </a:rPr>
              <a:t>Stavová rovnica ideálneho plynu</a:t>
            </a:r>
            <a:endParaRPr lang="sk-SK" dirty="0">
              <a:solidFill>
                <a:srgbClr val="002060"/>
              </a:solidFill>
            </a:endParaRP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979712" y="2708920"/>
          <a:ext cx="5544616" cy="2421333"/>
        </p:xfrm>
        <a:graphic>
          <a:graphicData uri="http://schemas.openxmlformats.org/presentationml/2006/ole">
            <p:oleObj spid="_x0000_s4098" name="Rovnice" r:id="rId3" imgW="977900" imgH="43180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002060"/>
                </a:solidFill>
              </a:rPr>
              <a:t>Stavová rovnica ideálneho plynu</a:t>
            </a:r>
            <a:endParaRPr lang="sk-SK" dirty="0">
              <a:solidFill>
                <a:srgbClr val="002060"/>
              </a:solidFill>
            </a:endParaRP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755576" y="1340768"/>
          <a:ext cx="5832648" cy="1908415"/>
        </p:xfrm>
        <a:graphic>
          <a:graphicData uri="http://schemas.openxmlformats.org/presentationml/2006/ole">
            <p:oleObj spid="_x0000_s5122" name="Rovnice" r:id="rId3" imgW="1320480" imgH="431640" progId="Equation.3">
              <p:embed/>
            </p:oleObj>
          </a:graphicData>
        </a:graphic>
      </p:graphicFrame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1259632" y="4509120"/>
            <a:ext cx="2016224" cy="72008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4427983" y="4077072"/>
          <a:ext cx="2887097" cy="1584176"/>
        </p:xfrm>
        <a:graphic>
          <a:graphicData uri="http://schemas.openxmlformats.org/presentationml/2006/ole">
            <p:oleObj spid="_x0000_s5123" name="Rovnice" r:id="rId4" imgW="787320" imgH="43164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539552" y="2204864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002060"/>
                </a:solidFill>
              </a:rPr>
              <a:t>Ďakujem za pozornosť</a:t>
            </a:r>
            <a:endParaRPr lang="sk-SK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198</Words>
  <Application>Microsoft Office PowerPoint</Application>
  <PresentationFormat>Prezentácia na obrazovke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1" baseType="lpstr">
      <vt:lpstr>Motív Office</vt:lpstr>
      <vt:lpstr>Editor rovnic 3.0</vt:lpstr>
      <vt:lpstr>Stavová rovnica ideálneho plynu</vt:lpstr>
      <vt:lpstr>Stavová rovnica ideálneho plynu</vt:lpstr>
      <vt:lpstr>Stavová rovnica ideálneho plynu</vt:lpstr>
      <vt:lpstr>Stavová rovnica ideálneho plynu</vt:lpstr>
      <vt:lpstr>Stavová rovnica ideálneho plynu</vt:lpstr>
      <vt:lpstr>Stavová rovnica ideálneho plynu</vt:lpstr>
      <vt:lpstr>Stavová rovnica ideálneho plynu</vt:lpstr>
      <vt:lpstr>Stavová rovnica ideálneho plynu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Stavová rovnica ideálneho plynu</dc:title>
  <dc:creator>Windows User</dc:creator>
  <cp:lastModifiedBy>Windows User</cp:lastModifiedBy>
  <cp:revision>4</cp:revision>
  <dcterms:created xsi:type="dcterms:W3CDTF">2015-03-06T07:27:27Z</dcterms:created>
  <dcterms:modified xsi:type="dcterms:W3CDTF">2015-03-07T11:01:59Z</dcterms:modified>
</cp:coreProperties>
</file>