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E4869-31E3-4AA0-BC18-18CA80BA1D42}" type="datetimeFigureOut">
              <a:rPr lang="sk-SK" smtClean="0"/>
              <a:t>25. 1. 2017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0BAA3-7F24-4D7A-B8E3-2A2DE91372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572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25. 1. 2017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25. 1. 2017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25. 1. 2017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Nadpis, obsah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EC699EE-AC6C-47F0-8744-6F7C5B06E1D1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1172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065D154-D803-49EF-9452-D5329F098D3C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28394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25. 1. 2017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25. 1. 2017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25. 1. 2017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25. 1. 2017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25. 1. 2017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25. 1. 2017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25. 1. 2017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25. 1. 2017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C32434-0AC8-4DA4-98CE-D32E59CA6671}" type="datetimeFigureOut">
              <a:rPr lang="sk-SK" smtClean="0"/>
              <a:pPr/>
              <a:t>25. 1. 2017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44jkwXovdS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14546" y="1428736"/>
            <a:ext cx="6172200" cy="1894362"/>
          </a:xfrm>
        </p:spPr>
        <p:txBody>
          <a:bodyPr>
            <a:normAutofit/>
          </a:bodyPr>
          <a:lstStyle/>
          <a:p>
            <a:r>
              <a:rPr lang="sk-SK" sz="8000" dirty="0" smtClean="0"/>
              <a:t>SVETLO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4400" dirty="0" smtClean="0"/>
              <a:t>Rozklad svetla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2528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500042"/>
            <a:ext cx="7467600" cy="5973910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Opakujeme: Svetlo sa šíri optickým prostredím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Optické rozhranie </a:t>
            </a:r>
            <a:r>
              <a:rPr lang="sk-SK" dirty="0" smtClean="0"/>
              <a:t>je hranica medzi dvoma optickými prostrediami. ( napr.  voda        vzduch, </a:t>
            </a:r>
          </a:p>
          <a:p>
            <a:pPr>
              <a:buNone/>
            </a:pPr>
            <a:r>
              <a:rPr lang="sk-SK" dirty="0" smtClean="0"/>
              <a:t>				     vzduch          sklo,</a:t>
            </a:r>
          </a:p>
          <a:p>
            <a:pPr>
              <a:buNone/>
            </a:pPr>
            <a:r>
              <a:rPr lang="sk-SK" dirty="0" smtClean="0"/>
              <a:t>				     vzduch         drevo...)</a:t>
            </a:r>
          </a:p>
          <a:p>
            <a:pPr>
              <a:buNone/>
            </a:pPr>
            <a:r>
              <a:rPr lang="sk-SK" dirty="0" smtClean="0"/>
              <a:t>Ak svetlo dopadne na rozhranie dvoch optických prostredí, môže sa stať :	</a:t>
            </a:r>
          </a:p>
          <a:p>
            <a:pPr>
              <a:buNone/>
            </a:pPr>
            <a:r>
              <a:rPr lang="sk-SK" dirty="0" smtClean="0"/>
              <a:t>- svetlo sa odrazí – </a:t>
            </a:r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odrazené svetlo</a:t>
            </a:r>
          </a:p>
          <a:p>
            <a:pPr>
              <a:buNone/>
            </a:pPr>
            <a:r>
              <a:rPr lang="sk-SK" dirty="0" smtClean="0"/>
              <a:t>- svetlo sa zlomí </a:t>
            </a:r>
            <a:r>
              <a:rPr lang="sk-SK" i="1" dirty="0" smtClean="0"/>
              <a:t>– </a:t>
            </a:r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prepustené svetlo</a:t>
            </a:r>
          </a:p>
          <a:p>
            <a:pPr>
              <a:buNone/>
            </a:pPr>
            <a:r>
              <a:rPr lang="sk-SK" dirty="0" smtClean="0"/>
              <a:t>- prostredie svetlo pohltí – </a:t>
            </a:r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absorbované svetlo 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Obojsmerná vodorovná šípka 3"/>
          <p:cNvSpPr/>
          <p:nvPr/>
        </p:nvSpPr>
        <p:spPr>
          <a:xfrm>
            <a:off x="4429124" y="1928802"/>
            <a:ext cx="571504" cy="1428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ojsmerná vodorovná šípka 4"/>
          <p:cNvSpPr/>
          <p:nvPr/>
        </p:nvSpPr>
        <p:spPr>
          <a:xfrm>
            <a:off x="4786314" y="2357430"/>
            <a:ext cx="571504" cy="1428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>
            <a:off x="4786314" y="2786058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Absorbcia_svetla_8r_jul%20(1)_html_m6d83e0ec.png"/>
          <p:cNvPicPr>
            <a:picLocks noChangeAspect="1"/>
          </p:cNvPicPr>
          <p:nvPr/>
        </p:nvPicPr>
        <p:blipFill>
          <a:blip r:embed="rId2">
            <a:lum bright="30000"/>
          </a:blip>
          <a:stretch>
            <a:fillRect/>
          </a:stretch>
        </p:blipFill>
        <p:spPr>
          <a:xfrm>
            <a:off x="714348" y="3214686"/>
            <a:ext cx="7429552" cy="3361483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pPr algn="ctr"/>
            <a:r>
              <a:rPr lang="sk-SK" dirty="0" smtClean="0"/>
              <a:t>Prechod svetla trojbokým hranolom</a:t>
            </a:r>
            <a:endParaRPr lang="sk-S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14612" y="857232"/>
            <a:ext cx="3286148" cy="19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BlokTextu 7"/>
          <p:cNvSpPr txBox="1"/>
          <p:nvPr/>
        </p:nvSpPr>
        <p:spPr>
          <a:xfrm>
            <a:off x="857224" y="2786059"/>
            <a:ext cx="71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 </a:t>
            </a:r>
            <a:r>
              <a:rPr lang="sk-SK" b="1" dirty="0" smtClean="0"/>
              <a:t>Biele svetlo sa po prechode optickým hranolom láme, pričom sa rozkladá na jednotlivé farby.</a:t>
            </a:r>
          </a:p>
          <a:p>
            <a:pPr>
              <a:buFontTx/>
              <a:buChar char="-"/>
            </a:pPr>
            <a:r>
              <a:rPr lang="sk-SK" b="1" dirty="0" smtClean="0"/>
              <a:t>Hovoríme, že biele svetlo zo Slnka je zložené svetlo.</a:t>
            </a:r>
          </a:p>
          <a:p>
            <a:pPr>
              <a:buFontTx/>
              <a:buChar char="-"/>
            </a:pPr>
            <a:r>
              <a:rPr lang="sk-SK" b="1" dirty="0" smtClean="0"/>
              <a:t>Pri rozklade slnečného svetla vzniká spojité spektrum zložené zo spektrálnych farieb.</a:t>
            </a:r>
          </a:p>
          <a:p>
            <a:pPr>
              <a:buFontTx/>
              <a:buChar char="-"/>
            </a:pPr>
            <a:endParaRPr lang="sk-SK" b="1" dirty="0" smtClean="0"/>
          </a:p>
          <a:p>
            <a:pPr>
              <a:buFontTx/>
              <a:buChar char="-"/>
            </a:pPr>
            <a:r>
              <a:rPr lang="sk-SK" b="1" dirty="0" smtClean="0"/>
              <a:t>Farby spektra:   - červená</a:t>
            </a:r>
          </a:p>
          <a:p>
            <a:pPr lvl="4">
              <a:buFontTx/>
              <a:buChar char="-"/>
            </a:pPr>
            <a:r>
              <a:rPr lang="sk-SK" b="1" dirty="0" smtClean="0"/>
              <a:t> oranžová</a:t>
            </a:r>
          </a:p>
          <a:p>
            <a:pPr lvl="4">
              <a:buFontTx/>
              <a:buChar char="-"/>
            </a:pPr>
            <a:r>
              <a:rPr lang="sk-SK" b="1" dirty="0" smtClean="0"/>
              <a:t> žltá</a:t>
            </a:r>
          </a:p>
          <a:p>
            <a:pPr lvl="4">
              <a:buFontTx/>
              <a:buChar char="-"/>
            </a:pPr>
            <a:r>
              <a:rPr lang="sk-SK" b="1" dirty="0" smtClean="0"/>
              <a:t> zelená		     poradie sa vždy zachováva</a:t>
            </a:r>
          </a:p>
          <a:p>
            <a:pPr lvl="4">
              <a:buFontTx/>
              <a:buChar char="-"/>
            </a:pPr>
            <a:r>
              <a:rPr lang="sk-SK" b="1" dirty="0" smtClean="0"/>
              <a:t> modrá</a:t>
            </a:r>
          </a:p>
          <a:p>
            <a:pPr lvl="4">
              <a:buFontTx/>
              <a:buChar char="-"/>
            </a:pPr>
            <a:r>
              <a:rPr lang="sk-SK" b="1" dirty="0" smtClean="0"/>
              <a:t> (indigová)</a:t>
            </a:r>
          </a:p>
          <a:p>
            <a:pPr lvl="4">
              <a:buFontTx/>
              <a:buChar char="-"/>
            </a:pPr>
            <a:r>
              <a:rPr lang="sk-SK" b="1" dirty="0" smtClean="0"/>
              <a:t> fialová</a:t>
            </a:r>
          </a:p>
          <a:p>
            <a:pPr lvl="4">
              <a:buFontTx/>
              <a:buChar char="-"/>
            </a:pPr>
            <a:endParaRPr lang="sk-SK" b="1" dirty="0"/>
          </a:p>
        </p:txBody>
      </p:sp>
      <p:sp>
        <p:nvSpPr>
          <p:cNvPr id="9" name="Pravá zložená zátvorka 8"/>
          <p:cNvSpPr/>
          <p:nvPr/>
        </p:nvSpPr>
        <p:spPr>
          <a:xfrm>
            <a:off x="4214810" y="4572008"/>
            <a:ext cx="642942" cy="1857388"/>
          </a:xfrm>
          <a:prstGeom prst="rightBrace">
            <a:avLst>
              <a:gd name="adj1" fmla="val 39040"/>
              <a:gd name="adj2" fmla="val 50000"/>
            </a:avLst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53966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497840"/>
            <a:ext cx="7467600" cy="5976112"/>
          </a:xfrm>
        </p:spPr>
        <p:txBody>
          <a:bodyPr/>
          <a:lstStyle/>
          <a:p>
            <a:pPr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Zaujímavosti:</a:t>
            </a:r>
          </a:p>
          <a:p>
            <a:r>
              <a:rPr lang="sk-SK" dirty="0" smtClean="0"/>
              <a:t>Sir </a:t>
            </a:r>
            <a:r>
              <a:rPr lang="sk-SK" dirty="0" err="1" smtClean="0"/>
              <a:t>Isaac</a:t>
            </a:r>
            <a:r>
              <a:rPr lang="sk-SK" dirty="0" smtClean="0"/>
              <a:t> Newton v roku 1666 rozložil biele svetlo na farebné spektrum.</a:t>
            </a:r>
          </a:p>
          <a:p>
            <a:r>
              <a:rPr lang="sk-SK" dirty="0" smtClean="0"/>
              <a:t>Pozorovateľným rozkladom svetla v prírode je 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dúha</a:t>
            </a:r>
            <a:r>
              <a:rPr lang="sk-SK" dirty="0" smtClean="0"/>
              <a:t>.</a:t>
            </a:r>
          </a:p>
          <a:p>
            <a:r>
              <a:rPr lang="sk-SK" dirty="0" smtClean="0"/>
              <a:t>Dúha vzniká lomom a odrazom slnečného svetla v dažďových kvapkách. Kvapka vody ma tvar gule, a preto vidíme dúhu ako kruhový oblúk </a:t>
            </a:r>
          </a:p>
        </p:txBody>
      </p:sp>
      <p:pic>
        <p:nvPicPr>
          <p:cNvPr id="4" name="Obrázok 3" descr="rainbow-sky-field-landscape-nature-grass-beautiful-view-grassla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4500570"/>
            <a:ext cx="2928958" cy="1907229"/>
          </a:xfrm>
          <a:prstGeom prst="rect">
            <a:avLst/>
          </a:prstGeom>
        </p:spPr>
      </p:pic>
      <p:pic>
        <p:nvPicPr>
          <p:cNvPr id="5" name="Obrázok 4" descr="Skotsko2012-865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4000504"/>
            <a:ext cx="2151748" cy="1428760"/>
          </a:xfrm>
          <a:prstGeom prst="rect">
            <a:avLst/>
          </a:prstGeom>
        </p:spPr>
      </p:pic>
      <p:pic>
        <p:nvPicPr>
          <p:cNvPr id="6" name="Obrázok 5" descr="Duha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46" y="3857628"/>
            <a:ext cx="2286016" cy="22860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 i="1">
                <a:latin typeface="Bookman Old Style" pitchFamily="18" charset="0"/>
              </a:rPr>
              <a:t>DÚHA</a:t>
            </a:r>
          </a:p>
        </p:txBody>
      </p:sp>
      <p:pic>
        <p:nvPicPr>
          <p:cNvPr id="14346" name="Picture 10" descr="duha aj opacna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9784" y="1589881"/>
            <a:ext cx="3703637" cy="4752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4" name="Rectangle 8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sk-SK" altLang="sk-SK" sz="2800" b="1" dirty="0">
                <a:latin typeface="Comic Sans MS" pitchFamily="66" charset="0"/>
              </a:rPr>
              <a:t>prírodný jav</a:t>
            </a:r>
          </a:p>
          <a:p>
            <a:pPr>
              <a:lnSpc>
                <a:spcPct val="90000"/>
              </a:lnSpc>
              <a:buFontTx/>
              <a:buNone/>
            </a:pPr>
            <a:endParaRPr lang="sk-SK" altLang="sk-SK" sz="28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sk-SK" altLang="sk-SK" sz="2800" b="1" dirty="0">
                <a:latin typeface="Comic Sans MS" pitchFamily="66" charset="0"/>
              </a:rPr>
              <a:t>rozklad svetla lomom na vodných kvapkách</a:t>
            </a:r>
          </a:p>
          <a:p>
            <a:pPr>
              <a:lnSpc>
                <a:spcPct val="90000"/>
              </a:lnSpc>
              <a:buFontTx/>
              <a:buNone/>
            </a:pPr>
            <a:endParaRPr lang="sk-SK" altLang="sk-SK" sz="28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sk-SK" altLang="sk-SK" sz="2800" b="1" dirty="0">
                <a:latin typeface="Comic Sans MS" pitchFamily="66" charset="0"/>
              </a:rPr>
              <a:t>nad hlavnou dúhou môže byť druhá,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altLang="sk-SK" sz="2800" b="1" dirty="0">
                <a:latin typeface="Comic Sans MS" pitchFamily="66" charset="0"/>
              </a:rPr>
              <a:t>  s obráteným </a:t>
            </a:r>
            <a:r>
              <a:rPr lang="sk-SK" altLang="sk-SK" sz="2800" b="1" dirty="0" smtClean="0">
                <a:latin typeface="Comic Sans MS" pitchFamily="66" charset="0"/>
              </a:rPr>
              <a:t>poradím farieb</a:t>
            </a:r>
          </a:p>
          <a:p>
            <a:pPr>
              <a:lnSpc>
                <a:spcPct val="90000"/>
              </a:lnSpc>
              <a:buFontTx/>
              <a:buNone/>
            </a:pPr>
            <a:endParaRPr lang="sk-SK" altLang="sk-SK" sz="28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sk-SK" altLang="sk-SK" sz="1300" b="1" dirty="0">
                <a:latin typeface="Comic Sans MS" pitchFamily="66" charset="0"/>
                <a:hlinkClick r:id="rId4"/>
              </a:rPr>
              <a:t>https://</a:t>
            </a:r>
            <a:r>
              <a:rPr lang="sk-SK" altLang="sk-SK" sz="1300" b="1" dirty="0" smtClean="0">
                <a:latin typeface="Comic Sans MS" pitchFamily="66" charset="0"/>
                <a:hlinkClick r:id="rId4"/>
              </a:rPr>
              <a:t>www.youtube.com/watch?v=44jkwXovdSE</a:t>
            </a:r>
            <a:endParaRPr lang="sk-SK" altLang="sk-SK" sz="1300" b="1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sk-SK" altLang="sk-SK" sz="1300" b="1" dirty="0">
              <a:latin typeface="Comic Sans MS" pitchFamily="66" charset="0"/>
            </a:endParaRP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611188" y="148431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 rot="12485552">
            <a:off x="3635375" y="3789363"/>
            <a:ext cx="3457575" cy="354012"/>
          </a:xfrm>
          <a:prstGeom prst="notchedRightArrow">
            <a:avLst>
              <a:gd name="adj1" fmla="val 50000"/>
              <a:gd name="adj2" fmla="val 244171"/>
            </a:avLst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327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 C 0.007 -0.01333  0.014 -0.028  0.021 -0.04667  C 0.04 -0.1  0.045 -0.152  0.031 -0.16  C 0.017 -0.16933  -0.01 -0.132  -0.029 -0.07867  C -0.039 -0.05067  -0.045 -0.024  -0.047 -0.004  C -0.05 0.012  -0.051 0.028  -0.051 0.04667  C -0.051 0.10667  -0.038 0.156  -0.023 0.156  C -0.008 0.156  0.005 0.10667  0.005 0.04667  C 0.005 0.01867  0.002 -0.008  -0.003 -0.02667  C -0.005 -0.04267  -0.01 -0.06  -0.016 -0.07733  C -0.036 -0.132  -0.063 -0.16933  -0.077 -0.16  C -0.091 -0.15067  -0.086 -0.1  -0.066 -0.04533  C -0.058 -0.02  -0.047 0.00133  -0.036 0.016  C -0.028 0.02933  -0.019 0.04133  -0.007 0.05333  C 0.029 0.092  0.065 0.10933  0.075 0.09333  C 0.084 0.07733  0.064 0.03333  0.028 -0.004  C 0.013 -0.02  -0.003 -0.032  -0.016 -0.04  C -0.028 -0.048  -0.043 -0.05467  -0.059 -0.05867  C -0.103 -0.072  -0.141 -0.068  -0.144 -0.04667  C -0.148 -0.02667  -0.115 0.0  -0.071 0.01333  C -0.051 0.01867  -0.032 0.02133  -0.017 0.02  C -0.004 0.02  0.01 0.01733  0.025 0.01333  C 0.069 0.0  0.102 -0.028  0.098 -0.048  C 0.095 -0.068  0.057 -0.07333  0.013 -0.06  C -0.008 -0.05333  -0.027 -0.044  -0.04 -0.03333  C -0.051 -0.02533  -0.062 -0.016  -0.074 -0.004  C -0.109 0.03467  -0.13 0.07733  -0.12 0.09333  C -0.111 0.10933  -0.074 0.092  -0.039 0.05467  C -0.022 0.036  -0.008 0.01733  0.0 0.0  Z" pathEditMode="relative">
                                      <p:cBhvr>
                                        <p:cTn id="6" dur="12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689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689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700" decel="100000" fill="hold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689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700" decel="100000" fill="hold"/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9689"/>
                            </p:stCondLst>
                            <p:childTnLst>
                              <p:par>
                                <p:cTn id="2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0"/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700" decel="100000" fill="hold"/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2689"/>
                            </p:stCondLst>
                            <p:childTnLst>
                              <p:par>
                                <p:cTn id="3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700" decel="100000" fill="hold"/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14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14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700" decel="100000" fill="hold"/>
                                        <p:tgtEl>
                                          <p:spTgt spid="14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2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2000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4" grpId="0" build="p"/>
      <p:bldP spid="14348" grpId="0" animBg="1"/>
      <p:bldP spid="1434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 i="1">
                <a:latin typeface="Bookman Old Style" pitchFamily="18" charset="0"/>
              </a:rPr>
              <a:t>SKLADANIE  FARIEB</a:t>
            </a:r>
          </a:p>
        </p:txBody>
      </p:sp>
      <p:sp>
        <p:nvSpPr>
          <p:cNvPr id="35852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210425" cy="1181100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sk-SK" altLang="sk-SK" sz="2800" b="1">
                <a:solidFill>
                  <a:srgbClr val="800000"/>
                </a:solidFill>
                <a:latin typeface="Comic Sans MS" pitchFamily="66" charset="0"/>
              </a:rPr>
              <a:t>  tri základné farby svetla</a:t>
            </a: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611188" y="148431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pic>
        <p:nvPicPr>
          <p:cNvPr id="35854" name="Picture 14" descr="červená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75" y="2420938"/>
            <a:ext cx="1741488" cy="1800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858" name="Picture 18" descr="modrá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437063"/>
            <a:ext cx="1944688" cy="187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59" name="Picture 19" descr="zelená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25866">
            <a:off x="5940425" y="4581525"/>
            <a:ext cx="18065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60" name="WordArt 20"/>
          <p:cNvSpPr>
            <a:spLocks noChangeArrowheads="1" noChangeShapeType="1" noTextEdit="1"/>
          </p:cNvSpPr>
          <p:nvPr/>
        </p:nvSpPr>
        <p:spPr bwMode="auto">
          <a:xfrm>
            <a:off x="3132138" y="2708275"/>
            <a:ext cx="2735262" cy="13684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sk-SK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990033"/>
                    </a:gs>
                    <a:gs pos="100000">
                      <a:srgbClr val="A50021"/>
                    </a:gs>
                  </a:gsLst>
                  <a:lin ang="18900000" scaled="1"/>
                </a:gradFill>
                <a:latin typeface="Comic Sans MS"/>
              </a:rPr>
              <a:t>červená</a:t>
            </a:r>
          </a:p>
        </p:txBody>
      </p:sp>
      <p:sp>
        <p:nvSpPr>
          <p:cNvPr id="35861" name="WordArt 21"/>
          <p:cNvSpPr>
            <a:spLocks noChangeArrowheads="1" noChangeShapeType="1" noTextEdit="1"/>
          </p:cNvSpPr>
          <p:nvPr/>
        </p:nvSpPr>
        <p:spPr bwMode="auto">
          <a:xfrm rot="-490319">
            <a:off x="900113" y="4724400"/>
            <a:ext cx="2197100" cy="13684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sk-SK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66"/>
                    </a:gs>
                    <a:gs pos="100000">
                      <a:srgbClr val="000099"/>
                    </a:gs>
                  </a:gsLst>
                  <a:lin ang="2700000" scaled="1"/>
                </a:gradFill>
                <a:latin typeface="Comic Sans MS"/>
              </a:rPr>
              <a:t>modrá</a:t>
            </a:r>
          </a:p>
        </p:txBody>
      </p:sp>
      <p:sp>
        <p:nvSpPr>
          <p:cNvPr id="35862" name="WordArt 22"/>
          <p:cNvSpPr>
            <a:spLocks noChangeArrowheads="1" noChangeShapeType="1" noTextEdit="1"/>
          </p:cNvSpPr>
          <p:nvPr/>
        </p:nvSpPr>
        <p:spPr bwMode="auto">
          <a:xfrm rot="872789">
            <a:off x="5508625" y="4724400"/>
            <a:ext cx="2605088" cy="11525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sk-SK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3300"/>
                    </a:gs>
                    <a:gs pos="100000">
                      <a:srgbClr val="336600"/>
                    </a:gs>
                  </a:gsLst>
                  <a:lin ang="2700000" scaled="1"/>
                </a:gradFill>
                <a:latin typeface="Comic Sans MS"/>
              </a:rPr>
              <a:t>zelená</a:t>
            </a:r>
          </a:p>
        </p:txBody>
      </p:sp>
    </p:spTree>
    <p:extLst>
      <p:ext uri="{BB962C8B-B14F-4D97-AF65-F5344CB8AC3E}">
        <p14:creationId xmlns:p14="http://schemas.microsoft.com/office/powerpoint/2010/main" val="31680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 C 0.007 -0.01333  0.014 -0.028  0.021 -0.04667  C 0.04 -0.1  0.045 -0.152  0.031 -0.16  C 0.017 -0.16933  -0.01 -0.132  -0.029 -0.07867  C -0.039 -0.05067  -0.045 -0.024  -0.047 -0.004  C -0.05 0.012  -0.051 0.028  -0.051 0.04667  C -0.051 0.10667  -0.038 0.156  -0.023 0.156  C -0.008 0.156  0.005 0.10667  0.005 0.04667  C 0.005 0.01867  0.002 -0.008  -0.003 -0.02667  C -0.005 -0.04267  -0.01 -0.06  -0.016 -0.07733  C -0.036 -0.132  -0.063 -0.16933  -0.077 -0.16  C -0.091 -0.15067  -0.086 -0.1  -0.066 -0.04533  C -0.058 -0.02  -0.047 0.00133  -0.036 0.016  C -0.028 0.02933  -0.019 0.04133  -0.007 0.05333  C 0.029 0.092  0.065 0.10933  0.075 0.09333  C 0.084 0.07733  0.064 0.03333  0.028 -0.004  C 0.013 -0.02  -0.003 -0.032  -0.016 -0.04  C -0.028 -0.048  -0.043 -0.05467  -0.059 -0.05867  C -0.103 -0.072  -0.141 -0.068  -0.144 -0.04667  C -0.148 -0.02667  -0.115 0.0  -0.071 0.01333  C -0.051 0.01867  -0.032 0.02133  -0.017 0.02  C -0.004 0.02  0.01 0.01733  0.025 0.01333  C 0.069 0.0  0.102 -0.028  0.098 -0.048  C 0.095 -0.068  0.057 -0.07333  0.013 -0.06  C -0.008 -0.05333  -0.027 -0.044  -0.04 -0.03333  C -0.051 -0.02533  -0.062 -0.016  -0.074 -0.004  C -0.109 0.03467  -0.13 0.07733  -0.12 0.09333  C -0.111 0.10933  -0.074 0.092  -0.039 0.05467  C -0.022 0.036  -0.008 0.01733  0.0 0.0  Z" pathEditMode="relative">
                                      <p:cBhvr>
                                        <p:cTn id="6" dur="12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118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5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5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70" decel="1000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70" decel="100000"/>
                                        <p:tgtEl>
                                          <p:spTgt spid="3585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70" decel="1000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770" decel="100000"/>
                                        <p:tgtEl>
                                          <p:spTgt spid="3586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9" dur="77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1" dur="77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70" decel="1000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770" decel="100000"/>
                                        <p:tgtEl>
                                          <p:spTgt spid="3585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70" decel="1000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770" decel="100000"/>
                                        <p:tgtEl>
                                          <p:spTgt spid="3586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9" dur="77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70" decel="1000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770" decel="100000"/>
                                        <p:tgtEl>
                                          <p:spTgt spid="3585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0" dur="77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2" dur="77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70" decel="1000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770" decel="100000"/>
                                        <p:tgtEl>
                                          <p:spTgt spid="3586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9" dur="77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1" dur="77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52" grpId="0" build="p"/>
      <p:bldP spid="35860" grpId="0" animBg="1"/>
      <p:bldP spid="35861" grpId="0" animBg="1"/>
      <p:bldP spid="358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229600" cy="1143000"/>
          </a:xfrm>
        </p:spPr>
        <p:txBody>
          <a:bodyPr/>
          <a:lstStyle/>
          <a:p>
            <a:r>
              <a:rPr lang="sk-SK" altLang="sk-SK" b="1" i="1">
                <a:latin typeface="Bookman Old Style" pitchFamily="18" charset="0"/>
              </a:rPr>
              <a:t>SKLADANIE  FARIEB</a:t>
            </a: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611188" y="148431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50825" y="2133600"/>
            <a:ext cx="2376488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sk-SK" altLang="sk-SK" sz="2800" b="1">
                <a:solidFill>
                  <a:srgbClr val="800000"/>
                </a:solidFill>
                <a:latin typeface="Comic Sans MS" pitchFamily="66" charset="0"/>
              </a:rPr>
              <a:t> miešanie </a:t>
            </a:r>
          </a:p>
          <a:p>
            <a:pPr>
              <a:spcBef>
                <a:spcPct val="50000"/>
              </a:spcBef>
            </a:pPr>
            <a:r>
              <a:rPr lang="sk-SK" altLang="sk-SK" sz="2800" b="1">
                <a:solidFill>
                  <a:srgbClr val="800000"/>
                </a:solidFill>
                <a:latin typeface="Comic Sans MS" pitchFamily="66" charset="0"/>
              </a:rPr>
              <a:t>   farieb </a:t>
            </a:r>
          </a:p>
          <a:p>
            <a:pPr>
              <a:spcBef>
                <a:spcPct val="50000"/>
              </a:spcBef>
            </a:pPr>
            <a:r>
              <a:rPr lang="sk-SK" altLang="sk-SK" sz="2800" b="1">
                <a:solidFill>
                  <a:srgbClr val="800000"/>
                </a:solidFill>
                <a:latin typeface="Comic Sans MS" pitchFamily="66" charset="0"/>
              </a:rPr>
              <a:t>   svetla</a:t>
            </a:r>
          </a:p>
        </p:txBody>
      </p:sp>
      <p:pic>
        <p:nvPicPr>
          <p:cNvPr id="40968" name="Picture 8" descr="biele svet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349500"/>
            <a:ext cx="3763962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9" name="Text Box 9"/>
          <p:cNvSpPr txBox="1">
            <a:spLocks noChangeArrowheads="1"/>
          </p:cNvSpPr>
          <p:nvPr/>
        </p:nvSpPr>
        <p:spPr bwMode="auto">
          <a:xfrm rot="-609967">
            <a:off x="2484438" y="5014913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>
                <a:solidFill>
                  <a:srgbClr val="000099"/>
                </a:solidFill>
                <a:latin typeface="Comic Sans MS" pitchFamily="66" charset="0"/>
              </a:rPr>
              <a:t>modrá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 rot="679031">
            <a:off x="7308850" y="508635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>
                <a:solidFill>
                  <a:srgbClr val="CC0000"/>
                </a:solidFill>
                <a:latin typeface="Comic Sans MS" pitchFamily="66" charset="0"/>
              </a:rPr>
              <a:t>červená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4932363" y="1846263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>
                <a:solidFill>
                  <a:srgbClr val="006600"/>
                </a:solidFill>
                <a:latin typeface="Comic Sans MS" pitchFamily="66" charset="0"/>
              </a:rPr>
              <a:t>zelená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 rot="-571637">
            <a:off x="6732588" y="3502025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>
                <a:solidFill>
                  <a:srgbClr val="FF9900"/>
                </a:solidFill>
                <a:latin typeface="Comic Sans MS" pitchFamily="66" charset="0"/>
              </a:rPr>
              <a:t>žltá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 rot="1476510">
            <a:off x="2771775" y="3286125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>
                <a:solidFill>
                  <a:srgbClr val="0396B9"/>
                </a:solidFill>
                <a:latin typeface="Comic Sans MS" pitchFamily="66" charset="0"/>
              </a:rPr>
              <a:t>tyrkysová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4572000" y="6094413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>
                <a:solidFill>
                  <a:srgbClr val="FF00FF"/>
                </a:solidFill>
                <a:latin typeface="Comic Sans MS" pitchFamily="66" charset="0"/>
              </a:rPr>
              <a:t>purpurová</a:t>
            </a:r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 rot="1506890">
            <a:off x="2700338" y="2998788"/>
            <a:ext cx="1800225" cy="1008062"/>
          </a:xfrm>
          <a:prstGeom prst="rightArrow">
            <a:avLst>
              <a:gd name="adj1" fmla="val 50000"/>
              <a:gd name="adj2" fmla="val 446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40977" name="AutoShape 17"/>
          <p:cNvSpPr>
            <a:spLocks noChangeArrowheads="1"/>
          </p:cNvSpPr>
          <p:nvPr/>
        </p:nvSpPr>
        <p:spPr bwMode="auto">
          <a:xfrm rot="-565285">
            <a:off x="2408238" y="4768850"/>
            <a:ext cx="1439862" cy="1008063"/>
          </a:xfrm>
          <a:prstGeom prst="rightArrow">
            <a:avLst>
              <a:gd name="adj1" fmla="val 50000"/>
              <a:gd name="adj2" fmla="val 3570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40978" name="AutoShape 18"/>
          <p:cNvSpPr>
            <a:spLocks noChangeArrowheads="1"/>
          </p:cNvSpPr>
          <p:nvPr/>
        </p:nvSpPr>
        <p:spPr bwMode="auto">
          <a:xfrm rot="10122910">
            <a:off x="6357938" y="3341688"/>
            <a:ext cx="1657350" cy="881062"/>
          </a:xfrm>
          <a:prstGeom prst="rightArrow">
            <a:avLst>
              <a:gd name="adj1" fmla="val 50000"/>
              <a:gd name="adj2" fmla="val 4702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3635375" y="5807075"/>
            <a:ext cx="3600450" cy="719138"/>
          </a:xfrm>
          <a:prstGeom prst="up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auto">
          <a:xfrm rot="11494140">
            <a:off x="6953250" y="4803775"/>
            <a:ext cx="1720850" cy="952500"/>
          </a:xfrm>
          <a:prstGeom prst="rightArrow">
            <a:avLst>
              <a:gd name="adj1" fmla="val 50000"/>
              <a:gd name="adj2" fmla="val 451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40981" name="AutoShape 21"/>
          <p:cNvSpPr>
            <a:spLocks noChangeArrowheads="1"/>
          </p:cNvSpPr>
          <p:nvPr/>
        </p:nvSpPr>
        <p:spPr bwMode="auto">
          <a:xfrm>
            <a:off x="4356100" y="1846263"/>
            <a:ext cx="2305050" cy="792162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5003800" y="42211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>
                <a:latin typeface="Comic Sans MS" pitchFamily="66" charset="0"/>
              </a:rPr>
              <a:t>biela</a:t>
            </a:r>
          </a:p>
        </p:txBody>
      </p:sp>
    </p:spTree>
    <p:extLst>
      <p:ext uri="{BB962C8B-B14F-4D97-AF65-F5344CB8AC3E}">
        <p14:creationId xmlns:p14="http://schemas.microsoft.com/office/powerpoint/2010/main" val="320205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 C 0.007 -0.01333  0.014 -0.028  0.021 -0.04667  C 0.04 -0.1  0.045 -0.152  0.031 -0.16  C 0.017 -0.16933  -0.01 -0.132  -0.029 -0.07867  C -0.039 -0.05067  -0.045 -0.024  -0.047 -0.004  C -0.05 0.012  -0.051 0.028  -0.051 0.04667  C -0.051 0.10667  -0.038 0.156  -0.023 0.156  C -0.008 0.156  0.005 0.10667  0.005 0.04667  C 0.005 0.01867  0.002 -0.008  -0.003 -0.02667  C -0.005 -0.04267  -0.01 -0.06  -0.016 -0.07733  C -0.036 -0.132  -0.063 -0.16933  -0.077 -0.16  C -0.091 -0.15067  -0.086 -0.1  -0.066 -0.04533  C -0.058 -0.02  -0.047 0.00133  -0.036 0.016  C -0.028 0.02933  -0.019 0.04133  -0.007 0.05333  C 0.029 0.092  0.065 0.10933  0.075 0.09333  C 0.084 0.07733  0.064 0.03333  0.028 -0.004  C 0.013 -0.02  -0.003 -0.032  -0.016 -0.04  C -0.028 -0.048  -0.043 -0.05467  -0.059 -0.05867  C -0.103 -0.072  -0.141 -0.068  -0.144 -0.04667  C -0.148 -0.02667  -0.115 0.0  -0.071 0.01333  C -0.051 0.01867  -0.032 0.02133  -0.017 0.02  C -0.004 0.02  0.01 0.01733  0.025 0.01333  C 0.069 0.0  0.102 -0.028  0.098 -0.048  C 0.095 -0.068  0.057 -0.07333  0.013 -0.06  C -0.008 -0.05333  -0.027 -0.044  -0.04 -0.03333  C -0.051 -0.02533  -0.062 -0.016  -0.074 -0.004  C -0.109 0.03467  -0.13 0.07733  -0.12 0.09333  C -0.111 0.10933  -0.074 0.092  -0.039 0.05467  C -0.022 0.036  -0.008 0.01733  0.0 0.0  Z" pathEditMode="relative">
                                      <p:cBhvr>
                                        <p:cTn id="6" dur="12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118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4" grpId="0"/>
      <p:bldP spid="40969" grpId="0"/>
      <p:bldP spid="40970" grpId="0"/>
      <p:bldP spid="40972" grpId="0"/>
      <p:bldP spid="40973" grpId="0"/>
      <p:bldP spid="40974" grpId="0"/>
      <p:bldP spid="40975" grpId="0"/>
      <p:bldP spid="40976" grpId="0" animBg="1"/>
      <p:bldP spid="40977" grpId="0" animBg="1"/>
      <p:bldP spid="40978" grpId="0" animBg="1"/>
      <p:bldP spid="40979" grpId="0" animBg="1"/>
      <p:bldP spid="40980" grpId="0" animBg="1"/>
      <p:bldP spid="40981" grpId="0" animBg="1"/>
      <p:bldP spid="4098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102</TotalTime>
  <Words>150</Words>
  <Application>Microsoft Office PowerPoint</Application>
  <PresentationFormat>Prezentácia na obrazovke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Arkáda</vt:lpstr>
      <vt:lpstr>SVETLO</vt:lpstr>
      <vt:lpstr>Prezentácia programu PowerPoint</vt:lpstr>
      <vt:lpstr>Prechod svetla trojbokým hranolom</vt:lpstr>
      <vt:lpstr>Prezentácia programu PowerPoint</vt:lpstr>
      <vt:lpstr>DÚHA</vt:lpstr>
      <vt:lpstr>SKLADANIE  FARIEB</vt:lpstr>
      <vt:lpstr>SKLADANIE  FARIEB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SVETLO</dc:title>
  <dc:creator>pedagog</dc:creator>
  <cp:lastModifiedBy>Guest</cp:lastModifiedBy>
  <cp:revision>22</cp:revision>
  <dcterms:created xsi:type="dcterms:W3CDTF">2015-09-10T10:45:24Z</dcterms:created>
  <dcterms:modified xsi:type="dcterms:W3CDTF">2017-01-25T09:12:08Z</dcterms:modified>
</cp:coreProperties>
</file>