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ĺžni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ĺžni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ĺžni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ĺžni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86DA47-CCF3-496E-B478-4D9B70D40347}" type="datetimeFigureOut">
              <a:rPr lang="sk-SK" smtClean="0"/>
              <a:pPr/>
              <a:t>23. 11. 2013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A4E2235-1512-440D-9272-02386382BBB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PaedDr. ELENA MARKULIKOVÁ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UČEBNÉ ZDROJE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UZ V PROCESE VÝUČBY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ENAKTÍVNE = možnosť priamej interakcie s realitou (žiaci v múzeu)</a:t>
            </a:r>
          </a:p>
          <a:p>
            <a:pPr algn="just"/>
            <a:r>
              <a:rPr lang="sk-SK" dirty="0" smtClean="0"/>
              <a:t>IKONICKÉ = už určitá abstrakcia od skutočnej reality, nadobúda podobu nejakého modelu, obrazu reálnej veci, javu reálnej skutočnosti (obrázok lokomotívy.)</a:t>
            </a:r>
          </a:p>
          <a:p>
            <a:pPr algn="just"/>
            <a:r>
              <a:rPr lang="sk-SK" dirty="0" smtClean="0"/>
              <a:t>SYMBOLICKÉ = vysoká miera abstrakcie, nie je nijak spojený s bezprostrednou realitou, IDE o podobu myšlienkových konštrukcií (pojmy, zovšeobecnenie), majú podobu písané textu, verbálnej výpovede, obrazu (žiaci v knihe čítajú podrobnosti o lokomotíve)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Realita v škole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sk-SK" dirty="0" smtClean="0"/>
              <a:t>Škola často pracuje s učivom, ktoré je prezentované na symbolickej úrovni tak, že žiaci ho budú interpretovať rovnako</a:t>
            </a:r>
          </a:p>
          <a:p>
            <a:pPr algn="just">
              <a:buNone/>
            </a:pPr>
            <a:endParaRPr lang="sk-SK" dirty="0" smtClean="0"/>
          </a:p>
          <a:p>
            <a:pPr algn="just"/>
            <a:r>
              <a:rPr lang="sk-SK" dirty="0" smtClean="0"/>
              <a:t>Faktory podmieňujúce interpretáciu obsahu učiva: 1.úroveň kognitívneho, osobnostného rozvoja</a:t>
            </a:r>
          </a:p>
          <a:p>
            <a:pPr algn="just">
              <a:buNone/>
            </a:pPr>
            <a:r>
              <a:rPr lang="sk-SK" dirty="0" smtClean="0"/>
              <a:t>   2. individuálne osobnostné charakteristiky</a:t>
            </a:r>
          </a:p>
          <a:p>
            <a:pPr algn="just">
              <a:buNone/>
            </a:pPr>
            <a:r>
              <a:rPr lang="sk-SK" dirty="0" smtClean="0"/>
              <a:t>   3. </a:t>
            </a:r>
            <a:r>
              <a:rPr lang="sk-SK" dirty="0" err="1" smtClean="0"/>
              <a:t>socio-kultúrne</a:t>
            </a:r>
            <a:r>
              <a:rPr lang="sk-SK" dirty="0" smtClean="0"/>
              <a:t> zázemie žiaka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SOCIO-KULTÚRNE PROSTREDIE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/>
              <a:t>SKP, v ktorom žiak žije mu poskytuje istú symbolickú výbavu, na základe ktorej žiak buď dokáže, resp. nedokáže správne interpretovať učebné zdroje v škole prezentované na </a:t>
            </a:r>
            <a:r>
              <a:rPr lang="sk-SK" dirty="0" err="1" smtClean="0"/>
              <a:t>enaktívnej</a:t>
            </a:r>
            <a:r>
              <a:rPr lang="sk-SK" dirty="0" smtClean="0"/>
              <a:t>, ikonickej, symbolickej úrovni</a:t>
            </a:r>
          </a:p>
          <a:p>
            <a:pPr algn="just"/>
            <a:r>
              <a:rPr lang="sk-SK" dirty="0" smtClean="0"/>
              <a:t>Pre učiteľa je podstatné uvedomiť si, že vo vzťahu k učebným zdrojom a k stanoveným cieľom výučby ide o 2 podstatne veci:</a:t>
            </a:r>
          </a:p>
          <a:p>
            <a:pPr algn="just">
              <a:buNone/>
            </a:pPr>
            <a:r>
              <a:rPr lang="sk-SK" dirty="0" smtClean="0"/>
              <a:t> 1. akú podobu reprezentácie majú mať UZ (</a:t>
            </a:r>
            <a:r>
              <a:rPr lang="sk-SK" dirty="0" err="1" smtClean="0"/>
              <a:t>enaktívne</a:t>
            </a:r>
            <a:r>
              <a:rPr lang="sk-SK" dirty="0" smtClean="0"/>
              <a:t>, ikonické, symbolická) vo vzťahu k pripravenosti žiakov s nimi pracovať</a:t>
            </a:r>
          </a:p>
          <a:p>
            <a:pPr algn="just">
              <a:buNone/>
            </a:pPr>
            <a:r>
              <a:rPr lang="sk-SK" dirty="0" smtClean="0"/>
              <a:t> 2. akú podobu bude mať práca s učebnými zdrojmi s ohľadom na špecifiká žiakov a cieľov, ku ktorým by mali žiaci dospieť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k-SK" sz="2400" dirty="0" smtClean="0"/>
              <a:t>STUPNE KOGNITÍVNEJ, PSYCHOMOTORICKEJ, EMOCIONÁLNEJ PRIPRAVENOSTI ŽIAKA NA PRÁCU S UČEBNÝM ZDROJOM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sk-SK" dirty="0" smtClean="0"/>
              <a:t>ANATOMICKÝ STUPEŇ = znamená nedostatok pohotovosti pracovať s UZ (žiak si nevie dať rady s nastolenými úlohami</a:t>
            </a:r>
          </a:p>
          <a:p>
            <a:pPr algn="just"/>
            <a:r>
              <a:rPr lang="sk-SK" dirty="0" smtClean="0"/>
              <a:t>HETERONÓMNY STUPEŇ = žiak síce dokáže pracovať s UZ, ale potrebuje k tomu pomoc učiteľa, spolužiaka (spolupráca, podpora)</a:t>
            </a:r>
          </a:p>
          <a:p>
            <a:pPr algn="just"/>
            <a:r>
              <a:rPr lang="sk-SK" dirty="0" smtClean="0"/>
              <a:t>AUTONÓMNY STUPEŇ = </a:t>
            </a:r>
            <a:r>
              <a:rPr lang="sk-SK" dirty="0" err="1" smtClean="0"/>
              <a:t>autoregulačný</a:t>
            </a:r>
            <a:r>
              <a:rPr lang="sk-SK" dirty="0" smtClean="0"/>
              <a:t> stupeň pohotovosti žiaka správne, účelne, účinne pracovať s UZ, na základe naučeného aj </a:t>
            </a:r>
            <a:r>
              <a:rPr lang="sk-SK" dirty="0" err="1" smtClean="0"/>
              <a:t>dokáe</a:t>
            </a:r>
            <a:r>
              <a:rPr lang="sk-SK" dirty="0" smtClean="0"/>
              <a:t> samostatne pracovať a konať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1.záver pre prácu s UZ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sk-SK" dirty="0" smtClean="0"/>
              <a:t>1. Súvislosť medzi pohotovosťou žiaka pracovať s UZ a obťažnosťou úloh, podpornej (</a:t>
            </a:r>
            <a:r>
              <a:rPr lang="sk-SK" dirty="0" err="1" smtClean="0"/>
              <a:t>facilitačnej</a:t>
            </a:r>
            <a:r>
              <a:rPr lang="sk-SK" dirty="0" smtClean="0"/>
              <a:t>) intervencie učiteľa, dopadom na žiakov proces učenia sa</a:t>
            </a:r>
          </a:p>
          <a:p>
            <a:pPr algn="just"/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24000" y="3214685"/>
          <a:ext cx="6096000" cy="296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75945">
                <a:tc>
                  <a:txBody>
                    <a:bodyPr/>
                    <a:lstStyle/>
                    <a:p>
                      <a:r>
                        <a:rPr lang="sk-SK" dirty="0" smtClean="0"/>
                        <a:t>Pohotovosť žiaka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Obťažnosť úlohy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Potreba </a:t>
                      </a:r>
                      <a:r>
                        <a:rPr lang="sk-SK" dirty="0" err="1" smtClean="0"/>
                        <a:t>facilitačnej</a:t>
                      </a:r>
                      <a:r>
                        <a:rPr lang="sk-SK" dirty="0" smtClean="0"/>
                        <a:t> intervencie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Dopad na žiaka</a:t>
                      </a:r>
                      <a:endParaRPr lang="sk-SK" dirty="0"/>
                    </a:p>
                  </a:txBody>
                  <a:tcPr/>
                </a:tc>
              </a:tr>
              <a:tr h="684338">
                <a:tc>
                  <a:txBody>
                    <a:bodyPr/>
                    <a:lstStyle/>
                    <a:p>
                      <a:r>
                        <a:rPr lang="sk-SK" dirty="0" smtClean="0"/>
                        <a:t>anatomická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príliš ťažká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príliš veľká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frustrácia</a:t>
                      </a:r>
                      <a:endParaRPr lang="sk-SK" dirty="0"/>
                    </a:p>
                  </a:txBody>
                  <a:tcPr/>
                </a:tc>
              </a:tr>
              <a:tr h="684338">
                <a:tc>
                  <a:txBody>
                    <a:bodyPr/>
                    <a:lstStyle/>
                    <a:p>
                      <a:r>
                        <a:rPr lang="sk-SK" sz="1600" dirty="0" err="1" smtClean="0"/>
                        <a:t>heteronómna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primeraná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primeraná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učenie sa</a:t>
                      </a:r>
                      <a:endParaRPr lang="sk-SK" dirty="0"/>
                    </a:p>
                  </a:txBody>
                  <a:tcPr/>
                </a:tc>
              </a:tr>
              <a:tr h="684338">
                <a:tc>
                  <a:txBody>
                    <a:bodyPr/>
                    <a:lstStyle/>
                    <a:p>
                      <a:r>
                        <a:rPr lang="sk-SK" dirty="0" smtClean="0"/>
                        <a:t>autonómna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ľahká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žiadna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nuda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 záver pre prácu s UZ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Týka sa foriem práce s UZ = v podobe učebných úloh koncipovaných s ohľadom na špecifiká žiakov a cieľov</a:t>
            </a:r>
          </a:p>
          <a:p>
            <a:pPr algn="just"/>
            <a:r>
              <a:rPr lang="sk-SK" dirty="0" smtClean="0"/>
              <a:t>Špecifiká žiakov: vývinový stupeň, úroveň kognitívne myslenia, osobnostného rozvoja, </a:t>
            </a:r>
            <a:r>
              <a:rPr lang="sk-SK" b="1" dirty="0" err="1" smtClean="0"/>
              <a:t>socio-kultúrne</a:t>
            </a:r>
            <a:r>
              <a:rPr lang="sk-SK" b="1" dirty="0" smtClean="0"/>
              <a:t> zázemie žiakov</a:t>
            </a:r>
            <a:r>
              <a:rPr lang="sk-SK" dirty="0" smtClean="0"/>
              <a:t> ( SKZ vo vzťahu k procesom školského učenia, </a:t>
            </a:r>
            <a:r>
              <a:rPr lang="sk-SK" b="1" i="1" dirty="0" smtClean="0"/>
              <a:t>znevýhodňujúce, nadindividuálne)</a:t>
            </a:r>
            <a:endParaRPr lang="sk-SK" dirty="0" smtClean="0"/>
          </a:p>
          <a:p>
            <a:pPr algn="just"/>
            <a:r>
              <a:rPr lang="sk-SK" dirty="0" smtClean="0"/>
              <a:t>Žiaci so SZP potrebujú istý typ premostenia medzi tým, čo sa naučili, skúsili, prežívali, ako majú komunikovať, </a:t>
            </a:r>
            <a:r>
              <a:rPr lang="sk-SK" dirty="0" err="1" smtClean="0"/>
              <a:t>interagovať</a:t>
            </a:r>
            <a:r>
              <a:rPr lang="sk-SK" dirty="0" smtClean="0"/>
              <a:t> s členmi svojej komunity a v školskom prostredí (premostenia = </a:t>
            </a:r>
            <a:r>
              <a:rPr lang="sk-SK" b="1" dirty="0" err="1" smtClean="0"/>
              <a:t>pdg.situácie</a:t>
            </a:r>
            <a:r>
              <a:rPr lang="sk-SK" dirty="0" smtClean="0"/>
              <a:t>)</a:t>
            </a:r>
          </a:p>
          <a:p>
            <a:pPr algn="just"/>
            <a:r>
              <a:rPr lang="sk-SK" dirty="0" smtClean="0"/>
              <a:t>Ide u týchto žiakov o osvojenie si „</a:t>
            </a:r>
            <a:r>
              <a:rPr lang="sk-SK" dirty="0" err="1" smtClean="0"/>
              <a:t>kódu“pomocou</a:t>
            </a:r>
            <a:r>
              <a:rPr lang="sk-SK" dirty="0" smtClean="0"/>
              <a:t> ktorého môžu obsahy učiva dekódovať, porozumieť im (štandardne, </a:t>
            </a:r>
            <a:r>
              <a:rPr lang="sk-SK" smtClean="0"/>
              <a:t>zrozumiteľná interpretácia)</a:t>
            </a:r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Teória jazykových kódov B. </a:t>
            </a:r>
            <a:r>
              <a:rPr lang="sk-SK" sz="3200" dirty="0" err="1" smtClean="0"/>
              <a:t>Bernsteina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dirty="0" smtClean="0"/>
              <a:t>určené pre žiakov pochádzajúcich z nižších sociálnych vrstiev</a:t>
            </a:r>
          </a:p>
          <a:p>
            <a:pPr algn="just"/>
            <a:r>
              <a:rPr lang="sk-SK" dirty="0" smtClean="0"/>
              <a:t>pod jazykovým kódom rozumieme vzťah žiaka k jazyku ako prostriedku mentálnej činnosti</a:t>
            </a:r>
          </a:p>
          <a:p>
            <a:pPr algn="just"/>
            <a:r>
              <a:rPr lang="sk-SK" dirty="0" smtClean="0"/>
              <a:t>rozvinutý (</a:t>
            </a:r>
            <a:r>
              <a:rPr lang="sk-SK" dirty="0" err="1" smtClean="0"/>
              <a:t>elaborovaný</a:t>
            </a:r>
            <a:r>
              <a:rPr lang="sk-SK" dirty="0" smtClean="0"/>
              <a:t>) jazykový kód = nadobúda sa vtedy, ak pod vplyvom sociálneho prostredia formuje pozitívna skúsenosť žiaka</a:t>
            </a:r>
          </a:p>
          <a:p>
            <a:pPr algn="just"/>
            <a:r>
              <a:rPr lang="sk-SK" dirty="0" smtClean="0"/>
              <a:t>obmedzený (</a:t>
            </a:r>
            <a:r>
              <a:rPr lang="sk-SK" dirty="0" err="1" smtClean="0"/>
              <a:t>restringovaný</a:t>
            </a:r>
            <a:r>
              <a:rPr lang="sk-SK" dirty="0" smtClean="0"/>
              <a:t>) jazykový kód = žiak si jazyk osvojuje len v úzkej väzbe na konkrétne prostredie a tak sa jeho osobnostný nemôže rozvíjať</a:t>
            </a:r>
          </a:p>
          <a:p>
            <a:pPr algn="just"/>
            <a:r>
              <a:rPr lang="sk-SK" dirty="0" smtClean="0"/>
              <a:t>Výskumy ukázali, že rozvinutý, či obmedzený jazykový kód nemôžeme zovšeobecňovať, ale špecifikovať vždy vo vzťahu k určitému sociálnemu kontextu</a:t>
            </a:r>
          </a:p>
          <a:p>
            <a:pPr algn="just"/>
            <a:r>
              <a:rPr lang="sk-SK" dirty="0" smtClean="0"/>
              <a:t>AK ŽIACI NEPROSPIEVAJÚ A Z POHĽADU ŠKOLY SA VYZNAČUJÚ OBMEDZENÝM JAZYKOVÝM KÓDOM, ICH JAZYKOVÉ PREJAVY SÚ NEADEKVÁTNE = JE POTREBNÉ ROZVÍJAŤ ICH JAZYKOVÝ KÓD S OHĽADOM NA ICH SOCIO-KULTÚRNE ZÁZEMIE!!!</a:t>
            </a:r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PEDAGOGICKÁ  SITUÁCIA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dirty="0" smtClean="0"/>
              <a:t> je to v podstate práca s rôznymi podobami učebných zdrojov = spoločné tkanie „textúry“ učebných zdrojov</a:t>
            </a:r>
          </a:p>
          <a:p>
            <a:pPr algn="just"/>
            <a:r>
              <a:rPr lang="sk-SK" dirty="0" smtClean="0"/>
              <a:t>z pohľadu pedagóga sa celý tento proces javí ako:</a:t>
            </a:r>
          </a:p>
          <a:p>
            <a:pPr algn="just">
              <a:buNone/>
            </a:pPr>
            <a:r>
              <a:rPr lang="sk-SK" dirty="0" smtClean="0"/>
              <a:t>1. Existuje istý obsah učiva, ktorý by sa mal žiakmi osvojiť (cieľ: osvojiť si konkrétny spoločensky žiaduci obsah osvojilo čo najviac žiakov na čo najvyššej úrovni)</a:t>
            </a:r>
            <a:r>
              <a:rPr lang="sk-SK" i="1" dirty="0" smtClean="0"/>
              <a:t>problém = existuje skupina žiakov zo </a:t>
            </a:r>
            <a:r>
              <a:rPr lang="sk-SK" i="1" dirty="0" err="1" smtClean="0"/>
              <a:t>znevýhodeného</a:t>
            </a:r>
            <a:r>
              <a:rPr lang="sk-SK" i="1" dirty="0" smtClean="0"/>
              <a:t> SKP, ktorá nie celkom rozumie obsahu učiva, preto je dôležité osvojiť si ho spôsobom, ako by si malo osvojiť a kódom, ktorým sú </a:t>
            </a:r>
            <a:r>
              <a:rPr lang="sk-SK" i="1" smtClean="0"/>
              <a:t>osnovy fixované</a:t>
            </a:r>
            <a:endParaRPr 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PEDAGOGICKÁ SITUÁCIA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2.Je dôležité pripraviť vhodné učebné zdroje umožňujúce žiakom čo najširšie možnosti ich osvojenia (na </a:t>
            </a:r>
            <a:r>
              <a:rPr lang="sk-SK" dirty="0" err="1" smtClean="0"/>
              <a:t>enaktívnej</a:t>
            </a:r>
            <a:r>
              <a:rPr lang="sk-SK" dirty="0" smtClean="0"/>
              <a:t>, ikonickej, symbolickej úrovni)</a:t>
            </a:r>
          </a:p>
          <a:p>
            <a:pPr algn="just"/>
            <a:r>
              <a:rPr lang="sk-SK" dirty="0" smtClean="0"/>
              <a:t>Preto UZ nemôžeme redukovať na informačné zdroje, ale ich musíme pripraviť tak, aby AKTIVIZOVALI ŽIAKOV k činnostiam (myslenie, komunikácia, sociálne interakcie...)</a:t>
            </a:r>
          </a:p>
          <a:p>
            <a:pPr algn="just"/>
            <a:r>
              <a:rPr lang="sk-SK" dirty="0" smtClean="0"/>
              <a:t>Problém: v akom jazykovom kóde majú byť UZ prezentované, aby si žiaci zo </a:t>
            </a:r>
            <a:r>
              <a:rPr lang="sk-SK" dirty="0" err="1" smtClean="0"/>
              <a:t>socio-kultúrne</a:t>
            </a:r>
            <a:r>
              <a:rPr lang="sk-SK" dirty="0" smtClean="0"/>
              <a:t> znevýhodneného prostredia mohli osvojiť, pretože majú osvojený odlišný jazykový kód</a:t>
            </a:r>
          </a:p>
          <a:p>
            <a:pPr algn="just"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PEDAGOGICKÁ SITUÁCIA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3. UZ pedagóg prezentuje ako v „školskom“ jazykovom kóde (aby si ho žiaci osvojili)</a:t>
            </a:r>
          </a:p>
          <a:p>
            <a:pPr algn="just"/>
            <a:r>
              <a:rPr lang="sk-SK" dirty="0" smtClean="0"/>
              <a:t>s</a:t>
            </a:r>
            <a:r>
              <a:rPr lang="sk-SK" dirty="0" smtClean="0"/>
              <a:t>ociálne interakcie = aby nastalo postupné „vzťahovanie“ žiakov s odlišným jazykovým kódom do užívania „školského“ jazykového kódu</a:t>
            </a:r>
          </a:p>
          <a:p>
            <a:pPr algn="just"/>
            <a:r>
              <a:rPr lang="sk-SK" dirty="0" smtClean="0"/>
              <a:t>p</a:t>
            </a:r>
            <a:r>
              <a:rPr lang="sk-SK" dirty="0" smtClean="0"/>
              <a:t>reto nemôžeme ignorovať </a:t>
            </a:r>
            <a:r>
              <a:rPr lang="sk-SK" dirty="0" err="1" smtClean="0"/>
              <a:t>socio-kultúrne</a:t>
            </a:r>
            <a:r>
              <a:rPr lang="sk-SK" dirty="0" smtClean="0"/>
              <a:t> pozadie žiakov</a:t>
            </a:r>
          </a:p>
          <a:p>
            <a:pPr algn="just"/>
            <a:r>
              <a:rPr lang="sk-SK" dirty="0" smtClean="0"/>
              <a:t>p</a:t>
            </a:r>
            <a:r>
              <a:rPr lang="sk-SK" dirty="0" smtClean="0"/>
              <a:t>roblém: akými prostriedkami aktivizovať žiakov zo </a:t>
            </a:r>
            <a:r>
              <a:rPr lang="sk-SK" dirty="0" err="1" smtClean="0"/>
              <a:t>socio-kultúrneho</a:t>
            </a:r>
            <a:r>
              <a:rPr lang="sk-SK" dirty="0" smtClean="0"/>
              <a:t> znevýhodňujúceho prostredia, aby sa do činností smerujúcich k osvojovaniu obsahu učiva aktívne zapájali?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VYMEDZENIE POJMU</a:t>
            </a:r>
          </a:p>
          <a:p>
            <a:r>
              <a:rPr lang="sk-SK" dirty="0" smtClean="0"/>
              <a:t>KLASIFIKÁCIA</a:t>
            </a:r>
          </a:p>
          <a:p>
            <a:r>
              <a:rPr lang="sk-SK" dirty="0" smtClean="0"/>
              <a:t>MOŽNOSTI VYUŽÍVANIA UČEBNÝCH ZDROJOV</a:t>
            </a:r>
          </a:p>
          <a:p>
            <a:r>
              <a:rPr lang="sk-SK" dirty="0" smtClean="0"/>
              <a:t>ANALÝZA VYUŽÍVANIA UČEBNÝCH ZDROJOV</a:t>
            </a:r>
          </a:p>
          <a:p>
            <a:r>
              <a:rPr lang="sk-SK" dirty="0" smtClean="0"/>
              <a:t>FUNKCIE UČEBNÝCH ZDROJOV V PROCESE VÝUČBY</a:t>
            </a:r>
          </a:p>
          <a:p>
            <a:r>
              <a:rPr lang="sk-SK" dirty="0" smtClean="0"/>
              <a:t>PSYCHOLOGICKÉ  ASPEKTY  VYUŽÍVAIA UČEBNÝCH ZDROJOV</a:t>
            </a:r>
          </a:p>
          <a:p>
            <a:r>
              <a:rPr lang="sk-SK" dirty="0" smtClean="0"/>
              <a:t>SOCIO-KULTÚRNE ŠPECIFIKÁ ŽIAKOV Z MRK V EDUKÁCII A ICH REŠPEKTOVANIE PRI VYUŽÍVANÍ UČEBNÝCH ZDROJOV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Učebné 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1. naladenie a vtiahnutie (aktívna práca s UZ)</a:t>
            </a:r>
          </a:p>
          <a:p>
            <a:r>
              <a:rPr lang="sk-SK" dirty="0" smtClean="0"/>
              <a:t>2. aktívne učenie sa </a:t>
            </a:r>
          </a:p>
          <a:p>
            <a:r>
              <a:rPr lang="sk-SK" dirty="0" smtClean="0"/>
              <a:t>3. reflexia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PaedDr. Elena </a:t>
            </a:r>
            <a:r>
              <a:rPr lang="sk-SK" dirty="0" err="1" smtClean="0"/>
              <a:t>Markuliková</a:t>
            </a: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UČEBNÝ ZDROJ?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Informačný zdroj, ktorý obsahuje spoločensko-historickú skúsenosť ľudstva</a:t>
            </a:r>
          </a:p>
          <a:p>
            <a:r>
              <a:rPr lang="sk-SK" dirty="0" smtClean="0"/>
              <a:t>Informácie uvedené v učebnom zdroji sa uspôsobia tak, aby boli prezentované na primeranej úrovni vo vzťahu k žiakom</a:t>
            </a:r>
            <a:r>
              <a:rPr lang="sk-SK" dirty="0"/>
              <a:t> </a:t>
            </a:r>
            <a:r>
              <a:rPr lang="sk-SK" dirty="0" smtClean="0"/>
              <a:t>= DIDAKTICKÁ TRANSFORMÁCIA UČIVA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DIDAKTICKÁ TRANSFORMÁCIA UČIVA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JE TO „prekódovanie“ textov uložených na informačných médiách do podoby vyhovujúcej školským didaktickým požiadavkám</a:t>
            </a:r>
          </a:p>
          <a:p>
            <a:r>
              <a:rPr lang="sk-SK" dirty="0" smtClean="0"/>
              <a:t>Takto prispôsobené učivo sa fixuje do podoby UČEBNÝCH ZDROJOV</a:t>
            </a:r>
          </a:p>
          <a:p>
            <a:r>
              <a:rPr lang="sk-SK" dirty="0" smtClean="0"/>
              <a:t>Naprojektujú sa </a:t>
            </a:r>
            <a:r>
              <a:rPr lang="sk-SK" dirty="0" err="1" smtClean="0"/>
              <a:t>pdg</a:t>
            </a:r>
            <a:r>
              <a:rPr lang="sk-SK" dirty="0" smtClean="0"/>
              <a:t>. situácie, ktoré organizačne usporiadajú UČEBNÉ ČINNOSTI žiakov tak, aby viedli k osvojeniu si  OBSAHU UČIVA</a:t>
            </a:r>
          </a:p>
          <a:p>
            <a:r>
              <a:rPr lang="sk-SK" dirty="0" smtClean="0"/>
              <a:t>Následne sa overí, do akej miery bol obsah učiva ŽIAKMI OSVOJENÝ, na základe čoho sa volia nové obsahy učiva </a:t>
            </a:r>
          </a:p>
          <a:p>
            <a:r>
              <a:rPr lang="sk-SK" dirty="0" smtClean="0"/>
              <a:t>Pedagóg nesie profesijnú zodpovednosť za výsledky žiakov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ŠKOLSKÁ  EDUKÁCIA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Interakcia medzi pedagógom a žiakom tak, že procesy učenia prebiehajú ako práca s učivom uloženým v rôznych učebných zdrojoch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Výchova a vzdelávanie v školskom prostredí</a:t>
            </a:r>
          </a:p>
          <a:p>
            <a:pPr>
              <a:buNone/>
            </a:pPr>
            <a:endParaRPr lang="sk-SK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/>
              <a:t>Čo môžeme považovať za učebný zdroj?</a:t>
            </a:r>
            <a:endParaRPr lang="sk-SK" sz="2800" b="1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Informačné zdroje</a:t>
            </a:r>
            <a:endParaRPr lang="sk-SK" dirty="0"/>
          </a:p>
        </p:txBody>
      </p:sp>
      <p:sp>
        <p:nvSpPr>
          <p:cNvPr id="8" name="Zástupný symbol textu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 smtClean="0"/>
              <a:t>Učebné zdroje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Úložisko dát, ktoré po „odkódovaní“ – prečítaní poskytne informáciu, ktorá poučí, rozšíri vedomosti, poskytne návody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half" idx="4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Môže mať podobu informačného zdroja, ale pri jeho </a:t>
            </a:r>
            <a:r>
              <a:rPr lang="sk-SK" dirty="0" err="1" smtClean="0"/>
              <a:t>dokódovaní</a:t>
            </a:r>
            <a:r>
              <a:rPr lang="sk-SK" dirty="0" smtClean="0"/>
              <a:t>  - čítaní nejde len o získanie informácie, ale aj o to, aby sa žiak v tomto procese niečo naučil nad rámec zapamätania informácie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 odlíšenia IZ a UZ = detská encyklopédia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Informačný zdroj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 smtClean="0"/>
              <a:t>Učebný zdroj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Dieťa si vezme encyklopédiu doma z police, aby zistilo, ako vyzerala a fungovala parná lokomotíva</a:t>
            </a:r>
          </a:p>
          <a:p>
            <a:r>
              <a:rPr lang="sk-SK" dirty="0" smtClean="0"/>
              <a:t>Encyklopédia sa použila len na získanie informácie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Žiak sa v škole učí pracovať s encyklopédiou, vyhľadávať informácie, spracovať získané informácie, spolupracovať s inými ľuďmi pri spracovaní informácie</a:t>
            </a:r>
          </a:p>
          <a:p>
            <a:r>
              <a:rPr lang="sk-SK" dirty="0" smtClean="0"/>
              <a:t>Encyklopédia sa použila ako prostriedok učebných činností žiaka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POZOR!</a:t>
            </a: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/>
              <a:t>Častou chybou pedagógov je to, že z rôznych dôvodov sa snažia dostať obsah učiva priamo do hláv žiakov... S obsahom preto pracujú iba na úrovni informácií, neberúc ohľad na to, že obsah učiva sa AKTIVIZUJE až v procese učenia sa (nikdy nejde o pasívne prijímanie a zapamätanie informácií)</a:t>
            </a:r>
          </a:p>
          <a:p>
            <a:pPr algn="just"/>
            <a:r>
              <a:rPr lang="sk-SK" dirty="0" smtClean="0"/>
              <a:t>Obsah učiva je viac ako len získavanie vedomostí (poznatky, pojmy, poučky, pravidlá, zákony...)</a:t>
            </a:r>
          </a:p>
          <a:p>
            <a:pPr algn="just"/>
            <a:r>
              <a:rPr lang="sk-SK" dirty="0" smtClean="0"/>
              <a:t>Učivo tvoria ZRUČNOSTI A NÁVYKY, rozvíjané vôľové a charakterové vlastnosti, skúsenosti s prežívaním emócií, kognitívne procesy (rôzne formy myslenia, poznávania)</a:t>
            </a:r>
          </a:p>
          <a:p>
            <a:pPr algn="just"/>
            <a:r>
              <a:rPr lang="sk-SK" dirty="0" smtClean="0"/>
              <a:t>Všetko to, čo sprostredkuje žiakom obsah učiva v procese výučby, nazývame UČEBNÝMI ZDROJMI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je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jetok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ajetok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1321</Words>
  <Application>Microsoft Office PowerPoint</Application>
  <PresentationFormat>Prezentácia na obrazovke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Majetok</vt:lpstr>
      <vt:lpstr>UČEBNÉ ZDROJE</vt:lpstr>
      <vt:lpstr>OBSAH</vt:lpstr>
      <vt:lpstr>Snímka 3</vt:lpstr>
      <vt:lpstr>ČO JE UČEBNÝ ZDROJ?</vt:lpstr>
      <vt:lpstr>DIDAKTICKÁ TRANSFORMÁCIA UČIVA</vt:lpstr>
      <vt:lpstr>ŠKOLSKÁ  EDUKÁCIA</vt:lpstr>
      <vt:lpstr>Čo môžeme považovať za učebný zdroj?</vt:lpstr>
      <vt:lpstr>Príklad odlíšenia IZ a UZ = detská encyklopédia</vt:lpstr>
      <vt:lpstr>POZOR!</vt:lpstr>
      <vt:lpstr>UZ V PROCESE VÝUČBY</vt:lpstr>
      <vt:lpstr>Realita v škole</vt:lpstr>
      <vt:lpstr>SOCIO-KULTÚRNE PROSTREDIE</vt:lpstr>
      <vt:lpstr>STUPNE KOGNITÍVNEJ, PSYCHOMOTORICKEJ, EMOCIONÁLNEJ PRIPRAVENOSTI ŽIAKA NA PRÁCU S UČEBNÝM ZDROJOM</vt:lpstr>
      <vt:lpstr>1.záver pre prácu s UZ</vt:lpstr>
      <vt:lpstr>2. záver pre prácu s UZ</vt:lpstr>
      <vt:lpstr>Teória jazykových kódov B. Bernsteina</vt:lpstr>
      <vt:lpstr>PEDAGOGICKÁ  SITUÁCIA</vt:lpstr>
      <vt:lpstr>PEDAGOGICKÁ SITUÁCIA</vt:lpstr>
      <vt:lpstr>PEDAGOGICKÁ SITUÁCIA</vt:lpstr>
      <vt:lpstr>Učebné zdroje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UČEBNÉ ZDROJE</dc:title>
  <dc:creator>Elenka</dc:creator>
  <cp:lastModifiedBy>Elenka</cp:lastModifiedBy>
  <cp:revision>41</cp:revision>
  <dcterms:created xsi:type="dcterms:W3CDTF">2013-11-19T10:46:04Z</dcterms:created>
  <dcterms:modified xsi:type="dcterms:W3CDTF">2013-11-23T12:55:15Z</dcterms:modified>
</cp:coreProperties>
</file>