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</p:sldMasterIdLst>
  <p:notesMasterIdLst>
    <p:notesMasterId r:id="rId20"/>
  </p:notesMasterIdLst>
  <p:handoutMasterIdLst>
    <p:handoutMasterId r:id="rId21"/>
  </p:handoutMasterIdLst>
  <p:sldIdLst>
    <p:sldId id="256" r:id="rId5"/>
    <p:sldId id="330" r:id="rId6"/>
    <p:sldId id="331" r:id="rId7"/>
    <p:sldId id="332" r:id="rId8"/>
    <p:sldId id="364" r:id="rId9"/>
    <p:sldId id="333" r:id="rId10"/>
    <p:sldId id="334" r:id="rId11"/>
    <p:sldId id="363" r:id="rId12"/>
    <p:sldId id="365" r:id="rId13"/>
    <p:sldId id="366" r:id="rId14"/>
    <p:sldId id="370" r:id="rId15"/>
    <p:sldId id="367" r:id="rId16"/>
    <p:sldId id="368" r:id="rId17"/>
    <p:sldId id="369" r:id="rId18"/>
    <p:sldId id="285" r:id="rId19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8" autoAdjust="0"/>
    <p:restoredTop sz="90929"/>
  </p:normalViewPr>
  <p:slideViewPr>
    <p:cSldViewPr>
      <p:cViewPr varScale="1">
        <p:scale>
          <a:sx n="104" d="100"/>
          <a:sy n="104" d="100"/>
        </p:scale>
        <p:origin x="10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1E3F7-EE7E-4D70-9CF8-B5A3940C081A}" type="datetimeFigureOut">
              <a:rPr lang="sk-SK" smtClean="0"/>
              <a:pPr/>
              <a:t>14. 3. 2021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BBB9A-276F-4323-B18F-57371A63913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3FAD2-14AC-4BA2-A9D8-077970489A0A}" type="datetimeFigureOut">
              <a:rPr lang="sk-SK" smtClean="0"/>
              <a:t>14. 3. 2021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1243013"/>
            <a:ext cx="4475163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7C5FD-1F13-46B3-9C6A-6F9368D655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671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C5FD-1F13-46B3-9C6A-6F9368D65547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758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C5FD-1F13-46B3-9C6A-6F9368D65547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479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á snímk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5E86378F-D96B-4BCA-B26E-BAE4CCCCAF9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4001" cy="6858000"/>
            <a:chOff x="-1574" y="0"/>
            <a:chExt cx="9144000" cy="6858000"/>
          </a:xfrm>
        </p:grpSpPr>
        <p:pic>
          <p:nvPicPr>
            <p:cNvPr id="5" name="Rectangle 6">
              <a:extLst>
                <a:ext uri="{FF2B5EF4-FFF2-40B4-BE49-F238E27FC236}">
                  <a16:creationId xmlns:a16="http://schemas.microsoft.com/office/drawing/2014/main" id="{19FB91C0-8A24-4C1F-90F1-60F604DB7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CA6D624C-FFD3-4681-AACA-BE3D81AA4725}"/>
                </a:ext>
              </a:extLst>
            </p:cNvPr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FDE8EE05-80E1-45DA-A552-225BBE70504D}"/>
                </a:ext>
              </a:extLst>
            </p:cNvPr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4FA3E096-4839-4BE1-B456-9525DC0E471A}"/>
                </a:ext>
              </a:extLst>
            </p:cNvPr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B3A7693A-64F9-41A8-9018-1BED545982F4}"/>
                </a:ext>
              </a:extLst>
            </p:cNvPr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>
              <a:buNone/>
              <a:defRPr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937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F83B35-117E-499F-B60F-C4FE91E68B0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724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A772-0941-4573-B3D6-B8D2FB68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35E2-F8CE-4C6D-ABD7-6FCE817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C2F7D-E347-4F3A-AA00-7D24698F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63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0923802B-85D0-4FD6-A06F-B856CEA5436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574" y="0"/>
            <a:chExt cx="9145574" cy="6858000"/>
          </a:xfrm>
        </p:grpSpPr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B8FD485C-3F8A-4075-B36A-41CCFBD70659}"/>
                </a:ext>
              </a:extLst>
            </p:cNvPr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F530CB1-8BA7-43B4-8F94-2BA70313C6BC}"/>
                </a:ext>
              </a:extLst>
            </p:cNvPr>
            <p:cNvSpPr/>
            <p:nvPr/>
          </p:nvSpPr>
          <p:spPr>
            <a:xfrm>
              <a:off x="-1574" y="0"/>
              <a:ext cx="9143987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BABDE487-711F-430C-A58D-FD5821C78121}"/>
                </a:ext>
              </a:extLst>
            </p:cNvPr>
            <p:cNvSpPr/>
            <p:nvPr/>
          </p:nvSpPr>
          <p:spPr>
            <a:xfrm>
              <a:off x="-1574" y="6553200"/>
              <a:ext cx="9143987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B6AABD04-D5E4-4EC3-AEA4-4B076683F55E}"/>
                </a:ext>
              </a:extLst>
            </p:cNvPr>
            <p:cNvCxnSpPr/>
            <p:nvPr/>
          </p:nvCxnSpPr>
          <p:spPr>
            <a:xfrm>
              <a:off x="-1574" y="381000"/>
              <a:ext cx="9143987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C9ED9033-BFFB-459D-AE91-16605F4BBE8D}"/>
                </a:ext>
              </a:extLst>
            </p:cNvPr>
            <p:cNvCxnSpPr/>
            <p:nvPr/>
          </p:nvCxnSpPr>
          <p:spPr>
            <a:xfrm>
              <a:off x="-1574" y="6477000"/>
              <a:ext cx="9143987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3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908427-B4F7-4A82-9C8D-18BB640E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2F5A0B-7534-480D-8612-D0797C2A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EF49-FE06-49DE-92D7-47B47C65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C9549-881F-45B9-8AF2-223862740B46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006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7E19A2A-CE0D-4F12-A310-C1AE263A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F59CAE8-B560-4D5F-A2A7-31423794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AA97DB6-0797-4D59-8E85-7180EFDD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23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B62A940-2708-409F-BE43-D99080B9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B7A339-F921-4560-87E6-A1E94D31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C0FCB54-DC74-443F-8DD5-1AF61E85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978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B798069-F4CE-4546-B0FF-B0E5D96B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3C3A3D-5870-438F-A8BC-43B36DFC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CBAE1D-3E83-4C2A-A12A-5313E692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42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E1E2E6-5FC3-4F9F-9CEC-4827EAD6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C001BD-6D18-481D-8D4D-6F7E2FFB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5CAB03-D976-4140-A6C6-306B9B84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90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3D24C4-9C11-4999-B47C-C05D4416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36B2DC-6797-478D-8909-433C970D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0FC550-ACB8-4A5A-B89A-0D85401E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240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58210D75-479D-4C04-B277-98DD3CFFD6C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1032" name="Rectangle 6">
              <a:extLst>
                <a:ext uri="{FF2B5EF4-FFF2-40B4-BE49-F238E27FC236}">
                  <a16:creationId xmlns:a16="http://schemas.microsoft.com/office/drawing/2014/main" id="{D16EEBF2-371E-47EA-8589-E08FE4B21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2B6F79-8BF7-4106-B298-9D5534E94FE7}"/>
                </a:ext>
              </a:extLst>
            </p:cNvPr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9271C50-C19F-4B87-B3B8-7AE036678BAD}"/>
                </a:ext>
              </a:extLst>
            </p:cNvPr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C0AD1D-9C6A-4CA8-8713-A2FFE9B975B6}"/>
                </a:ext>
              </a:extLst>
            </p:cNvPr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1E617-87DA-4420-9A9D-B8C48E1A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C577-23A7-40E1-B860-835DEE7AA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D29C-903D-4467-8CC1-1870FC98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7AED-69A2-468D-A379-D83DF5402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803F281F-FDF0-4B9E-A34A-96EB4DE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51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4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420888"/>
            <a:ext cx="8640960" cy="2664296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sk-SK" b="1" dirty="0"/>
              <a:t>Učivo, jeho zložky a prvky</a:t>
            </a:r>
            <a:br>
              <a:rPr lang="sk-SK" b="1" dirty="0"/>
            </a:br>
            <a:endParaRPr lang="sk-SK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5517232"/>
            <a:ext cx="7448872" cy="1475259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sk-SK" sz="2000" i="1" dirty="0"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                                                 </a:t>
            </a: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Mgr. Imrich </a:t>
            </a:r>
            <a:r>
              <a:rPr lang="sk-SK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Ištvan</a:t>
            </a: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, PhD.</a:t>
            </a:r>
          </a:p>
          <a:p>
            <a:pPr algn="ctr" eaLnBrk="1" hangingPunct="1">
              <a:defRPr/>
            </a:pPr>
            <a:endParaRPr lang="sk-SK" sz="20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0791E-DE70-414F-A0F4-187A555F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7" y="1844823"/>
            <a:ext cx="8348743" cy="4860777"/>
          </a:xfrm>
        </p:spPr>
        <p:txBody>
          <a:bodyPr>
            <a:normAutofit/>
          </a:bodyPr>
          <a:lstStyle/>
          <a:p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je výrok, ktorý vyjadruje vzťah medzi dvoma alebo viacerými pojmami </a:t>
            </a:r>
            <a:r>
              <a:rPr lang="sk-SK" sz="2400" i="1" dirty="0"/>
              <a:t>(Pasch et al. 1998, s.61.)“</a:t>
            </a:r>
          </a:p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 odbor. literatúre – princípy, teórie, zákony.</a:t>
            </a:r>
          </a:p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obvykle vyjadrená zložitým výrokom, často v súvetí.</a:t>
            </a:r>
          </a:p>
          <a:p>
            <a:endParaRPr lang="sk-SK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sk-SK" sz="2400" dirty="0"/>
              <a:t>Generalizácia je napr. </a:t>
            </a: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i="1" dirty="0"/>
              <a:t>        Zelenina a ovocie sú zdravé, lebo obsahujú vitamíny.</a:t>
            </a:r>
          </a:p>
          <a:p>
            <a:pPr marL="0" indent="0">
              <a:buNone/>
            </a:pPr>
            <a:r>
              <a:rPr lang="sk-SK" sz="2400" i="1" dirty="0"/>
              <a:t>        J.A. Komenský bol učiteľ národov.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Generalizácia (zovšeobecnenie)</a:t>
            </a:r>
          </a:p>
        </p:txBody>
      </p:sp>
    </p:spTree>
    <p:extLst>
      <p:ext uri="{BB962C8B-B14F-4D97-AF65-F5344CB8AC3E}">
        <p14:creationId xmlns:p14="http://schemas.microsoft.com/office/powerpoint/2010/main" val="249162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DC905-6EA8-4210-9ECF-1030E853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E117DE-36A3-4268-9EF4-64AB751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00748-65A1-4DC6-A775-82552466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9144000" cy="271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6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0791E-DE70-414F-A0F4-187A555F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7" y="1844823"/>
            <a:ext cx="8348743" cy="4860777"/>
          </a:xfrm>
        </p:spPr>
        <p:txBody>
          <a:bodyPr>
            <a:noAutofit/>
          </a:bodyPr>
          <a:lstStyle/>
          <a:p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nadobudnutá pohotovosť, pripravenosť správne, čo najrýchlejšie a s čo najmenšou námahou vykonávať istú činnosť na základe osvojených vedomostí a predchádzajúcej praktickej činnosti.</a:t>
            </a:r>
          </a:p>
          <a:p>
            <a:endParaRPr lang="sk-SK" sz="2400" i="1" dirty="0"/>
          </a:p>
          <a:p>
            <a:r>
              <a:rPr lang="sk-SK" sz="2400" dirty="0"/>
              <a:t>Napr. pracovné, pohybové, zdravotné, poznávacie a i.</a:t>
            </a:r>
          </a:p>
          <a:p>
            <a:endParaRPr lang="sk-SK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sk-SK" sz="2400" dirty="0"/>
              <a:t>K zručnostiam patrí napr. </a:t>
            </a:r>
          </a:p>
          <a:p>
            <a:pPr marL="0" indent="0">
              <a:buNone/>
            </a:pPr>
            <a:r>
              <a:rPr lang="sk-SK" sz="2400" i="1" dirty="0"/>
              <a:t>hovoriť cudzím jazykom, jazdiť na bicykli, hrať na hudobný nástroj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Zručnosť</a:t>
            </a:r>
          </a:p>
        </p:txBody>
      </p:sp>
    </p:spTree>
    <p:extLst>
      <p:ext uri="{BB962C8B-B14F-4D97-AF65-F5344CB8AC3E}">
        <p14:creationId xmlns:p14="http://schemas.microsoft.com/office/powerpoint/2010/main" val="137117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FE622A-5197-44D2-BDF5-8613C2F56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717032"/>
            <a:ext cx="5402908" cy="2701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0791E-DE70-414F-A0F4-187A555F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7" y="1844823"/>
            <a:ext cx="8348743" cy="4860777"/>
          </a:xfrm>
        </p:spPr>
        <p:txBody>
          <a:bodyPr>
            <a:noAutofit/>
          </a:bodyPr>
          <a:lstStyle/>
          <a:p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zautomatizované činnosti, ktoré sa získavajú mnohonásobným opakovaním príslušných úkonov.</a:t>
            </a:r>
          </a:p>
          <a:p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môžu prebiehať  bez uvedomelej kontroly, či sústredenej pozornosti.</a:t>
            </a:r>
          </a:p>
          <a:p>
            <a:endParaRPr lang="sk-SK" sz="24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Návyky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AF2BA-107B-449A-B52C-27CA4D32E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577" y="3160083"/>
            <a:ext cx="2759502" cy="3679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585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0791E-DE70-414F-A0F4-187A555F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9"/>
            <a:ext cx="8229600" cy="3744416"/>
          </a:xfrm>
        </p:spPr>
        <p:txBody>
          <a:bodyPr>
            <a:noAutofit/>
          </a:bodyPr>
          <a:lstStyle/>
          <a:p>
            <a:r>
              <a:rPr lang="sk-SK" sz="24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predstavujú to, čo si človek váží, cení, čomu pripisuje určitý význam.</a:t>
            </a:r>
          </a:p>
          <a:p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vyjradrujú vzťah človeka k prírode, k spoločnosti, k sebe samému,</a:t>
            </a:r>
          </a:p>
          <a:p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sú základom štruktúry mravného vedomia človeka, jeho charakteru.</a:t>
            </a:r>
          </a:p>
          <a:p>
            <a:endParaRPr lang="sk-SK" sz="2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sk-SK" sz="24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Hodnoty</a:t>
            </a:r>
          </a:p>
        </p:txBody>
      </p:sp>
      <p:pic>
        <p:nvPicPr>
          <p:cNvPr id="1028" name="Picture 4" descr="4.1.2. Druhy hodnot">
            <a:extLst>
              <a:ext uri="{FF2B5EF4-FFF2-40B4-BE49-F238E27FC236}">
                <a16:creationId xmlns:a16="http://schemas.microsoft.com/office/drawing/2014/main" id="{F4B9E9F9-FF15-4068-BDA1-827E3F12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93704"/>
            <a:ext cx="6977006" cy="26642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8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Obrázek 3" descr="slnk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5002" y="4221088"/>
            <a:ext cx="3346927" cy="2510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3528" y="323022"/>
            <a:ext cx="6588125" cy="2087562"/>
          </a:xfrm>
        </p:spPr>
        <p:txBody>
          <a:bodyPr/>
          <a:lstStyle/>
          <a:p>
            <a:pPr eaLnBrk="1" hangingPunct="1">
              <a:defRPr/>
            </a:pPr>
            <a:r>
              <a:rPr lang="sk-SK" sz="8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79712" y="2687642"/>
            <a:ext cx="7643812" cy="1971675"/>
          </a:xfrm>
        </p:spPr>
        <p:txBody>
          <a:bodyPr/>
          <a:lstStyle/>
          <a:p>
            <a:pPr eaLnBrk="1" hangingPunct="1">
              <a:defRPr/>
            </a:pPr>
            <a:r>
              <a:rPr lang="sk-SK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 pozornosť.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F40042-8337-4A91-AC34-EE0396B24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72816"/>
            <a:ext cx="8419341" cy="4353347"/>
          </a:xfrm>
        </p:spPr>
        <p:txBody>
          <a:bodyPr>
            <a:normAutofit/>
          </a:bodyPr>
          <a:lstStyle/>
          <a:p>
            <a:r>
              <a:rPr lang="sk-SK" sz="2400" b="1" i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„sústava poznatkov a činností, ktoré si má žiak osvojiť v priebehu výchovnovzdelávacieho procesu a učenia sa a ktoré sa majú prejaviť v jeho vedomostiach, zručnostiach a návykoch</a:t>
            </a:r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sk-SK" sz="2400" dirty="0">
                <a:effectLst/>
              </a:rPr>
              <a:t>(Petlák 2016, s.51).</a:t>
            </a:r>
            <a:r>
              <a:rPr lang="sk-SK" sz="2400" b="1" i="1" dirty="0">
                <a:solidFill>
                  <a:schemeClr val="tx2"/>
                </a:solidFill>
                <a:effectLst/>
              </a:rPr>
              <a:t>“</a:t>
            </a:r>
          </a:p>
          <a:p>
            <a:endParaRPr lang="sk-SK" sz="2400" i="1" dirty="0">
              <a:effectLst/>
            </a:endParaRPr>
          </a:p>
          <a:p>
            <a:r>
              <a:rPr lang="sk-SK" sz="2200" dirty="0"/>
              <a:t>vzniká spracovaním spracovaním obsahu </a:t>
            </a:r>
          </a:p>
          <a:p>
            <a:pPr marL="0" indent="0">
              <a:buNone/>
            </a:pPr>
            <a:r>
              <a:rPr lang="sk-SK" sz="2200" dirty="0"/>
              <a:t>    predstavujúceho rôzne oblasti kultúry </a:t>
            </a:r>
          </a:p>
          <a:p>
            <a:pPr marL="0" indent="0">
              <a:buNone/>
            </a:pPr>
            <a:r>
              <a:rPr lang="sk-SK" sz="2200" dirty="0"/>
              <a:t>    (vedy a techniky,umenia, činnosti </a:t>
            </a:r>
          </a:p>
          <a:p>
            <a:pPr marL="0" indent="0">
              <a:buNone/>
            </a:pPr>
            <a:r>
              <a:rPr lang="sk-SK" sz="2200" dirty="0"/>
              <a:t>    a hodnôt) do školského vzdelávania.</a:t>
            </a:r>
            <a:endParaRPr lang="sk-SK" sz="2200" b="1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sk-SK" sz="2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11F42C-E496-4621-8747-F78858BC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Učivo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A359B-3D6D-44D2-BB15-39F79575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25" y="3934317"/>
            <a:ext cx="2581275" cy="2552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3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9D1CE2-CF91-404C-A1D2-6EC48E986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309221"/>
            <a:ext cx="5213027" cy="2492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0B713-B495-41EC-BF92-7BF30FA2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72744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sk-SK" sz="24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vedomostí</a:t>
            </a:r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,</a:t>
            </a:r>
          </a:p>
          <a:p>
            <a:pPr marL="457200" indent="-457200">
              <a:buAutoNum type="arabicPeriod"/>
            </a:pPr>
            <a:r>
              <a:rPr lang="sk-SK" sz="24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zručností</a:t>
            </a:r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,</a:t>
            </a:r>
          </a:p>
          <a:p>
            <a:pPr marL="457200" indent="-457200">
              <a:buAutoNum type="arabicPeriod"/>
            </a:pPr>
            <a:r>
              <a:rPr lang="sk-SK" sz="24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hodnotová orientácia žiakov </a:t>
            </a:r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(záujmy, presvedčenia, hodnoty, návyky),</a:t>
            </a:r>
          </a:p>
          <a:p>
            <a:pPr marL="457200" indent="-457200">
              <a:buAutoNum type="arabicPeriod"/>
            </a:pPr>
            <a:r>
              <a:rPr lang="sk-SK" sz="24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myšlienková operácia </a:t>
            </a:r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(analýza, syntéza, porovnávanie, indukcia, dedukcia).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41CF9F-4CEC-416E-AE34-6502A15D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Zložky učiva</a:t>
            </a:r>
          </a:p>
        </p:txBody>
      </p:sp>
    </p:spTree>
    <p:extLst>
      <p:ext uri="{BB962C8B-B14F-4D97-AF65-F5344CB8AC3E}">
        <p14:creationId xmlns:p14="http://schemas.microsoft.com/office/powerpoint/2010/main" val="139134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0B713-B495-41EC-BF92-7BF30FA2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507288" cy="4500736"/>
          </a:xfrm>
        </p:spPr>
        <p:txBody>
          <a:bodyPr>
            <a:noAutofit/>
          </a:bodyPr>
          <a:lstStyle/>
          <a:p>
            <a:r>
              <a:rPr lang="sk-SK" sz="2400" dirty="0">
                <a:effectLst/>
              </a:rPr>
              <a:t>základný prvok obsahu vzdelania</a:t>
            </a:r>
          </a:p>
          <a:p>
            <a:endParaRPr lang="sk-SK" sz="2400" dirty="0">
              <a:effectLst/>
            </a:endParaRPr>
          </a:p>
          <a:p>
            <a:r>
              <a:rPr lang="sk-SK" sz="2400" b="1" i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„osvojené, zapamätané a pochopené fakty a vzťahy medzi nimi v podobe pojmov, pravidiel, poučiek, zákonov, vzorcov, značiek, teoretických princípov, v ktorých sa odráža poznanie skutočností vo vedomí žiakov </a:t>
            </a:r>
            <a:r>
              <a:rPr lang="sk-SK" sz="2400" i="1" dirty="0">
                <a:effectLst/>
              </a:rPr>
              <a:t>(Šuťáková 2015, s. 64).“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41CF9F-4CEC-416E-AE34-6502A15D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Vedomosti</a:t>
            </a:r>
          </a:p>
        </p:txBody>
      </p:sp>
    </p:spTree>
    <p:extLst>
      <p:ext uri="{BB962C8B-B14F-4D97-AF65-F5344CB8AC3E}">
        <p14:creationId xmlns:p14="http://schemas.microsoft.com/office/powerpoint/2010/main" val="303615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41CF9F-4CEC-416E-AE34-6502A15D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Druhy vedomosti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FBBA28-BD3E-4E19-9A10-98A39FCEB1BD}"/>
              </a:ext>
            </a:extLst>
          </p:cNvPr>
          <p:cNvSpPr/>
          <p:nvPr/>
        </p:nvSpPr>
        <p:spPr>
          <a:xfrm>
            <a:off x="604028" y="1916832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Deklaratívne (faktické) vedomosti, 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Procedurálne (aplikačné) vedomosti,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Kontextuálne vedomosti,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Teoretické vedomosti,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Praktické vedomosti,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Kolektívne vedomosti,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Skúsenostné vedomosti,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Inertné vedomosti,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Implicitné vedomosti,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Explicitné vedomosti,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Profesijné vedomosti,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Expertné vedomosti.</a:t>
            </a:r>
          </a:p>
          <a:p>
            <a:pPr marL="342900" indent="-342900">
              <a:buAutoNum type="arabicPeriod"/>
            </a:pPr>
            <a:endParaRPr lang="sk-SK" dirty="0"/>
          </a:p>
          <a:p>
            <a:pPr marL="342900" indent="-342900">
              <a:buAutoNum type="arabicPeriod"/>
            </a:pPr>
            <a:endParaRPr lang="sk-SK" dirty="0"/>
          </a:p>
          <a:p>
            <a:pPr marL="342900" indent="-342900">
              <a:buAutoNum type="arabicPeriod"/>
            </a:pP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224884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C88E14F-EB2F-4E71-8023-D3094C01691F}"/>
              </a:ext>
            </a:extLst>
          </p:cNvPr>
          <p:cNvSpPr/>
          <p:nvPr/>
        </p:nvSpPr>
        <p:spPr>
          <a:xfrm>
            <a:off x="2267744" y="1904665"/>
            <a:ext cx="4464496" cy="39170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90116-C447-45C7-9570-80B2D152C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endParaRPr lang="sk-SK" sz="2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14350" indent="-514350">
              <a:buAutoNum type="alphaLcParenR"/>
            </a:pPr>
            <a:endParaRPr lang="sk-SK" sz="2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sk-SK" sz="24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 Pojmy</a:t>
            </a:r>
          </a:p>
          <a:p>
            <a:pPr marL="0" indent="0">
              <a:buNone/>
            </a:pPr>
            <a:endParaRPr lang="sk-SK" sz="2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     </a:t>
            </a:r>
            <a:r>
              <a:rPr lang="sk-SK" sz="24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Fakty</a:t>
            </a:r>
          </a:p>
          <a:p>
            <a:pPr marL="0" indent="0">
              <a:buNone/>
            </a:pPr>
            <a:endParaRPr lang="sk-SK" sz="2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sk-SK" sz="24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       Generalizácie </a:t>
            </a:r>
          </a:p>
          <a:p>
            <a:pPr marL="0" indent="0">
              <a:buNone/>
            </a:pPr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  (zákony, princípy, teórie)</a:t>
            </a:r>
          </a:p>
          <a:p>
            <a:endParaRPr lang="sk-S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3E4D5C-E32E-4C64-920E-C854AE9F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Prvky učiva:</a:t>
            </a:r>
          </a:p>
        </p:txBody>
      </p:sp>
    </p:spTree>
    <p:extLst>
      <p:ext uri="{BB962C8B-B14F-4D97-AF65-F5344CB8AC3E}">
        <p14:creationId xmlns:p14="http://schemas.microsoft.com/office/powerpoint/2010/main" val="357618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0791E-DE70-414F-A0F4-187A555F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7" y="1844823"/>
            <a:ext cx="8348743" cy="3384377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sú kategórie, alebo triedy vecí, či myšlienok, ktoré majú spoločné, najdôležitejšie (podstatné) vlastnosti.“</a:t>
            </a:r>
          </a:p>
          <a:p>
            <a:endParaRPr lang="sk-SK" dirty="0"/>
          </a:p>
          <a:p>
            <a:r>
              <a:rPr lang="sk-SK" dirty="0"/>
              <a:t>odpovedajú na otázku: </a:t>
            </a:r>
            <a:r>
              <a:rPr lang="sk-SK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Čo je to?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Pojmy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C49812-3D3B-46D3-B350-C2195640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574593"/>
            <a:ext cx="6876256" cy="2088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259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0791E-DE70-414F-A0F4-187A555F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863" y="2184542"/>
            <a:ext cx="5626968" cy="1872209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je ten, ktorý je možné popísať vymenovaním jeho pozorovateľných vlastností, atribútov, t.j. </a:t>
            </a:r>
            <a:r>
              <a:rPr lang="sk-SK" sz="2000" dirty="0"/>
              <a:t>jeho príklad existuje v hmotnom svete, a na základe pozorovania je možné rozhodnúť či daný príklad patrí k tomu, či nému pojmu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Druhy pojmov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BCAD8-67DF-44B6-97B5-267F90AF282E}"/>
              </a:ext>
            </a:extLst>
          </p:cNvPr>
          <p:cNvSpPr txBox="1"/>
          <p:nvPr/>
        </p:nvSpPr>
        <p:spPr>
          <a:xfrm>
            <a:off x="338057" y="5445224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48805-9084-45AD-8763-EC6EAF97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1" y="2184542"/>
            <a:ext cx="2779910" cy="36559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09CCEF-8E43-4B8F-A6E6-70569E451D7C}"/>
              </a:ext>
            </a:extLst>
          </p:cNvPr>
          <p:cNvSpPr/>
          <p:nvPr/>
        </p:nvSpPr>
        <p:spPr>
          <a:xfrm>
            <a:off x="3347863" y="4437112"/>
            <a:ext cx="55591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je taký, ktorý nie je možné pozorovať buď preto, že nemá hmotné rozmery, alebo jeho hmotné parametre nie sú podstatné pre jeho rozlíšenie, určenie či ide exemplár daného pojmu.</a:t>
            </a:r>
            <a:endParaRPr lang="sk-SK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0F11F-3645-47B5-8E7A-57374D161774}"/>
              </a:ext>
            </a:extLst>
          </p:cNvPr>
          <p:cNvSpPr/>
          <p:nvPr/>
        </p:nvSpPr>
        <p:spPr>
          <a:xfrm>
            <a:off x="3203848" y="17331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Konkrétny pojem</a:t>
            </a:r>
          </a:p>
          <a:p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22968-5823-47A5-B20B-5FB4BAD533AE}"/>
              </a:ext>
            </a:extLst>
          </p:cNvPr>
          <p:cNvSpPr/>
          <p:nvPr/>
        </p:nvSpPr>
        <p:spPr>
          <a:xfrm>
            <a:off x="3280041" y="3964415"/>
            <a:ext cx="225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Abstraktný pojem</a:t>
            </a:r>
          </a:p>
        </p:txBody>
      </p:sp>
    </p:spTree>
    <p:extLst>
      <p:ext uri="{BB962C8B-B14F-4D97-AF65-F5344CB8AC3E}">
        <p14:creationId xmlns:p14="http://schemas.microsoft.com/office/powerpoint/2010/main" val="105200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0791E-DE70-414F-A0F4-187A555F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7" y="1844823"/>
            <a:ext cx="8626431" cy="4860777"/>
          </a:xfrm>
        </p:spPr>
        <p:txBody>
          <a:bodyPr>
            <a:normAutofit fontScale="85000" lnSpcReduction="10000"/>
          </a:bodyPr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fixujú empirické poznanie, t.j. zachytávajú javy popisom ich podoby, vlastností, počtu, miesta, pohybu a pod.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získavané pozorovaním, expermentovaní, rozborom produktu činností.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reprezentujú informácie o jednotlivých skutočnostiach, o ľuďoch, veciach, konkrétnom mieste, konkrétnej dobe, určitej udalosti.</a:t>
            </a:r>
          </a:p>
          <a:p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sk-SK" dirty="0"/>
              <a:t>Faktom je napr. </a:t>
            </a:r>
          </a:p>
          <a:p>
            <a:pPr marL="0" indent="0">
              <a:buNone/>
            </a:pPr>
            <a:r>
              <a:rPr lang="sk-SK" i="1" dirty="0"/>
              <a:t>        Mrkva patrí pod pojem zelenina.</a:t>
            </a:r>
          </a:p>
          <a:p>
            <a:pPr marL="0" indent="0">
              <a:buNone/>
            </a:pPr>
            <a:r>
              <a:rPr lang="sk-SK" i="1" dirty="0"/>
              <a:t>        J.A. Komenský sa narodil 28. marca 1592 na Morave.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Fakty</a:t>
            </a:r>
          </a:p>
        </p:txBody>
      </p:sp>
    </p:spTree>
    <p:extLst>
      <p:ext uri="{BB962C8B-B14F-4D97-AF65-F5344CB8AC3E}">
        <p14:creationId xmlns:p14="http://schemas.microsoft.com/office/powerpoint/2010/main" val="325552613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F36502E-95F4-4145-91A2-1767A542582C}" vid="{A487ACA1-23B1-44C4-AE77-7B6F4E9714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CFCA2F78622BF4592E3D73DC2D321D0" ma:contentTypeVersion="2" ma:contentTypeDescription="Vytvoří nový dokument" ma:contentTypeScope="" ma:versionID="63b885cc986dd6ee27acf5c602c2f255">
  <xsd:schema xmlns:xsd="http://www.w3.org/2001/XMLSchema" xmlns:xs="http://www.w3.org/2001/XMLSchema" xmlns:p="http://schemas.microsoft.com/office/2006/metadata/properties" xmlns:ns2="2809c07b-5806-4e23-aa76-04ce8b9c8249" targetNamespace="http://schemas.microsoft.com/office/2006/metadata/properties" ma:root="true" ma:fieldsID="d044eeb538e23bad455e1908bc8c8152" ns2:_="">
    <xsd:import namespace="2809c07b-5806-4e23-aa76-04ce8b9c82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9c07b-5806-4e23-aa76-04ce8b9c82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F7ECDE-F41E-4997-AF8F-DE1BAE2FEF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86A6D4-518A-41D7-BEB9-F171DC035F04}"/>
</file>

<file path=customXml/itemProps3.xml><?xml version="1.0" encoding="utf-8"?>
<ds:datastoreItem xmlns:ds="http://schemas.openxmlformats.org/officeDocument/2006/customXml" ds:itemID="{34551B03-E864-4F2C-BE20-42F9947AF4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2124</TotalTime>
  <Words>607</Words>
  <Application>Microsoft Office PowerPoint</Application>
  <PresentationFormat>On-screen Show (4:3)</PresentationFormat>
  <Paragraphs>86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Segoe Condensed</vt:lpstr>
      <vt:lpstr>Wingdings</vt:lpstr>
      <vt:lpstr>Theme1</vt:lpstr>
      <vt:lpstr>Učivo, jeho zložky a prvky </vt:lpstr>
      <vt:lpstr>Učivo</vt:lpstr>
      <vt:lpstr>Zložky učiva</vt:lpstr>
      <vt:lpstr>Vedomosti</vt:lpstr>
      <vt:lpstr>Druhy vedomosti</vt:lpstr>
      <vt:lpstr>Prvky učiva:</vt:lpstr>
      <vt:lpstr>Pojmy</vt:lpstr>
      <vt:lpstr>Druhy pojmov</vt:lpstr>
      <vt:lpstr>Fakty</vt:lpstr>
      <vt:lpstr>Generalizácia (zovšeobecnenie)</vt:lpstr>
      <vt:lpstr>PowerPoint Presentation</vt:lpstr>
      <vt:lpstr>Zručnosť</vt:lpstr>
      <vt:lpstr>Návyky</vt:lpstr>
      <vt:lpstr>Hodnoty</vt:lpstr>
      <vt:lpstr>Ďakujem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vzdelávacích potrieb v systéme ďalšieho vzdelávania učiteľov  Projekt dizertačnej práce</dc:title>
  <dc:creator>Zajacová Tatiana</dc:creator>
  <cp:lastModifiedBy>Imrich Istvan</cp:lastModifiedBy>
  <cp:revision>116</cp:revision>
  <dcterms:created xsi:type="dcterms:W3CDTF">2010-07-08T13:57:45Z</dcterms:created>
  <dcterms:modified xsi:type="dcterms:W3CDTF">2021-03-14T13:43:36Z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0x010100CCFCA2F78622BF4592E3D73DC2D321D0</vt:lpwstr>
  </property>
</Properties>
</file>