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90" r:id="rId4"/>
    <p:sldId id="260" r:id="rId5"/>
    <p:sldId id="291" r:id="rId6"/>
    <p:sldId id="293" r:id="rId7"/>
    <p:sldId id="295" r:id="rId8"/>
    <p:sldId id="296" r:id="rId9"/>
    <p:sldId id="297" r:id="rId10"/>
    <p:sldId id="298" r:id="rId11"/>
    <p:sldId id="310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7C9933-EF26-64D2-8176-2E8CC606B3B5}" v="12" dt="2020-03-05T06:44:31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3925" autoAdjust="0"/>
  </p:normalViewPr>
  <p:slideViewPr>
    <p:cSldViewPr>
      <p:cViewPr varScale="1">
        <p:scale>
          <a:sx n="114" d="100"/>
          <a:sy n="114" d="100"/>
        </p:scale>
        <p:origin x="144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57E11E-0E88-495E-A705-8C9962D2F9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CDAE6-704C-4F03-BF66-02F9D60F0E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69EDA8-316C-480A-890B-A658C68675A6}" type="datetimeFigureOut">
              <a:rPr lang="en-US"/>
              <a:pPr>
                <a:defRPr/>
              </a:pPr>
              <a:t>4/27/2021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AF4FA-4C08-432C-A89D-9253DFB372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D4EDF-05B9-4284-B4B9-A10FB9FA79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DC68F432-724E-48A7-B702-8113AE0E930F}" type="slidenum">
              <a:rPr lang="en-US" altLang="cs-CZ"/>
              <a:pPr/>
              <a:t>‹#›</a:t>
            </a:fld>
            <a:endParaRPr lang="en-US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B9D4E8-BDD0-4C36-9902-27E0F6DE98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04DF6-CDAA-4F3C-9D63-7D1616E06D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2F6461-A189-4890-9718-304BACB2C456}" type="datetimeFigureOut">
              <a:rPr lang="en-US"/>
              <a:pPr>
                <a:defRPr/>
              </a:pPr>
              <a:t>4/27/2021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6B64F3E-063A-409B-9606-D9743BE47B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015626A-4ACD-40D0-AF6E-7E2AF0F87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6C4D8-5737-42AF-86AD-4102A6E971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3B454-A9D3-47CB-9B8B-428F74B05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8F8BB3BF-F0BE-47A9-A46E-53EEBC05DE6D}" type="slidenum">
              <a:rPr lang="en-US" altLang="cs-CZ"/>
              <a:pPr/>
              <a:t>‹#›</a:t>
            </a:fld>
            <a:endParaRPr lang="en-US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6DEFBC34-57BB-4744-8D11-9699C09B0B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E35C95D5-2923-46CB-BA55-23BD413314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cs-CZ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EAA5984F-9D64-4F0F-B8AF-072A59F48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egoe Condensed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Condensed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Condensed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Condensed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9pPr>
          </a:lstStyle>
          <a:p>
            <a:fld id="{64957DE5-AC72-4771-A42A-E6D1485E0495}" type="slidenum">
              <a:rPr lang="en-US" altLang="cs-CZ">
                <a:latin typeface="Calibri" panose="020F0502020204030204" pitchFamily="34" charset="0"/>
              </a:rPr>
              <a:pPr/>
              <a:t>1</a:t>
            </a:fld>
            <a:endParaRPr lang="en-US" altLang="cs-CZ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F2701D94-AE2F-4390-AAFD-51760B3BC4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38464BB5-86B1-4230-9526-57C3BFD8E0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cs-CZ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5272DA7C-384D-4B6E-82B3-92BC408FA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egoe Condensed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Condensed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Condensed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Condensed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9pPr>
          </a:lstStyle>
          <a:p>
            <a:fld id="{935FB9A6-40EC-4D8C-8A88-36825A24AE81}" type="slidenum">
              <a:rPr lang="en-US" altLang="cs-CZ">
                <a:latin typeface="Calibri" panose="020F0502020204030204" pitchFamily="34" charset="0"/>
              </a:rPr>
              <a:pPr/>
              <a:t>2</a:t>
            </a:fld>
            <a:endParaRPr lang="en-US" altLang="cs-CZ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78AA404E-1A27-4611-9B13-1A061ECEEC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AF62D49F-784F-420C-A72E-30B090122D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cs-CZ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7C641FF8-D3A8-47A3-8FC4-8573F6D77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egoe Condensed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Condensed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Condensed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Condensed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9pPr>
          </a:lstStyle>
          <a:p>
            <a:fld id="{F8760908-9C68-4101-99B2-8049973E4D19}" type="slidenum">
              <a:rPr lang="en-US" altLang="cs-CZ">
                <a:latin typeface="Calibri" panose="020F0502020204030204" pitchFamily="34" charset="0"/>
              </a:rPr>
              <a:pPr/>
              <a:t>3</a:t>
            </a:fld>
            <a:endParaRPr lang="en-US" altLang="cs-CZ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BE0FF4C4-DB8C-4B27-892F-192FB187B5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98E78C60-B630-4FEC-896F-006BCB0D9B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cs-CZ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B163E4AE-8109-4AB6-8870-704FEC0DD4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egoe Condensed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Condensed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Condensed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Condensed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9pPr>
          </a:lstStyle>
          <a:p>
            <a:fld id="{1025EFA3-6C6B-472A-809B-66269C547D01}" type="slidenum">
              <a:rPr lang="en-US" altLang="cs-CZ">
                <a:latin typeface="Calibri" panose="020F0502020204030204" pitchFamily="34" charset="0"/>
              </a:rPr>
              <a:pPr/>
              <a:t>4</a:t>
            </a:fld>
            <a:endParaRPr lang="en-US" altLang="cs-CZ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E8175FA3-14B6-424C-B875-A349EFFEDD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5F307BF9-3196-40CF-AABE-79DBF9550C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cs-CZ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75625E31-B1D2-4D6F-8067-FC893FFC3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egoe Condensed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Condensed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Condensed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Condensed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9pPr>
          </a:lstStyle>
          <a:p>
            <a:fld id="{BD2BDE84-6581-4146-9A97-05BFD2A1A517}" type="slidenum">
              <a:rPr lang="en-US" altLang="cs-CZ">
                <a:latin typeface="Calibri" panose="020F0502020204030204" pitchFamily="34" charset="0"/>
              </a:rPr>
              <a:pPr/>
              <a:t>5</a:t>
            </a:fld>
            <a:endParaRPr lang="en-US" altLang="cs-CZ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86E7B1E-9E63-4E18-9C9D-7AA7E29EEB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DE096558-5BDE-48D0-90AE-FE5670A134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cs-CZ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5BBD28F5-65F5-4A2B-BB1C-3ABD20251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egoe Condensed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Condensed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Condensed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Condensed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9pPr>
          </a:lstStyle>
          <a:p>
            <a:fld id="{D6AC5F26-0A87-485B-AF35-6F4B89E68CB1}" type="slidenum">
              <a:rPr lang="en-US" altLang="cs-CZ">
                <a:latin typeface="Calibri" panose="020F0502020204030204" pitchFamily="34" charset="0"/>
              </a:rPr>
              <a:pPr/>
              <a:t>6</a:t>
            </a:fld>
            <a:endParaRPr lang="en-US" altLang="cs-CZ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828CD13A-FC90-4BF2-ABDE-7DFFC9921A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AAFD80A7-76C9-435D-9290-B629A2D871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cs-CZ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1DE049D-823E-4205-9992-7144A93F7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egoe Condensed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Condensed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Condensed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Condensed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9pPr>
          </a:lstStyle>
          <a:p>
            <a:fld id="{3EFF4F9F-14C1-45EA-A22B-E245B0892719}" type="slidenum">
              <a:rPr lang="en-US" altLang="cs-CZ">
                <a:latin typeface="Calibri" panose="020F0502020204030204" pitchFamily="34" charset="0"/>
              </a:rPr>
              <a:pPr/>
              <a:t>7</a:t>
            </a:fld>
            <a:endParaRPr lang="en-US" altLang="cs-CZ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B1FE6FD3-9111-45BD-97FC-5C49F65840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DDD2B624-FBEA-48AC-A1BB-05691042EE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cs-CZ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FDAA791-889B-4077-9F08-F431B6F9E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egoe Condensed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Condensed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Condensed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Condensed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9pPr>
          </a:lstStyle>
          <a:p>
            <a:fld id="{AAB253D6-1E04-426D-99D7-58C1EFDB477B}" type="slidenum">
              <a:rPr lang="en-US" altLang="cs-CZ">
                <a:latin typeface="Calibri" panose="020F0502020204030204" pitchFamily="34" charset="0"/>
              </a:rPr>
              <a:pPr/>
              <a:t>8</a:t>
            </a:fld>
            <a:endParaRPr lang="en-US" altLang="cs-CZ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B584F7B9-8860-4CA3-BD08-6D1A9D64BA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8A04BBB1-FE3A-481F-BB46-B7CD636064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cs-CZ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0E264DFD-109A-4B8A-890D-581FA36875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egoe Condensed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Condensed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Condensed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Condensed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Condensed"/>
              </a:defRPr>
            </a:lvl9pPr>
          </a:lstStyle>
          <a:p>
            <a:fld id="{59357250-97A2-426D-BF23-5E49D98D4FB3}" type="slidenum">
              <a:rPr lang="en-US" altLang="cs-CZ">
                <a:latin typeface="Calibri" panose="020F0502020204030204" pitchFamily="34" charset="0"/>
              </a:rPr>
              <a:pPr/>
              <a:t>9</a:t>
            </a:fld>
            <a:endParaRPr lang="en-US" altLang="cs-CZ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á snímk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B0A4F5B1-CED9-4478-8FCF-0DA1D1732E56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4001" cy="6858000"/>
            <a:chOff x="-1574" y="0"/>
            <a:chExt cx="9144000" cy="6858000"/>
          </a:xfrm>
        </p:grpSpPr>
        <p:pic>
          <p:nvPicPr>
            <p:cNvPr id="5" name="Rectangle 6">
              <a:extLst>
                <a:ext uri="{FF2B5EF4-FFF2-40B4-BE49-F238E27FC236}">
                  <a16:creationId xmlns:a16="http://schemas.microsoft.com/office/drawing/2014/main" id="{44A4CDEC-E72D-4124-ADB1-6A2262105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F389EFD7-E860-4E29-8523-AACA2CA93DE6}"/>
                </a:ext>
              </a:extLst>
            </p:cNvPr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5C62FD31-CD7C-4ECE-9C53-2EBEFF8BE098}"/>
                </a:ext>
              </a:extLst>
            </p:cNvPr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B75D191A-AEE9-461E-9A63-71F9833E6565}"/>
                </a:ext>
              </a:extLst>
            </p:cNvPr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4284AB3C-320E-4055-B8FD-A4B435BE2E83}"/>
                </a:ext>
              </a:extLst>
            </p:cNvPr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>
              <a:buNone/>
              <a:defRPr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395B-621C-4076-853C-700F80F3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148D3-F9A4-492F-84E7-351ADC79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9651C-9043-420E-B8C3-A1E9D8A0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22CE2-804F-4BFA-82E7-6CBD0315AA51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50409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5FA26-0F6B-4473-B743-2A1A06BD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D27BD-FC6D-49CC-A525-7CF4B5C5841D}" type="datetimeFigureOut">
              <a:rPr lang="en-US"/>
              <a:pPr>
                <a:defRPr/>
              </a:pPr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68873-CB53-4A8A-B492-18283DDD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40567-69A1-4413-8EDA-13B36CCD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0E6C5-D3C6-4FF9-A2A5-9D9BD389E504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27673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FC11A410-1254-4F9C-8A8D-4E6D42990B09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58000"/>
            <a:chOff x="-1574" y="0"/>
            <a:chExt cx="9145574" cy="6858000"/>
          </a:xfrm>
        </p:grpSpPr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34D74CBE-078F-4F7D-B623-DCB0F3198DB5}"/>
                </a:ext>
              </a:extLst>
            </p:cNvPr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E681F6D8-8698-428B-9268-D3CAB6E4F08A}"/>
                </a:ext>
              </a:extLst>
            </p:cNvPr>
            <p:cNvSpPr/>
            <p:nvPr userDrawn="1"/>
          </p:nvSpPr>
          <p:spPr>
            <a:xfrm>
              <a:off x="-1574" y="0"/>
              <a:ext cx="9143987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D5BA488A-B0B2-49CC-A284-5E5D8239713A}"/>
                </a:ext>
              </a:extLst>
            </p:cNvPr>
            <p:cNvSpPr/>
            <p:nvPr userDrawn="1"/>
          </p:nvSpPr>
          <p:spPr>
            <a:xfrm>
              <a:off x="-1574" y="6553200"/>
              <a:ext cx="9143987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5">
              <a:extLst>
                <a:ext uri="{FF2B5EF4-FFF2-40B4-BE49-F238E27FC236}">
                  <a16:creationId xmlns:a16="http://schemas.microsoft.com/office/drawing/2014/main" id="{5E2D08FE-1CBC-41A5-BDDB-7ECB93F9DE2E}"/>
                </a:ext>
              </a:extLst>
            </p:cNvPr>
            <p:cNvCxnSpPr/>
            <p:nvPr/>
          </p:nvCxnSpPr>
          <p:spPr>
            <a:xfrm>
              <a:off x="-1574" y="381000"/>
              <a:ext cx="9143987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7F31C8F4-C272-4838-BA35-033349093798}"/>
                </a:ext>
              </a:extLst>
            </p:cNvPr>
            <p:cNvCxnSpPr/>
            <p:nvPr/>
          </p:nvCxnSpPr>
          <p:spPr>
            <a:xfrm>
              <a:off x="-1574" y="6477000"/>
              <a:ext cx="9143987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</p:spTree>
    <p:extLst>
      <p:ext uri="{BB962C8B-B14F-4D97-AF65-F5344CB8AC3E}">
        <p14:creationId xmlns:p14="http://schemas.microsoft.com/office/powerpoint/2010/main" val="97177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2D5715-120E-4156-BF00-56A01666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9A62C-7292-4CE7-8B37-CE64691F0D2B}" type="datetimeFigureOut">
              <a:rPr lang="en-US"/>
              <a:pPr>
                <a:defRPr/>
              </a:pPr>
              <a:t>4/27/2021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51F1EF-0D57-40D1-8985-F2CFB522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D6638B-32EB-45B0-8709-C0DD8B70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5225B-C29F-4AE8-9E57-DE6CD76FC539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53406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F288819-BE41-410A-A6AB-EB7A7132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9C299-E80D-40D5-84C2-12C18912416E}" type="datetimeFigureOut">
              <a:rPr lang="en-US"/>
              <a:pPr>
                <a:defRPr/>
              </a:pPr>
              <a:t>4/27/2021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86710DD-F7FB-44CC-AA2C-A6888721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AA4C6C-9668-4A7E-BC3C-F24FB59B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6545A-831A-4572-87AD-CE915F4C780F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65593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FB5F659-438D-42AE-AE71-5CBEB8BC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58647-ED1A-45AF-AA66-896EC550EE96}" type="datetimeFigureOut">
              <a:rPr lang="en-US"/>
              <a:pPr>
                <a:defRPr/>
              </a:pPr>
              <a:t>4/27/2021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50CA0D1-5052-4F5D-9923-51BFB89C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44FE22A-BC6B-411A-ACF4-F4D31D50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85F99-E33E-4B31-98E2-8B1FBCFBDD47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43907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01F3580-2078-4A7F-B2CF-CD047C39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70CCD-3B3A-43DA-84C9-9C65330C8B42}" type="datetimeFigureOut">
              <a:rPr lang="en-US"/>
              <a:pPr>
                <a:defRPr/>
              </a:pPr>
              <a:t>4/27/2021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3426F39-2866-452D-934D-3C6BB9BF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75C43AF-EC2D-468C-8E6E-B56FBD0E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9B59CD-DD2A-4770-A5F1-5E969F583C25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411886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D6CA3D-F029-4EE8-8625-C894198A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B18DD-EB1E-4013-A35A-9CB12EC8B1FA}" type="datetimeFigureOut">
              <a:rPr lang="en-US"/>
              <a:pPr>
                <a:defRPr/>
              </a:pPr>
              <a:t>4/27/2021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7B90D1C-DE32-41A4-9E20-50EE118E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BC6A317-AB83-416F-8FDD-76E3E208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2C169-D852-4F48-BE41-3CB9212E93E8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86132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k-SK" noProof="0"/>
              <a:t>Ak chcete pridať obrázok, kliknite na ikonu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D42F2F-B53F-4944-A3DB-21713516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425D1-8D29-45A8-9FC2-45C53F6C5E10}" type="datetimeFigureOut">
              <a:rPr lang="en-US"/>
              <a:pPr>
                <a:defRPr/>
              </a:pPr>
              <a:t>4/27/2021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5EDDAD-652E-4D2A-A5DD-CE58B181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9D3CFE5-B3DF-4FCB-94C5-FD9AD62D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B70DC-B52B-4AB7-B8DC-58D79717533F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400846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834FA759-A323-44B8-975A-ADC07393C80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1032" name="Rectangle 6">
              <a:extLst>
                <a:ext uri="{FF2B5EF4-FFF2-40B4-BE49-F238E27FC236}">
                  <a16:creationId xmlns:a16="http://schemas.microsoft.com/office/drawing/2014/main" id="{767447FD-18C5-4749-8694-25D07E029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41A1FA-B612-47AE-8D51-3856DDD593CD}"/>
                </a:ext>
              </a:extLst>
            </p:cNvPr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0C5951-DB0B-4822-B7E5-A997D6A48B8B}"/>
                </a:ext>
              </a:extLst>
            </p:cNvPr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01C540-C902-4191-8A06-544D4CF2562E}"/>
                </a:ext>
              </a:extLst>
            </p:cNvPr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ED463-9835-49D6-974B-256B2823A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E037-C4EF-43D8-B0B4-12DF0EEA7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ACB598F-B793-460C-89C5-6028CD00305D}" type="datetimeFigureOut">
              <a:rPr lang="en-US"/>
              <a:pPr>
                <a:defRPr/>
              </a:pPr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867B3-12BA-4933-A7C3-D6B93690F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6F557-64DF-4405-B0F0-30F98F091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</a:defRPr>
            </a:lvl1pPr>
          </a:lstStyle>
          <a:p>
            <a:fld id="{E6603AAF-73CF-4712-822C-C5CBD18B547C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A18B531C-B734-429B-9D87-5F709598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37" r:id="rId2"/>
    <p:sldLayoutId id="2147483745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0B46F1B-EECF-46FA-8F3F-D48A0D07421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2411413" y="2924175"/>
            <a:ext cx="6400800" cy="3211513"/>
          </a:xfrm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sk-SK" altLang="cs-CZ" sz="2000"/>
              <a:t>Mgr. I.Ištvan, PhD.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106A87-DAB6-40CA-9A82-E1E9FECB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4149725"/>
            <a:ext cx="7772400" cy="14398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b="1" dirty="0"/>
              <a:t>Vyučovacie metódy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D9032CEE-F413-443D-8A21-C9BFAF6B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>
              <a:defRPr/>
            </a:pPr>
            <a:endParaRPr lang="sk-SK" sz="2200" dirty="0">
              <a:effectLst/>
            </a:endParaRPr>
          </a:p>
          <a:p>
            <a:pPr>
              <a:defRPr/>
            </a:pPr>
            <a:r>
              <a:rPr lang="sk-SK" sz="2200" dirty="0">
                <a:effectLst/>
              </a:rPr>
              <a:t>rešpektovania psychologických, gnozeologických, logických zákonitostí vyučovacieho procesu,</a:t>
            </a:r>
          </a:p>
          <a:p>
            <a:pPr>
              <a:defRPr/>
            </a:pPr>
            <a:r>
              <a:rPr lang="sk-SK" sz="2200" dirty="0">
                <a:effectLst/>
              </a:rPr>
              <a:t>obsahu preberaného učiva,</a:t>
            </a:r>
          </a:p>
          <a:p>
            <a:pPr>
              <a:defRPr/>
            </a:pPr>
            <a:r>
              <a:rPr lang="sk-SK" sz="2200" dirty="0">
                <a:effectLst/>
              </a:rPr>
              <a:t>cieľov vyučovacej hodiny, resp. vyučovacej jednotky,</a:t>
            </a:r>
          </a:p>
          <a:p>
            <a:pPr>
              <a:defRPr/>
            </a:pPr>
            <a:r>
              <a:rPr lang="sk-SK" sz="2200" dirty="0">
                <a:effectLst/>
              </a:rPr>
              <a:t>vekových osobitostí žiakov,</a:t>
            </a:r>
          </a:p>
          <a:p>
            <a:pPr>
              <a:defRPr/>
            </a:pPr>
            <a:r>
              <a:rPr lang="sk-SK" sz="2200" dirty="0">
                <a:effectLst/>
              </a:rPr>
              <a:t>osobitostí žiakov v triede (zloženie triedy, prevaha chlapcov, etnikum, formálne a neformálne vzťahy v kolektíve),</a:t>
            </a:r>
          </a:p>
          <a:p>
            <a:pPr>
              <a:defRPr/>
            </a:pPr>
            <a:r>
              <a:rPr lang="sk-SK" sz="2200" dirty="0">
                <a:effectLst/>
              </a:rPr>
              <a:t>materiálneho vybavenia školy,</a:t>
            </a:r>
          </a:p>
          <a:p>
            <a:pPr>
              <a:defRPr/>
            </a:pPr>
            <a:r>
              <a:rPr lang="sk-SK" sz="2200" dirty="0">
                <a:effectLst/>
              </a:rPr>
              <a:t>schopnosti samostatného učiteľa, </a:t>
            </a:r>
            <a:r>
              <a:rPr lang="sk-SK" sz="2200" dirty="0" err="1">
                <a:effectLst/>
              </a:rPr>
              <a:t>t.j</a:t>
            </a:r>
            <a:r>
              <a:rPr lang="sk-SK" sz="2200" dirty="0">
                <a:effectLst/>
              </a:rPr>
              <a:t>. jeho odborná a metodická vybavenosť, skúsenosti.</a:t>
            </a:r>
          </a:p>
          <a:p>
            <a:pPr>
              <a:defRPr/>
            </a:pPr>
            <a:endParaRPr lang="sk-SK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44EB056B-AFF6-48B2-A1A9-61EBDB7C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br>
              <a:rPr lang="sk-SK" sz="3100" dirty="0">
                <a:effectLst/>
              </a:rPr>
            </a:br>
            <a:r>
              <a:rPr lang="sk-SK" sz="3100" dirty="0">
                <a:effectLst/>
              </a:rPr>
              <a:t>Výber a voľba vyučovacích metód závisí predovšetkým od (</a:t>
            </a:r>
            <a:r>
              <a:rPr lang="sk-SK" sz="3100" dirty="0" err="1">
                <a:effectLst/>
              </a:rPr>
              <a:t>Petlák</a:t>
            </a:r>
            <a:r>
              <a:rPr lang="sk-SK" sz="3100" dirty="0">
                <a:effectLst/>
              </a:rPr>
              <a:t> 2004, s. 12):</a:t>
            </a:r>
            <a:br>
              <a:rPr lang="sk-SK" dirty="0">
                <a:effectLst/>
              </a:rPr>
            </a:br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2349D0D5-832B-4FD0-BC30-AF4AAF7C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0238"/>
            <a:ext cx="7772400" cy="4500562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sk-SK" dirty="0">
                <a:latin typeface="+mj-lt"/>
              </a:rPr>
              <a:t>MAŇÁK, J. ŠVEC, V. </a:t>
            </a:r>
            <a:r>
              <a:rPr lang="sk-SK" i="1" dirty="0" err="1">
                <a:latin typeface="+mj-lt"/>
              </a:rPr>
              <a:t>Vyukové</a:t>
            </a:r>
            <a:r>
              <a:rPr lang="sk-SK" i="1" dirty="0">
                <a:latin typeface="+mj-lt"/>
              </a:rPr>
              <a:t> metódy</a:t>
            </a:r>
            <a:r>
              <a:rPr lang="sk-SK" dirty="0">
                <a:latin typeface="+mj-lt"/>
              </a:rPr>
              <a:t>, Brno: </a:t>
            </a:r>
            <a:r>
              <a:rPr lang="sk-SK" dirty="0" err="1">
                <a:latin typeface="+mj-lt"/>
              </a:rPr>
              <a:t>Paido</a:t>
            </a:r>
            <a:r>
              <a:rPr lang="sk-SK" dirty="0">
                <a:latin typeface="+mj-lt"/>
              </a:rPr>
              <a:t>, 2003.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sk-SK" dirty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sk-SK" dirty="0">
                <a:latin typeface="+mj-lt"/>
              </a:rPr>
              <a:t>PETLÁK, E. </a:t>
            </a:r>
            <a:r>
              <a:rPr lang="sk-SK" i="1" dirty="0">
                <a:latin typeface="+mj-lt"/>
              </a:rPr>
              <a:t>Všeobecná didaktika. </a:t>
            </a:r>
            <a:r>
              <a:rPr lang="sk-SK" dirty="0" err="1">
                <a:latin typeface="+mj-lt"/>
              </a:rPr>
              <a:t>Bratislva</a:t>
            </a:r>
            <a:r>
              <a:rPr lang="sk-SK" dirty="0">
                <a:latin typeface="+mj-lt"/>
              </a:rPr>
              <a:t>: Iris, 1997.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sk-SK" dirty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sk-SK" dirty="0">
                <a:latin typeface="+mj-lt"/>
              </a:rPr>
              <a:t>SKALKOVÁ, J. </a:t>
            </a:r>
            <a:r>
              <a:rPr lang="sk-SK" i="1" dirty="0">
                <a:latin typeface="+mj-lt"/>
              </a:rPr>
              <a:t>Obecní didaktika</a:t>
            </a:r>
            <a:r>
              <a:rPr lang="sk-SK" dirty="0">
                <a:latin typeface="+mj-lt"/>
              </a:rPr>
              <a:t>. Praha: Portál, 2007.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sk-SK" dirty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sk-SK" dirty="0">
                <a:latin typeface="+mj-lt"/>
              </a:rPr>
              <a:t>TUREK, I. </a:t>
            </a:r>
            <a:r>
              <a:rPr lang="sk-SK" i="1" dirty="0">
                <a:latin typeface="+mj-lt"/>
              </a:rPr>
              <a:t>Didaktika</a:t>
            </a:r>
            <a:r>
              <a:rPr lang="sk-SK" dirty="0">
                <a:latin typeface="+mj-lt"/>
              </a:rPr>
              <a:t>. Bratislava: </a:t>
            </a:r>
            <a:r>
              <a:rPr lang="sk-SK" dirty="0" err="1">
                <a:latin typeface="+mj-lt"/>
              </a:rPr>
              <a:t>Iura</a:t>
            </a:r>
            <a:r>
              <a:rPr lang="sk-SK" dirty="0">
                <a:latin typeface="+mj-lt"/>
              </a:rPr>
              <a:t> </a:t>
            </a:r>
            <a:r>
              <a:rPr lang="sk-SK" dirty="0" err="1">
                <a:latin typeface="+mj-lt"/>
              </a:rPr>
              <a:t>Edition</a:t>
            </a:r>
            <a:r>
              <a:rPr lang="sk-SK" dirty="0">
                <a:latin typeface="+mj-lt"/>
              </a:rPr>
              <a:t>, 2008.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sk-SK" dirty="0">
              <a:latin typeface="+mj-lt"/>
            </a:endParaRPr>
          </a:p>
        </p:txBody>
      </p:sp>
      <p:sp>
        <p:nvSpPr>
          <p:cNvPr id="32771" name="Nadpis 1">
            <a:extLst>
              <a:ext uri="{FF2B5EF4-FFF2-40B4-BE49-F238E27FC236}">
                <a16:creationId xmlns:a16="http://schemas.microsoft.com/office/drawing/2014/main" id="{6F14018D-1230-4EAB-8FE4-DE0443F2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900113"/>
          </a:xfrm>
        </p:spPr>
        <p:txBody>
          <a:bodyPr/>
          <a:lstStyle/>
          <a:p>
            <a:pPr eaLnBrk="1" hangingPunct="1">
              <a:defRPr/>
            </a:pPr>
            <a:r>
              <a:rPr lang="sk-SK" altLang="sk-SK"/>
              <a:t>Literatúra: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0D8137-4952-4F15-B6E0-64E99EBC0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836863"/>
          </a:xfrm>
        </p:spPr>
        <p:txBody>
          <a:bodyPr/>
          <a:lstStyle/>
          <a:p>
            <a:pPr>
              <a:defRPr/>
            </a:pPr>
            <a:r>
              <a:rPr lang="sk-SK" sz="2200" dirty="0"/>
              <a:t>grécke slovo „</a:t>
            </a:r>
            <a:r>
              <a:rPr lang="sk-SK" sz="2200" dirty="0" err="1"/>
              <a:t>methodos</a:t>
            </a:r>
            <a:r>
              <a:rPr lang="sk-SK" sz="2200" dirty="0"/>
              <a:t>“ – postup, cesta, spôsob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sk-SK" sz="2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sk-SK" sz="2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sk-SK" sz="2200" dirty="0"/>
              <a:t>Pod metódou rozumieme: </a:t>
            </a:r>
          </a:p>
        </p:txBody>
      </p:sp>
      <p:pic>
        <p:nvPicPr>
          <p:cNvPr id="8195" name="Zástupný objekt pre obsah 4">
            <a:extLst>
              <a:ext uri="{FF2B5EF4-FFF2-40B4-BE49-F238E27FC236}">
                <a16:creationId xmlns:a16="http://schemas.microsoft.com/office/drawing/2014/main" id="{4FBCAE9F-3437-433A-89E5-0D4B3A2F31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757363"/>
            <a:ext cx="3816350" cy="2225675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6BFDAE-947D-44C1-A47C-67205667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/>
              <a:t>Pojem vyučovacia metóda</a:t>
            </a:r>
          </a:p>
        </p:txBody>
      </p:sp>
      <p:sp>
        <p:nvSpPr>
          <p:cNvPr id="8197" name="BlokTextu 5">
            <a:extLst>
              <a:ext uri="{FF2B5EF4-FFF2-40B4-BE49-F238E27FC236}">
                <a16:creationId xmlns:a16="http://schemas.microsoft.com/office/drawing/2014/main" id="{6FC4D030-A6F1-48B6-93F3-CFBA45FC9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21163"/>
            <a:ext cx="82296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egoe Condensed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Segoe Condensed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Condensed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Segoe Condensed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Condensed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Condensed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Condensed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Condensed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Condensed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sk-SK" altLang="sk-SK" sz="1800" i="1"/>
              <a:t>„</a:t>
            </a:r>
            <a:r>
              <a:rPr lang="sk-SK" altLang="sk-SK" sz="2200" i="1"/>
              <a:t>cestu, spôsob dosahovania vytýčených výchovno-vzdelávacích cieľov.“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sk-SK" altLang="sk-SK" sz="2200"/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sk-SK" altLang="sk-SK" sz="2200" i="1"/>
              <a:t>„cieľavedomé usporiadanie obsahu učiva vyučovania, ako aj zámernej, aktívnej činnosti učiteľa a žiaka, ktoré smerujú k dosiahnutiu stanovených výchovno-vzdelávacích cieľov a to v súlade so zásadami organizácie vyučovania.“ </a:t>
            </a:r>
            <a:r>
              <a:rPr lang="sk-SK" altLang="sk-SK" sz="2200"/>
              <a:t>(Stračár, 1996)</a:t>
            </a: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sk-SK" altLang="sk-SK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Zástupný objekt pre obsah 3">
            <a:extLst>
              <a:ext uri="{FF2B5EF4-FFF2-40B4-BE49-F238E27FC236}">
                <a16:creationId xmlns:a16="http://schemas.microsoft.com/office/drawing/2014/main" id="{A67D580E-46F4-4D7E-BD42-B64A3FEF9C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28775"/>
            <a:ext cx="3111500" cy="3989388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045112-E4FB-4497-9BF7-F851E564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/>
              <a:t>Pojem vyučovacia metóda</a:t>
            </a:r>
          </a:p>
        </p:txBody>
      </p:sp>
      <p:sp>
        <p:nvSpPr>
          <p:cNvPr id="10244" name="BlokTextu 5">
            <a:extLst>
              <a:ext uri="{FF2B5EF4-FFF2-40B4-BE49-F238E27FC236}">
                <a16:creationId xmlns:a16="http://schemas.microsoft.com/office/drawing/2014/main" id="{8E602961-E6F8-4D77-ABED-F4C7E3F96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6021388"/>
            <a:ext cx="5480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egoe Condensed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Segoe Condensed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Condensed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Segoe Condensed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Condensed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Condensed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Condensed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Condensed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Condensed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sk-SK" altLang="sk-SK" sz="2200" b="1"/>
              <a:t>Metóda je nástrojom v práci učiteľa</a:t>
            </a:r>
            <a:r>
              <a:rPr lang="sk-SK" altLang="sk-SK" sz="2200"/>
              <a:t>.</a:t>
            </a:r>
          </a:p>
        </p:txBody>
      </p:sp>
      <p:pic>
        <p:nvPicPr>
          <p:cNvPr id="10245" name="Zástupný objekt pre obsah 8">
            <a:extLst>
              <a:ext uri="{FF2B5EF4-FFF2-40B4-BE49-F238E27FC236}">
                <a16:creationId xmlns:a16="http://schemas.microsoft.com/office/drawing/2014/main" id="{9E46B25A-5C43-481C-8CDE-4A9E9E4CD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3600"/>
            <a:ext cx="3941763" cy="297973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50DB70-0E75-43BE-8B3A-CF722930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/>
              <a:t>Klasifikácia vyučovacích metód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25C55-68EA-4DCD-A858-1E645E16B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>
            <a:normAutofit fontScale="92500" lnSpcReduction="20000"/>
          </a:bodyPr>
          <a:lstStyle/>
          <a:p>
            <a:pPr marL="0" indent="0" eaLnBrk="1" fontAlgn="auto" hangingPunct="1">
              <a:buFont typeface="Arial"/>
              <a:buNone/>
              <a:defRPr/>
            </a:pPr>
            <a:r>
              <a:rPr lang="sk-SK" dirty="0">
                <a:effectLst/>
              </a:rPr>
              <a:t>Podľa </a:t>
            </a:r>
            <a:r>
              <a:rPr lang="sk-SK" dirty="0" err="1">
                <a:effectLst/>
              </a:rPr>
              <a:t>Maňáka</a:t>
            </a:r>
            <a:r>
              <a:rPr lang="sk-SK" dirty="0">
                <a:effectLst/>
              </a:rPr>
              <a:t> (2003) rozlišujeme: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sk-SK" dirty="0">
              <a:solidFill>
                <a:schemeClr val="tx2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lphaLcParenR"/>
              <a:defRPr/>
            </a:pPr>
            <a:r>
              <a:rPr lang="sk-SK" b="1" dirty="0">
                <a:solidFill>
                  <a:schemeClr val="accent2"/>
                </a:solidFill>
              </a:rPr>
              <a:t>podľa prameňa poznania a typov poznatkov </a:t>
            </a:r>
            <a:r>
              <a:rPr lang="sk-SK" b="1" dirty="0"/>
              <a:t>(aspekt didaktický) </a:t>
            </a:r>
          </a:p>
          <a:p>
            <a:pPr marL="514350" indent="-514350">
              <a:buFont typeface="Arial" panose="020B0604020202020204" pitchFamily="34" charset="0"/>
              <a:buAutoNum type="alphaLcParenR"/>
              <a:defRPr/>
            </a:pPr>
            <a:r>
              <a:rPr lang="sk-SK" b="1" dirty="0">
                <a:solidFill>
                  <a:schemeClr val="accent2"/>
                </a:solidFill>
              </a:rPr>
              <a:t>podľa aktivity a samostatnosti žiakov </a:t>
            </a:r>
            <a:r>
              <a:rPr lang="sk-SK" b="1" dirty="0"/>
              <a:t>(aspekt psychologický)</a:t>
            </a:r>
          </a:p>
          <a:p>
            <a:pPr marL="514350" indent="-514350">
              <a:buFont typeface="Arial" panose="020B0604020202020204" pitchFamily="34" charset="0"/>
              <a:buAutoNum type="alphaLcParenR"/>
              <a:defRPr/>
            </a:pPr>
            <a:r>
              <a:rPr lang="sk-SK" b="1" dirty="0">
                <a:solidFill>
                  <a:schemeClr val="accent2"/>
                </a:solidFill>
              </a:rPr>
              <a:t>z hľadiska myšlienkových operácií </a:t>
            </a:r>
            <a:r>
              <a:rPr lang="sk-SK" b="1" dirty="0"/>
              <a:t>(aspekt logický)</a:t>
            </a:r>
          </a:p>
          <a:p>
            <a:pPr marL="514350" indent="-514350">
              <a:buFont typeface="Arial" panose="020B0604020202020204" pitchFamily="34" charset="0"/>
              <a:buAutoNum type="alphaLcParenR"/>
              <a:defRPr/>
            </a:pPr>
            <a:r>
              <a:rPr lang="sk-SK" b="1" dirty="0">
                <a:solidFill>
                  <a:schemeClr val="accent2"/>
                </a:solidFill>
              </a:rPr>
              <a:t>podľa fáz výchovno-vzdelávacieho procesu </a:t>
            </a:r>
            <a:r>
              <a:rPr lang="sk-SK" b="1" dirty="0"/>
              <a:t>(aspekt procesuálny)</a:t>
            </a:r>
          </a:p>
          <a:p>
            <a:pPr marL="514350" indent="-514350">
              <a:buFont typeface="Arial" panose="020B0604020202020204" pitchFamily="34" charset="0"/>
              <a:buAutoNum type="alphaLcParenR"/>
              <a:defRPr/>
            </a:pPr>
            <a:r>
              <a:rPr lang="sk-SK" b="1" dirty="0">
                <a:solidFill>
                  <a:schemeClr val="accent2"/>
                </a:solidFill>
              </a:rPr>
              <a:t>aktivizujúce metódy </a:t>
            </a:r>
            <a:r>
              <a:rPr lang="sk-SK" b="1" dirty="0"/>
              <a:t>(aspekt interaktívny)</a:t>
            </a:r>
            <a:r>
              <a:rPr lang="sk-SK" b="1" dirty="0">
                <a:solidFill>
                  <a:srgbClr val="002060"/>
                </a:solidFill>
              </a:rPr>
              <a:t>	</a:t>
            </a:r>
          </a:p>
          <a:p>
            <a:pPr marL="514350" indent="-514350">
              <a:buFont typeface="Arial" panose="020B0604020202020204" pitchFamily="34" charset="0"/>
              <a:buAutoNum type="alphaLcParenR"/>
              <a:defRPr/>
            </a:pPr>
            <a:endParaRPr lang="sk-SK" dirty="0">
              <a:solidFill>
                <a:schemeClr val="tx2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lphaLcParenR"/>
              <a:defRPr/>
            </a:pPr>
            <a:endParaRPr lang="sk-SK" b="1" dirty="0">
              <a:solidFill>
                <a:schemeClr val="tx2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lphaLcParenR"/>
              <a:defRPr/>
            </a:pPr>
            <a:endParaRPr lang="sk-SK" b="1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sk-SK" dirty="0"/>
          </a:p>
          <a:p>
            <a:pPr marL="0" indent="0" eaLnBrk="1" fontAlgn="auto" hangingPunct="1">
              <a:buFont typeface="Arial"/>
              <a:buNone/>
              <a:defRPr/>
            </a:pPr>
            <a:endParaRPr lang="cs-CZ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8C9F60-195F-48EE-A5DE-4426C2B8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Tx/>
              <a:buAutoNum type="alphaLcParenR"/>
              <a:defRPr/>
            </a:pPr>
            <a:r>
              <a:rPr lang="sk-SK" sz="2800" b="1" dirty="0"/>
              <a:t>podľa prameňa poznania a typov poznatkov (aspekt didaktický)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891E18-5749-44F3-BBB8-471552F0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 vert="horz" rtlCol="0" anchor="t">
            <a:norm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sk-SK" dirty="0"/>
          </a:p>
          <a:p>
            <a:pPr marL="609600" indent="-6096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sk-SK" b="1" dirty="0">
                <a:solidFill>
                  <a:schemeClr val="accent2"/>
                </a:solidFill>
              </a:rPr>
              <a:t>   </a:t>
            </a:r>
          </a:p>
          <a:p>
            <a:pPr marL="609600" indent="-6096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sk-SK" b="1" dirty="0">
                <a:solidFill>
                  <a:schemeClr val="accent2"/>
                </a:solidFill>
              </a:rPr>
              <a:t> I</a:t>
            </a:r>
            <a:r>
              <a:rPr lang="sk-SK" sz="2200" b="1" dirty="0">
                <a:solidFill>
                  <a:schemeClr val="accent2"/>
                </a:solidFill>
              </a:rPr>
              <a:t>. Metódy slovné</a:t>
            </a:r>
          </a:p>
          <a:p>
            <a:pPr marL="609600" indent="-6096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sk-SK" sz="2200" dirty="0">
                <a:solidFill>
                  <a:schemeClr val="tx2"/>
                </a:solidFill>
              </a:rPr>
              <a:t>		</a:t>
            </a:r>
            <a:r>
              <a:rPr lang="sk-SK" sz="2200" dirty="0"/>
              <a:t>1. </a:t>
            </a:r>
            <a:r>
              <a:rPr lang="sk-SK" sz="2200" b="1" dirty="0"/>
              <a:t>monologické metódy </a:t>
            </a:r>
            <a:r>
              <a:rPr lang="sk-SK" sz="2200" dirty="0"/>
              <a:t>(napr. vysvetľovanie, výklad, prednáška ...)</a:t>
            </a:r>
          </a:p>
          <a:p>
            <a:pPr marL="609600" indent="-609600" eaLnBrk="1" hangingPunct="1">
              <a:lnSpc>
                <a:spcPct val="90000"/>
              </a:lnSpc>
              <a:buNone/>
              <a:defRPr/>
            </a:pPr>
            <a:r>
              <a:rPr lang="sk-SK" sz="2200" dirty="0"/>
              <a:t>		2. </a:t>
            </a:r>
            <a:r>
              <a:rPr lang="sk-SK" sz="2200" b="1" dirty="0"/>
              <a:t>dialogické metódy </a:t>
            </a:r>
            <a:r>
              <a:rPr lang="sk-SK" sz="2200" dirty="0"/>
              <a:t>(napr. rozhovor, diskusia ... )</a:t>
            </a:r>
          </a:p>
          <a:p>
            <a:pPr marL="609600" indent="-6096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sk-SK" sz="2200" dirty="0"/>
              <a:t>		3. </a:t>
            </a:r>
            <a:r>
              <a:rPr lang="sk-SK" sz="2200" b="1" dirty="0"/>
              <a:t>metódy písomných prác </a:t>
            </a:r>
            <a:r>
              <a:rPr lang="sk-SK" sz="2200" dirty="0"/>
              <a:t>(napr. písomné cvičenia, kompozícia ...)</a:t>
            </a:r>
          </a:p>
          <a:p>
            <a:pPr marL="609600" indent="-6096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sk-SK" sz="2200" dirty="0"/>
              <a:t>		4. </a:t>
            </a:r>
            <a:r>
              <a:rPr lang="sk-SK" sz="2200" b="1" dirty="0"/>
              <a:t>metódy práce s učebnicou, knihou, textovým materiálom</a:t>
            </a:r>
          </a:p>
          <a:p>
            <a:pPr marL="0" indent="0" eaLnBrk="1" fontAlgn="auto" hangingPunct="1">
              <a:buFont typeface="Arial"/>
              <a:buNone/>
              <a:defRPr/>
            </a:pPr>
            <a:endParaRPr lang="cs-CZ" dirty="0">
              <a:effectLst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0B63947-DF55-425C-B619-89CEEF837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6858" y="1772816"/>
            <a:ext cx="354999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AAFB69-3C14-4C42-B9AB-AF53ADDC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Tx/>
              <a:buAutoNum type="alphaLcParenR"/>
              <a:defRPr/>
            </a:pPr>
            <a:r>
              <a:rPr lang="sk-SK" sz="2800" b="1" dirty="0"/>
              <a:t>podľa prameňa poznania a typov poznatkov (aspekt didaktický)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4EC743-4BD7-4690-BD25-37D92B76B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sk-SK" dirty="0"/>
          </a:p>
          <a:p>
            <a:pPr marL="609600" indent="-6096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sk-SK" sz="2200" b="1" dirty="0">
                <a:solidFill>
                  <a:schemeClr val="accent2"/>
                </a:solidFill>
              </a:rPr>
              <a:t>   </a:t>
            </a:r>
          </a:p>
          <a:p>
            <a:pPr marL="609600" indent="-6096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sk-SK" sz="2200" b="1" dirty="0">
              <a:solidFill>
                <a:schemeClr val="accent2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sk-SK" sz="2200" b="1" dirty="0">
                <a:solidFill>
                  <a:schemeClr val="accent2"/>
                </a:solidFill>
              </a:rPr>
              <a:t>II. Metódy názorne demonštračné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sk-SK" sz="2200" dirty="0"/>
              <a:t>		1.</a:t>
            </a:r>
            <a:r>
              <a:rPr lang="sk-SK" sz="2200" b="1" dirty="0"/>
              <a:t> pozorovanie predmetov a javov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sk-SK" sz="2200" dirty="0"/>
              <a:t>		2. </a:t>
            </a:r>
            <a:r>
              <a:rPr lang="sk-SK" sz="2200" b="1" dirty="0"/>
              <a:t>predvedenie (predmetov, činností, pokusov, modelov)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sk-SK" sz="2200" dirty="0"/>
              <a:t>		3. </a:t>
            </a:r>
            <a:r>
              <a:rPr lang="sk-SK" sz="2200" b="1" dirty="0"/>
              <a:t>demonštrácia statických obrazov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sk-SK" sz="2200" dirty="0"/>
              <a:t>		4. </a:t>
            </a:r>
            <a:r>
              <a:rPr lang="sk-SK" sz="2200" b="1" dirty="0"/>
              <a:t>projekcia statická a dynamická</a:t>
            </a:r>
          </a:p>
          <a:p>
            <a:pPr marL="0" indent="0" eaLnBrk="1" fontAlgn="auto" hangingPunct="1">
              <a:buFont typeface="Arial"/>
              <a:buNone/>
              <a:defRPr/>
            </a:pPr>
            <a:endParaRPr lang="cs-CZ" dirty="0">
              <a:effectLst/>
            </a:endParaRPr>
          </a:p>
        </p:txBody>
      </p:sp>
      <p:pic>
        <p:nvPicPr>
          <p:cNvPr id="5" name="Picture 6" descr="http://t0.gstatic.com/images?q=tbn:ANd9GcR77q5bE1ZNX0yoo38M4U2m4WNzrOId5FNrb_dxJ8oOKOGTUNwaCbzMQAYM">
            <a:extLst>
              <a:ext uri="{FF2B5EF4-FFF2-40B4-BE49-F238E27FC236}">
                <a16:creationId xmlns:a16="http://schemas.microsoft.com/office/drawing/2014/main" id="{437F0682-006E-4044-A0C5-66F4B7DFB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600200"/>
            <a:ext cx="2352675" cy="1943101"/>
          </a:xfrm>
          <a:prstGeom prst="rect">
            <a:avLst/>
          </a:prstGeom>
          <a:noFill/>
          <a:effectLst>
            <a:outerShdw dist="50800" dir="5400000" algn="ctr" rotWithShape="0">
              <a:srgbClr val="000000"/>
            </a:outerShdw>
            <a:softEdge rad="1651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816E73-55FE-4BB5-AB73-FDA8F160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Tx/>
              <a:buAutoNum type="alphaLcParenR"/>
              <a:defRPr/>
            </a:pPr>
            <a:r>
              <a:rPr lang="sk-SK" sz="2800" b="1" dirty="0"/>
              <a:t>podľa prameňa poznania a typov poznatkov (aspekt didaktický)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1F0AA9-9838-4DDF-BC0D-E08DD024A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sk-SK" dirty="0"/>
          </a:p>
          <a:p>
            <a:pPr marL="609600" indent="-6096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sk-SK" sz="2200" b="1" dirty="0">
                <a:solidFill>
                  <a:schemeClr val="accent2"/>
                </a:solidFill>
              </a:rPr>
              <a:t> 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sk-SK" sz="24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sk-SK" sz="2200" b="1" dirty="0">
                <a:solidFill>
                  <a:schemeClr val="accent2"/>
                </a:solidFill>
              </a:rPr>
              <a:t>III. Metódy praktické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sk-SK" sz="2200" dirty="0"/>
              <a:t>		1. </a:t>
            </a:r>
            <a:r>
              <a:rPr lang="sk-SK" sz="2200" b="1" dirty="0"/>
              <a:t>nácvik pohybových a pracovných zručností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sk-SK" sz="2200" dirty="0"/>
              <a:t>		2. </a:t>
            </a:r>
            <a:r>
              <a:rPr lang="sk-SK" sz="2200" b="1" dirty="0"/>
              <a:t>laboratórna činnosť žiakov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sk-SK" sz="2200" dirty="0"/>
              <a:t>		3. </a:t>
            </a:r>
            <a:r>
              <a:rPr lang="sk-SK" sz="2200" b="1" dirty="0"/>
              <a:t>pracovná činnosť </a:t>
            </a:r>
            <a:r>
              <a:rPr lang="sk-SK" sz="2200" dirty="0"/>
              <a:t>(v dielňach, na pozemku ...)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sk-SK" sz="2200" dirty="0"/>
              <a:t>		4. </a:t>
            </a:r>
            <a:r>
              <a:rPr lang="sk-SK" sz="2200" b="1" dirty="0"/>
              <a:t>grafické a výtvarné činnosti</a:t>
            </a:r>
            <a:endParaRPr lang="cs-CZ" sz="2200" b="1" dirty="0">
              <a:effectLst/>
            </a:endParaRPr>
          </a:p>
        </p:txBody>
      </p:sp>
      <p:pic>
        <p:nvPicPr>
          <p:cNvPr id="4" name="Picture 2" descr="http://www.rcsvet.sk/uploads/images/product/HPI67536-8.jpg.large.jpg">
            <a:extLst>
              <a:ext uri="{FF2B5EF4-FFF2-40B4-BE49-F238E27FC236}">
                <a16:creationId xmlns:a16="http://schemas.microsoft.com/office/drawing/2014/main" id="{671CC33C-654B-488A-B0AD-6D8A6BEDD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98533" y="1600200"/>
            <a:ext cx="2788267" cy="1857388"/>
          </a:xfrm>
          <a:prstGeom prst="rect">
            <a:avLst/>
          </a:prstGeom>
          <a:noFill/>
          <a:effectLst>
            <a:softEdge rad="1651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B52740-197E-489A-ABCA-D7FBA322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188913"/>
            <a:ext cx="8229600" cy="4752975"/>
          </a:xfrm>
        </p:spPr>
        <p:txBody>
          <a:bodyPr/>
          <a:lstStyle/>
          <a:p>
            <a:pPr eaLnBrk="1" hangingPunct="1">
              <a:defRPr/>
            </a:pPr>
            <a:r>
              <a:rPr lang="sk-SK" sz="2800" b="1" dirty="0"/>
              <a:t>b) podľa aktivity a samostatnosti žiakov (aspekt psychologický)</a:t>
            </a:r>
            <a:br>
              <a:rPr lang="sk-SK" sz="2800" b="1" dirty="0"/>
            </a:br>
            <a:br>
              <a:rPr lang="sk-SK" sz="2800" b="1" dirty="0"/>
            </a:br>
            <a:br>
              <a:rPr lang="sk-SK" sz="2800" b="1" dirty="0"/>
            </a:br>
            <a:br>
              <a:rPr lang="sk-SK" sz="2800" b="1" dirty="0"/>
            </a:br>
            <a:br>
              <a:rPr lang="sk-SK" sz="2800" b="1" dirty="0"/>
            </a:br>
            <a:br>
              <a:rPr lang="sk-SK" sz="2800" b="1" dirty="0"/>
            </a:br>
            <a:r>
              <a:rPr lang="sk-SK" sz="2800" b="1" dirty="0"/>
              <a:t>c) z hľadiska myšlienkových operácií (aspekt logický)</a:t>
            </a:r>
            <a:br>
              <a:rPr lang="sk-SK" sz="2800" dirty="0">
                <a:solidFill>
                  <a:schemeClr val="tx2"/>
                </a:solidFill>
              </a:rPr>
            </a:br>
            <a:endParaRPr lang="sk-SK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F58686-E516-4C78-B9FE-C21B0EE4A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549275"/>
            <a:ext cx="8229600" cy="604837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sk-SK" dirty="0"/>
          </a:p>
          <a:p>
            <a:pPr marL="609600" indent="-6096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sk-SK" sz="2200" b="1" dirty="0">
                <a:solidFill>
                  <a:schemeClr val="accent2"/>
                </a:solidFill>
              </a:rPr>
              <a:t>   </a:t>
            </a:r>
            <a:endParaRPr lang="sk-SK" sz="2200" dirty="0">
              <a:solidFill>
                <a:schemeClr val="accent2"/>
              </a:solidFill>
              <a:latin typeface="Comic Sans MS" pitchFamily="66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sk-SK" sz="2200" b="1" dirty="0"/>
              <a:t> </a:t>
            </a:r>
            <a:r>
              <a:rPr lang="sk-SK" sz="2200" b="1" dirty="0">
                <a:solidFill>
                  <a:schemeClr val="accent2"/>
                </a:solidFill>
              </a:rPr>
              <a:t>	I. Metódy sprostredkovacie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sk-SK" sz="2200" b="1" dirty="0">
                <a:solidFill>
                  <a:schemeClr val="accent2"/>
                </a:solidFill>
              </a:rPr>
              <a:t> 	 II. Metódy samostatnej práce žiakov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sk-SK" sz="2200" b="1" dirty="0">
                <a:solidFill>
                  <a:schemeClr val="accent2"/>
                </a:solidFill>
              </a:rPr>
              <a:t>	 III. Metódy bádateľské, výskumné, problémové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sk-SK" sz="2200" b="1" dirty="0">
                <a:solidFill>
                  <a:schemeClr val="accent2"/>
                </a:solidFill>
              </a:rPr>
              <a:t>   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sk-SK" sz="2200" b="1" dirty="0">
              <a:solidFill>
                <a:schemeClr val="accent2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sk-SK" sz="2200" b="1" dirty="0">
              <a:solidFill>
                <a:schemeClr val="accent2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sk-SK" sz="2200" b="1" dirty="0">
                <a:solidFill>
                  <a:schemeClr val="accent2"/>
                </a:solidFill>
              </a:rPr>
              <a:t>     I. porovnávacie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sk-SK" sz="2200" b="1" dirty="0">
                <a:solidFill>
                  <a:schemeClr val="accent2"/>
                </a:solidFill>
              </a:rPr>
              <a:t>	 II. induktívne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sk-SK" sz="2200" b="1" dirty="0">
                <a:solidFill>
                  <a:schemeClr val="accent2"/>
                </a:solidFill>
              </a:rPr>
              <a:t>	 III. deduktívne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sk-SK" sz="2200" b="1" dirty="0">
                <a:solidFill>
                  <a:schemeClr val="accent2"/>
                </a:solidFill>
              </a:rPr>
              <a:t>	 IV. analyticko-syntetické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sk-SK" sz="2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270F68-0B72-4A92-AFB2-FB5C5F27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15888"/>
            <a:ext cx="8475662" cy="5689600"/>
          </a:xfrm>
        </p:spPr>
        <p:txBody>
          <a:bodyPr/>
          <a:lstStyle/>
          <a:p>
            <a:pPr eaLnBrk="1" hangingPunct="1">
              <a:defRPr/>
            </a:pPr>
            <a:r>
              <a:rPr lang="sk-SK" sz="2800" b="1" dirty="0"/>
              <a:t>d) Podľa fáz výchovno-vzdelávacieho procesu (aspekt procesuálny)</a:t>
            </a:r>
            <a:br>
              <a:rPr lang="sk-SK" sz="2800" b="1" dirty="0"/>
            </a:br>
            <a:br>
              <a:rPr lang="sk-SK" sz="2800" b="1" dirty="0"/>
            </a:br>
            <a:br>
              <a:rPr lang="sk-SK" sz="2800" b="1" dirty="0"/>
            </a:br>
            <a:br>
              <a:rPr lang="sk-SK" sz="2800" b="1" dirty="0"/>
            </a:br>
            <a:br>
              <a:rPr lang="sk-SK" sz="2800" b="1" dirty="0"/>
            </a:br>
            <a:br>
              <a:rPr lang="sk-SK" sz="2800" b="1" dirty="0"/>
            </a:br>
            <a:br>
              <a:rPr lang="sk-SK" sz="2800" b="1" dirty="0"/>
            </a:br>
            <a:r>
              <a:rPr lang="sk-SK" sz="2800" b="1" dirty="0"/>
              <a:t>e) Aktivizujúce metódy (aspekt interaktívny</a:t>
            </a:r>
            <a:r>
              <a:rPr lang="sk-SK" sz="2800" dirty="0"/>
              <a:t>)</a:t>
            </a:r>
            <a:r>
              <a:rPr lang="sk-SK" sz="2800" dirty="0">
                <a:solidFill>
                  <a:srgbClr val="002060"/>
                </a:solidFill>
              </a:rPr>
              <a:t>	</a:t>
            </a:r>
            <a:br>
              <a:rPr lang="sk-SK" sz="2800" dirty="0">
                <a:solidFill>
                  <a:srgbClr val="002060"/>
                </a:solidFill>
              </a:rPr>
            </a:br>
            <a:endParaRPr lang="sk-SK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9E8B77-7BC1-458A-B79A-14625B3D9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557338"/>
            <a:ext cx="7508875" cy="590391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sk-SK" sz="2200" b="1" dirty="0">
                <a:solidFill>
                  <a:schemeClr val="accent2"/>
                </a:solidFill>
              </a:rPr>
              <a:t>    I. motivačné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sk-SK" sz="2200" b="1" dirty="0">
                <a:solidFill>
                  <a:schemeClr val="accent2"/>
                </a:solidFill>
              </a:rPr>
              <a:t>	 II. expozičné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sk-SK" sz="2200" b="1" dirty="0">
                <a:solidFill>
                  <a:schemeClr val="accent2"/>
                </a:solidFill>
              </a:rPr>
              <a:t>	 III. fixačné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sk-SK" sz="2200" b="1" dirty="0">
                <a:solidFill>
                  <a:schemeClr val="accent2"/>
                </a:solidFill>
              </a:rPr>
              <a:t>      IV. diagnostické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sk-SK" sz="2200" b="1" dirty="0">
                <a:solidFill>
                  <a:schemeClr val="accent2"/>
                </a:solidFill>
              </a:rPr>
              <a:t>      V. aplikačné</a:t>
            </a:r>
          </a:p>
          <a:p>
            <a:pPr marL="609600" indent="-609600" eaLnBrk="1" hangingPunct="1">
              <a:buFontTx/>
              <a:buNone/>
              <a:defRPr/>
            </a:pPr>
            <a:endParaRPr lang="sk-SK" sz="2200" b="1" dirty="0">
              <a:solidFill>
                <a:schemeClr val="accent2"/>
              </a:solidFill>
            </a:endParaRPr>
          </a:p>
          <a:p>
            <a:pPr marL="609600" indent="-609600" eaLnBrk="1" hangingPunct="1">
              <a:buFontTx/>
              <a:buNone/>
              <a:defRPr/>
            </a:pPr>
            <a:endParaRPr lang="sk-SK" sz="2200" b="1" dirty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sk-SK" sz="2200" b="1" dirty="0">
                <a:solidFill>
                  <a:schemeClr val="accent2"/>
                </a:solidFill>
              </a:rPr>
              <a:t>     diskusné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sk-SK" sz="2200" b="1" dirty="0">
                <a:solidFill>
                  <a:schemeClr val="accent2"/>
                </a:solidFill>
              </a:rPr>
              <a:t>	situačné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sk-SK" sz="2200" b="1" dirty="0">
                <a:solidFill>
                  <a:schemeClr val="accent2"/>
                </a:solidFill>
              </a:rPr>
              <a:t>	inscenačné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sk-SK" sz="2200" b="1" dirty="0">
                <a:solidFill>
                  <a:schemeClr val="accent2"/>
                </a:solidFill>
              </a:rPr>
              <a:t>	špecifické</a:t>
            </a:r>
          </a:p>
          <a:p>
            <a:pPr marL="609600" indent="-6096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sk-SK" sz="2200" dirty="0">
              <a:solidFill>
                <a:schemeClr val="accent2"/>
              </a:solidFill>
              <a:latin typeface="Comic Sans MS" pitchFamily="66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sk-SK" sz="2200" b="1" dirty="0"/>
              <a:t> </a:t>
            </a:r>
            <a:r>
              <a:rPr lang="sk-SK" sz="2200" b="1" dirty="0">
                <a:solidFill>
                  <a:schemeClr val="accent2"/>
                </a:solidFill>
              </a:rPr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hool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CFCA2F78622BF4592E3D73DC2D321D0" ma:contentTypeVersion="2" ma:contentTypeDescription="Vytvoří nový dokument" ma:contentTypeScope="" ma:versionID="63b885cc986dd6ee27acf5c602c2f255">
  <xsd:schema xmlns:xsd="http://www.w3.org/2001/XMLSchema" xmlns:xs="http://www.w3.org/2001/XMLSchema" xmlns:p="http://schemas.microsoft.com/office/2006/metadata/properties" xmlns:ns2="2809c07b-5806-4e23-aa76-04ce8b9c8249" targetNamespace="http://schemas.microsoft.com/office/2006/metadata/properties" ma:root="true" ma:fieldsID="d044eeb538e23bad455e1908bc8c8152" ns2:_="">
    <xsd:import namespace="2809c07b-5806-4e23-aa76-04ce8b9c82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9c07b-5806-4e23-aa76-04ce8b9c82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BE2924-7A0A-4FB3-A86A-2D7719D5B4C8}"/>
</file>

<file path=customXml/itemProps2.xml><?xml version="1.0" encoding="utf-8"?>
<ds:datastoreItem xmlns:ds="http://schemas.openxmlformats.org/officeDocument/2006/customXml" ds:itemID="{8710DC25-0309-48E3-BD21-A563093EDA02}"/>
</file>

<file path=customXml/itemProps3.xml><?xml version="1.0" encoding="utf-8"?>
<ds:datastoreItem xmlns:ds="http://schemas.openxmlformats.org/officeDocument/2006/customXml" ds:itemID="{9D630F12-F06C-45AC-A19E-AB73A58E4B21}"/>
</file>

<file path=docProps/app.xml><?xml version="1.0" encoding="utf-8"?>
<Properties xmlns="http://schemas.openxmlformats.org/officeDocument/2006/extended-properties" xmlns:vt="http://schemas.openxmlformats.org/officeDocument/2006/docPropsVTypes">
  <Template>Prezentácia pre návrat do školy</Template>
  <TotalTime>0</TotalTime>
  <Words>601</Words>
  <Application>Microsoft Office PowerPoint</Application>
  <PresentationFormat>On-screen Show (4:3)</PresentationFormat>
  <Paragraphs>102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Comic Sans MS</vt:lpstr>
      <vt:lpstr>Segoe Condensed</vt:lpstr>
      <vt:lpstr>Symbol</vt:lpstr>
      <vt:lpstr>schoolpresentation</vt:lpstr>
      <vt:lpstr>Vyučovacie metódy</vt:lpstr>
      <vt:lpstr>Pojem vyučovacia metóda</vt:lpstr>
      <vt:lpstr>Pojem vyučovacia metóda</vt:lpstr>
      <vt:lpstr>Klasifikácia vyučovacích metód</vt:lpstr>
      <vt:lpstr>podľa prameňa poznania a typov poznatkov (aspekt didaktický) </vt:lpstr>
      <vt:lpstr>podľa prameňa poznania a typov poznatkov (aspekt didaktický) </vt:lpstr>
      <vt:lpstr>podľa prameňa poznania a typov poznatkov (aspekt didaktický) </vt:lpstr>
      <vt:lpstr>b) podľa aktivity a samostatnosti žiakov (aspekt psychologický)      c) z hľadiska myšlienkových operácií (aspekt logický) </vt:lpstr>
      <vt:lpstr>d) Podľa fáz výchovno-vzdelávacieho procesu (aspekt procesuálny)       e) Aktivizujúce metódy (aspekt interaktívny)  </vt:lpstr>
      <vt:lpstr> Výber a voľba vyučovacích metód závisí predovšetkým od (Petlák 2004, s. 12): </vt:lpstr>
      <vt:lpstr>Literatúra: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Vyučovacie metódy</dc:title>
  <dc:creator/>
  <cp:keywords/>
  <cp:lastModifiedBy/>
  <cp:revision>5</cp:revision>
  <dcterms:created xsi:type="dcterms:W3CDTF">2014-11-18T16:55:01Z</dcterms:created>
  <dcterms:modified xsi:type="dcterms:W3CDTF">2021-04-27T05:29:20Z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  <property fmtid="{D5CDD505-2E9C-101B-9397-08002B2CF9AE}" pid="3" name="ContentTypeId">
    <vt:lpwstr>0x010100CCFCA2F78622BF4592E3D73DC2D321D0</vt:lpwstr>
  </property>
</Properties>
</file>