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70" r:id="rId9"/>
    <p:sldId id="262" r:id="rId10"/>
    <p:sldId id="271" r:id="rId1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7" autoAdjust="0"/>
  </p:normalViewPr>
  <p:slideViewPr>
    <p:cSldViewPr>
      <p:cViewPr>
        <p:scale>
          <a:sx n="107" d="100"/>
          <a:sy n="107" d="100"/>
        </p:scale>
        <p:origin x="-7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9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CAE4-5E94-4EAF-A6FB-4A9C9D6387AF}" type="datetimeFigureOut">
              <a:rPr lang="sk-SK" smtClean="0"/>
              <a:t>06.04.2020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96FE-0654-489D-9CAF-9C57584A952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CAE4-5E94-4EAF-A6FB-4A9C9D6387AF}" type="datetimeFigureOut">
              <a:rPr lang="sk-SK" smtClean="0"/>
              <a:t>06.04.2020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96FE-0654-489D-9CAF-9C57584A952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CAE4-5E94-4EAF-A6FB-4A9C9D6387AF}" type="datetimeFigureOut">
              <a:rPr lang="sk-SK" smtClean="0"/>
              <a:t>06.04.2020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96FE-0654-489D-9CAF-9C57584A952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CAE4-5E94-4EAF-A6FB-4A9C9D6387AF}" type="datetimeFigureOut">
              <a:rPr lang="sk-SK" smtClean="0"/>
              <a:t>06.04.2020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96FE-0654-489D-9CAF-9C57584A952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CAE4-5E94-4EAF-A6FB-4A9C9D6387AF}" type="datetimeFigureOut">
              <a:rPr lang="sk-SK" smtClean="0"/>
              <a:t>06.04.2020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96FE-0654-489D-9CAF-9C57584A952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CAE4-5E94-4EAF-A6FB-4A9C9D6387AF}" type="datetimeFigureOut">
              <a:rPr lang="sk-SK" smtClean="0"/>
              <a:t>06.04.2020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96FE-0654-489D-9CAF-9C57584A952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CAE4-5E94-4EAF-A6FB-4A9C9D6387AF}" type="datetimeFigureOut">
              <a:rPr lang="sk-SK" smtClean="0"/>
              <a:t>06.04.2020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96FE-0654-489D-9CAF-9C57584A952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CAE4-5E94-4EAF-A6FB-4A9C9D6387AF}" type="datetimeFigureOut">
              <a:rPr lang="sk-SK" smtClean="0"/>
              <a:t>06.04.2020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96FE-0654-489D-9CAF-9C57584A952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CAE4-5E94-4EAF-A6FB-4A9C9D6387AF}" type="datetimeFigureOut">
              <a:rPr lang="sk-SK" smtClean="0"/>
              <a:t>06.04.2020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96FE-0654-489D-9CAF-9C57584A952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CAE4-5E94-4EAF-A6FB-4A9C9D6387AF}" type="datetimeFigureOut">
              <a:rPr lang="sk-SK" smtClean="0"/>
              <a:t>06.04.2020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96FE-0654-489D-9CAF-9C57584A952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CAE4-5E94-4EAF-A6FB-4A9C9D6387AF}" type="datetimeFigureOut">
              <a:rPr lang="sk-SK" smtClean="0"/>
              <a:t>06.04.2020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96FE-0654-489D-9CAF-9C57584A952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4CAE4-5E94-4EAF-A6FB-4A9C9D6387AF}" type="datetimeFigureOut">
              <a:rPr lang="sk-SK" smtClean="0"/>
              <a:t>06.04.2020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C96FE-0654-489D-9CAF-9C57584A9521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11560" y="980728"/>
            <a:ext cx="7772400" cy="1470025"/>
          </a:xfrm>
        </p:spPr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</a:rPr>
              <a:t>Zámorské </a:t>
            </a:r>
            <a:r>
              <a:rPr lang="sk-SK" b="1" dirty="0" smtClean="0">
                <a:solidFill>
                  <a:srgbClr val="FF0000"/>
                </a:solidFill>
              </a:rPr>
              <a:t>objavné objavy</a:t>
            </a:r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C00000"/>
                </a:solidFill>
              </a:rPr>
              <a:t>Krištof  </a:t>
            </a:r>
            <a:r>
              <a:rPr lang="sk-SK" dirty="0">
                <a:solidFill>
                  <a:srgbClr val="C00000"/>
                </a:solidFill>
              </a:rPr>
              <a:t>K</a:t>
            </a:r>
            <a:r>
              <a:rPr lang="sk-SK" dirty="0" smtClean="0">
                <a:solidFill>
                  <a:srgbClr val="C00000"/>
                </a:solidFill>
              </a:rPr>
              <a:t>olumbus</a:t>
            </a:r>
            <a:endParaRPr lang="sk-SK" dirty="0">
              <a:solidFill>
                <a:srgbClr val="C0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>
            <a:normAutofit/>
          </a:bodyPr>
          <a:lstStyle/>
          <a:p>
            <a:r>
              <a:rPr lang="sk-SK" sz="2800" dirty="0" smtClean="0"/>
              <a:t>Bol to Talian v službách španielskeho kráľa.  Dlho prosil a žiadal kráľa, aby  financoval jeho cestu. Tvrdil že nájde  kratšiu cestu do Indie -  cez Tichý oceán. Viac mu uverila kráľovná a tá presvedčila manžela, aby mu financoval cestu. V roku 1493 uskutočnil prvú výpravu. Mal 3 lode </a:t>
            </a:r>
            <a:r>
              <a:rPr lang="sk-SK" sz="2800" dirty="0" err="1" smtClean="0">
                <a:solidFill>
                  <a:srgbClr val="FF0000"/>
                </a:solidFill>
              </a:rPr>
              <a:t>Santa</a:t>
            </a:r>
            <a:r>
              <a:rPr lang="sk-SK" sz="2800" dirty="0" smtClean="0">
                <a:solidFill>
                  <a:srgbClr val="FF0000"/>
                </a:solidFill>
              </a:rPr>
              <a:t> Maria, Nina a </a:t>
            </a:r>
            <a:r>
              <a:rPr lang="sk-SK" sz="2800" dirty="0" err="1" smtClean="0">
                <a:solidFill>
                  <a:srgbClr val="FF0000"/>
                </a:solidFill>
              </a:rPr>
              <a:t>Pinta</a:t>
            </a:r>
            <a:r>
              <a:rPr lang="sk-SK" sz="2800" dirty="0" smtClean="0">
                <a:solidFill>
                  <a:srgbClr val="FF0000"/>
                </a:solidFill>
              </a:rPr>
              <a:t>.</a:t>
            </a:r>
            <a:r>
              <a:rPr lang="sk-SK" sz="2800" dirty="0" smtClean="0"/>
              <a:t> Po dlhej ceste  sa  priplavil do Karibiku – novú zem nazval San Salvador. Do smrti bol presvedčený, že objavil novú cestu do Indie, no v  skutočnosti objavil nový svetadiel Ameriku. 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621161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sk-SK" sz="3200" b="1" dirty="0" smtClean="0">
                <a:solidFill>
                  <a:srgbClr val="FF0000"/>
                </a:solidFill>
              </a:rPr>
              <a:t>Príčiny -  prečo s a dobrodruhovia  rozhodli hľadať nové cesty a nové krajiny</a:t>
            </a:r>
            <a:endParaRPr lang="sk-SK" sz="3200" b="1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11560" y="1700808"/>
            <a:ext cx="8075240" cy="4425355"/>
          </a:xfrm>
        </p:spPr>
        <p:txBody>
          <a:bodyPr>
            <a:normAutofit lnSpcReduction="10000"/>
          </a:bodyPr>
          <a:lstStyle/>
          <a:p>
            <a:r>
              <a:rPr lang="sk-SK" sz="2800" dirty="0" smtClean="0"/>
              <a:t>Nedostatok drahých kovov </a:t>
            </a:r>
            <a:r>
              <a:rPr lang="sk-SK" sz="2800" dirty="0" smtClean="0"/>
              <a:t>- európske </a:t>
            </a:r>
            <a:r>
              <a:rPr lang="sk-SK" sz="2800" dirty="0"/>
              <a:t>bane už boli </a:t>
            </a:r>
            <a:r>
              <a:rPr lang="sk-SK" sz="2800" dirty="0" smtClean="0"/>
              <a:t>vyčerpané, nedostatok medi, zlata, striebra...</a:t>
            </a:r>
          </a:p>
          <a:p>
            <a:r>
              <a:rPr lang="sk-SK" sz="2800" dirty="0" smtClean="0"/>
              <a:t>Invázia </a:t>
            </a:r>
            <a:r>
              <a:rPr lang="sk-SK" sz="2800" dirty="0" smtClean="0"/>
              <a:t>Turkov do Malej Ázie – </a:t>
            </a:r>
            <a:r>
              <a:rPr lang="sk-SK" sz="2800" dirty="0"/>
              <a:t>narušila obchodné spojenie s </a:t>
            </a:r>
            <a:r>
              <a:rPr lang="sk-SK" sz="2800" dirty="0" smtClean="0"/>
              <a:t>Orientom /1453 dobyli Konštantínopol/</a:t>
            </a:r>
          </a:p>
          <a:p>
            <a:pPr lvl="0"/>
            <a:r>
              <a:rPr lang="sk-SK" sz="2800" dirty="0"/>
              <a:t>povesti a správy cestovateľov – sľubovali na Východe nesmierne </a:t>
            </a:r>
            <a:r>
              <a:rPr lang="sk-SK" sz="2800" dirty="0" smtClean="0"/>
              <a:t>bohatstvo</a:t>
            </a:r>
          </a:p>
          <a:p>
            <a:pPr lvl="0"/>
            <a:r>
              <a:rPr lang="sk-SK" sz="2800" dirty="0" smtClean="0"/>
              <a:t>Kresťania  chceli šíriť  svoju vieru  do sveta</a:t>
            </a:r>
          </a:p>
          <a:p>
            <a:pPr lvl="0"/>
            <a:r>
              <a:rPr lang="sk-SK" sz="2800" dirty="0" smtClean="0"/>
              <a:t>Mnoho cestovateľov chceli len spoznávať iné kraje</a:t>
            </a:r>
          </a:p>
          <a:p>
            <a:pPr lvl="0"/>
            <a:r>
              <a:rPr lang="sk-SK" sz="2800" dirty="0" smtClean="0"/>
              <a:t>Boli i takí, čo chceli pomáhať  slabším a chudobnejším</a:t>
            </a:r>
            <a:endParaRPr lang="sk-SK" sz="2800" dirty="0"/>
          </a:p>
          <a:p>
            <a:endParaRPr lang="sk-SK" sz="2800" dirty="0" smtClean="0"/>
          </a:p>
          <a:p>
            <a:endParaRPr lang="sk-SK" sz="2800" dirty="0" smtClean="0"/>
          </a:p>
          <a:p>
            <a:endParaRPr lang="sk-SK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3568" y="274638"/>
            <a:ext cx="8003232" cy="922114"/>
          </a:xfrm>
        </p:spPr>
        <p:txBody>
          <a:bodyPr/>
          <a:lstStyle/>
          <a:p>
            <a:pPr algn="l"/>
            <a:r>
              <a:rPr lang="sk-SK" sz="2800" dirty="0" smtClean="0">
                <a:solidFill>
                  <a:srgbClr val="FF0000"/>
                </a:solidFill>
              </a:rPr>
              <a:t>Predpoklady – prečo s a dalo  vycestovať na šíre more</a:t>
            </a:r>
            <a:endParaRPr lang="sk-SK" sz="2800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196752"/>
            <a:ext cx="8507288" cy="5472608"/>
          </a:xfrm>
        </p:spPr>
        <p:txBody>
          <a:bodyPr>
            <a:normAutofit fontScale="85000" lnSpcReduction="20000"/>
          </a:bodyPr>
          <a:lstStyle/>
          <a:p>
            <a:r>
              <a:rPr lang="sk-SK" sz="2400" dirty="0" smtClean="0"/>
              <a:t>Viera v </a:t>
            </a:r>
            <a:r>
              <a:rPr lang="sk-SK" sz="2400" dirty="0"/>
              <a:t>schopnosti a možnosti </a:t>
            </a:r>
            <a:r>
              <a:rPr lang="sk-SK" sz="2400" dirty="0" smtClean="0"/>
              <a:t>človeka </a:t>
            </a:r>
            <a:r>
              <a:rPr lang="sk-SK" sz="2400" dirty="0"/>
              <a:t>spojená s obnovením starého antického názoru, že </a:t>
            </a:r>
            <a:r>
              <a:rPr lang="sk-SK" sz="2400" dirty="0" smtClean="0"/>
              <a:t>Zem je guľatá</a:t>
            </a:r>
          </a:p>
          <a:p>
            <a:r>
              <a:rPr lang="sk-SK" sz="2400" dirty="0" smtClean="0"/>
              <a:t>Túžba </a:t>
            </a:r>
            <a:r>
              <a:rPr lang="sk-SK" sz="2400" dirty="0"/>
              <a:t>po objavovaní nového </a:t>
            </a:r>
            <a:endParaRPr lang="sk-SK" sz="2400" dirty="0" smtClean="0"/>
          </a:p>
          <a:p>
            <a:pPr>
              <a:buNone/>
            </a:pPr>
            <a:r>
              <a:rPr lang="sk-SK" sz="2400" dirty="0" smtClean="0"/>
              <a:t>/</a:t>
            </a:r>
            <a:r>
              <a:rPr lang="sk-SK" sz="2400" dirty="0"/>
              <a:t>populárnym čítaním sa stali cestopisy </a:t>
            </a:r>
            <a:r>
              <a:rPr lang="sk-SK" sz="2400" dirty="0" smtClean="0"/>
              <a:t>Marca Pola/</a:t>
            </a:r>
          </a:p>
          <a:p>
            <a:pPr>
              <a:buNone/>
            </a:pPr>
            <a:endParaRPr lang="sk-SK" sz="2000" dirty="0" smtClean="0"/>
          </a:p>
          <a:p>
            <a:r>
              <a:rPr lang="sk-SK" sz="2400" b="1" dirty="0"/>
              <a:t>technickým </a:t>
            </a:r>
            <a:r>
              <a:rPr lang="sk-SK" sz="2400" b="1" dirty="0" smtClean="0"/>
              <a:t>predpokladom </a:t>
            </a:r>
            <a:r>
              <a:rPr lang="sk-SK" sz="2400" dirty="0" smtClean="0"/>
              <a:t>objavných </a:t>
            </a:r>
            <a:r>
              <a:rPr lang="sk-SK" sz="2400" dirty="0"/>
              <a:t>ciest </a:t>
            </a:r>
            <a:endParaRPr lang="sk-SK" sz="2400" dirty="0" smtClean="0"/>
          </a:p>
          <a:p>
            <a:pPr>
              <a:buNone/>
            </a:pPr>
            <a:r>
              <a:rPr lang="sk-SK" sz="2400" dirty="0" smtClean="0"/>
              <a:t>boli </a:t>
            </a:r>
            <a:r>
              <a:rPr lang="sk-SK" sz="2400" dirty="0"/>
              <a:t>nové, silnejšie lode s dobrými plavebnými </a:t>
            </a:r>
            <a:endParaRPr lang="sk-SK" sz="2400" dirty="0" smtClean="0"/>
          </a:p>
          <a:p>
            <a:pPr>
              <a:buNone/>
            </a:pPr>
            <a:r>
              <a:rPr lang="sk-SK" sz="2400" dirty="0" smtClean="0"/>
              <a:t>vlastnosťami </a:t>
            </a:r>
            <a:r>
              <a:rPr lang="sk-SK" sz="2400" dirty="0"/>
              <a:t>(</a:t>
            </a:r>
            <a:r>
              <a:rPr lang="sk-SK" sz="2400" dirty="0" err="1"/>
              <a:t>karavely</a:t>
            </a:r>
            <a:r>
              <a:rPr lang="sk-SK" sz="2400" dirty="0"/>
              <a:t>), </a:t>
            </a:r>
            <a:endParaRPr lang="sk-SK" sz="2400" dirty="0" smtClean="0"/>
          </a:p>
          <a:p>
            <a:pPr>
              <a:buNone/>
            </a:pPr>
            <a:endParaRPr lang="sk-SK" sz="2400" dirty="0"/>
          </a:p>
          <a:p>
            <a:pPr>
              <a:buNone/>
            </a:pPr>
            <a:endParaRPr lang="sk-SK" sz="2400" dirty="0" smtClean="0"/>
          </a:p>
          <a:p>
            <a:pPr>
              <a:buNone/>
            </a:pPr>
            <a:endParaRPr lang="sk-SK" sz="2400" dirty="0"/>
          </a:p>
          <a:p>
            <a:pPr>
              <a:buNone/>
            </a:pPr>
            <a:endParaRPr lang="sk-SK" sz="2400" dirty="0" smtClean="0"/>
          </a:p>
          <a:p>
            <a:pPr>
              <a:buNone/>
            </a:pPr>
            <a:endParaRPr lang="sk-SK" sz="2400" dirty="0" smtClean="0"/>
          </a:p>
          <a:p>
            <a:pPr>
              <a:buNone/>
            </a:pPr>
            <a:endParaRPr lang="sk-SK" sz="2400" dirty="0"/>
          </a:p>
          <a:p>
            <a:pPr>
              <a:buNone/>
            </a:pPr>
            <a:endParaRPr lang="sk-SK" sz="2400" dirty="0" smtClean="0"/>
          </a:p>
          <a:p>
            <a:pPr>
              <a:buNone/>
            </a:pPr>
            <a:endParaRPr lang="sk-SK" sz="2400" dirty="0" smtClean="0"/>
          </a:p>
          <a:p>
            <a:pPr>
              <a:buNone/>
            </a:pPr>
            <a:r>
              <a:rPr lang="sk-SK" sz="2400" dirty="0" smtClean="0"/>
              <a:t>presnejšie </a:t>
            </a:r>
            <a:r>
              <a:rPr lang="sk-SK" sz="2400" dirty="0"/>
              <a:t>mapy, astronomické </a:t>
            </a:r>
            <a:r>
              <a:rPr lang="sk-SK" sz="2400" dirty="0" smtClean="0"/>
              <a:t>tabuľky, kompas, </a:t>
            </a:r>
          </a:p>
          <a:p>
            <a:pPr>
              <a:buNone/>
            </a:pPr>
            <a:r>
              <a:rPr lang="sk-SK" sz="2400" dirty="0" err="1"/>
              <a:t>a</a:t>
            </a:r>
            <a:r>
              <a:rPr lang="sk-SK" sz="2400" dirty="0" err="1" smtClean="0"/>
              <a:t>stroláb</a:t>
            </a:r>
            <a:r>
              <a:rPr lang="sk-SK" sz="2400" dirty="0" smtClean="0"/>
              <a:t> – pristroj, ktorý určuje polohu lode podľa  hviezd</a:t>
            </a:r>
            <a:endParaRPr lang="sk-SK" sz="2400" dirty="0" smtClean="0"/>
          </a:p>
          <a:p>
            <a:endParaRPr lang="sk-SK" sz="2400" dirty="0" smtClean="0"/>
          </a:p>
          <a:p>
            <a:endParaRPr lang="sk-SK" sz="2400" dirty="0" smtClean="0"/>
          </a:p>
          <a:p>
            <a:endParaRPr lang="sk-SK" sz="2400" dirty="0"/>
          </a:p>
        </p:txBody>
      </p:sp>
      <p:pic>
        <p:nvPicPr>
          <p:cNvPr id="1026" name="Picture 2" descr="I:\zamorske objavy\Behaim-Globu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240" y="1556792"/>
            <a:ext cx="1709520" cy="2239471"/>
          </a:xfrm>
          <a:prstGeom prst="rect">
            <a:avLst/>
          </a:prstGeom>
          <a:noFill/>
        </p:spPr>
      </p:pic>
      <p:pic>
        <p:nvPicPr>
          <p:cNvPr id="1027" name="Picture 3" descr="I:\zamorske objavy\Caravel_Boa_Esperanca_Portuga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3789040"/>
            <a:ext cx="2532888" cy="1911096"/>
          </a:xfrm>
          <a:prstGeom prst="rect">
            <a:avLst/>
          </a:prstGeom>
          <a:noFill/>
        </p:spPr>
      </p:pic>
      <p:pic>
        <p:nvPicPr>
          <p:cNvPr id="1028" name="Picture 4" descr="I:\zamorske objavy\astrolabio1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6216" y="4293096"/>
            <a:ext cx="1725764" cy="17609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3528" y="332656"/>
            <a:ext cx="8568952" cy="6336704"/>
          </a:xfrm>
        </p:spPr>
        <p:txBody>
          <a:bodyPr>
            <a:normAutofit/>
          </a:bodyPr>
          <a:lstStyle/>
          <a:p>
            <a:r>
              <a:rPr lang="sk-SK" sz="2600" dirty="0" smtClean="0"/>
              <a:t>Ako prví sa  odvážili na more Portugalci, hľadali obchodnú cestu do Indie a Číny okolo Afriky. Z Indiou a Čínou sa dalo obchodovať i cez Stredozemné more, no tá cesta už bola v  rukách Turkov. Chceli oboplávať  Afriku, vedeli že sa to dá. </a:t>
            </a:r>
          </a:p>
          <a:p>
            <a:endParaRPr lang="sk-SK" sz="2600" dirty="0"/>
          </a:p>
          <a:p>
            <a:endParaRPr lang="sk-SK" sz="2600" dirty="0" smtClean="0"/>
          </a:p>
          <a:p>
            <a:endParaRPr lang="sk-SK" sz="2600" dirty="0"/>
          </a:p>
          <a:p>
            <a:pPr marL="0" indent="0">
              <a:buNone/>
            </a:pPr>
            <a:endParaRPr lang="sk-SK" sz="2600" dirty="0" smtClean="0"/>
          </a:p>
          <a:p>
            <a:pPr marL="0" indent="0">
              <a:buNone/>
            </a:pPr>
            <a:endParaRPr lang="sk-SK" sz="2600" dirty="0" smtClean="0"/>
          </a:p>
          <a:p>
            <a:pPr marL="0" indent="0">
              <a:buNone/>
            </a:pPr>
            <a:endParaRPr lang="sk-SK" sz="2600" dirty="0" smtClean="0"/>
          </a:p>
          <a:p>
            <a:r>
              <a:rPr lang="sk-SK" sz="2600" dirty="0" smtClean="0"/>
              <a:t>Významnou </a:t>
            </a:r>
            <a:r>
              <a:rPr lang="sk-SK" sz="2600" dirty="0"/>
              <a:t>postavou portugalského námorníctva bol princ </a:t>
            </a:r>
            <a:r>
              <a:rPr lang="sk-SK" sz="2600" b="1" dirty="0"/>
              <a:t>Henrich Moreplavec</a:t>
            </a:r>
            <a:r>
              <a:rPr lang="sk-SK" sz="2600" dirty="0"/>
              <a:t>, ktorý založil v </a:t>
            </a:r>
            <a:r>
              <a:rPr lang="sk-SK" sz="2600" dirty="0" err="1"/>
              <a:t>Sagrese</a:t>
            </a:r>
            <a:r>
              <a:rPr lang="sk-SK" sz="2600" dirty="0"/>
              <a:t> námornú </a:t>
            </a:r>
            <a:r>
              <a:rPr lang="sk-SK" sz="2600" dirty="0" smtClean="0"/>
              <a:t>školu</a:t>
            </a:r>
          </a:p>
          <a:p>
            <a:r>
              <a:rPr lang="sk-SK" sz="2600" dirty="0" smtClean="0"/>
              <a:t>1415 – dobytie mesta </a:t>
            </a:r>
            <a:r>
              <a:rPr lang="sk-SK" sz="2600" dirty="0" err="1" smtClean="0"/>
              <a:t>Ceuta</a:t>
            </a:r>
            <a:r>
              <a:rPr lang="sk-SK" sz="2600" dirty="0" smtClean="0"/>
              <a:t> v Sev. Afrike </a:t>
            </a:r>
          </a:p>
          <a:p>
            <a:endParaRPr lang="sk-SK" sz="2600" dirty="0" smtClean="0"/>
          </a:p>
          <a:p>
            <a:endParaRPr lang="sk-SK" sz="2600" dirty="0"/>
          </a:p>
          <a:p>
            <a:endParaRPr lang="sk-SK" sz="2600" dirty="0" smtClean="0"/>
          </a:p>
          <a:p>
            <a:endParaRPr lang="sk-SK" sz="2600" dirty="0"/>
          </a:p>
          <a:p>
            <a:pPr>
              <a:buNone/>
            </a:pPr>
            <a:endParaRPr lang="sk-SK" dirty="0"/>
          </a:p>
          <a:p>
            <a:endParaRPr lang="sk-SK" dirty="0" smtClean="0"/>
          </a:p>
          <a:p>
            <a:pPr>
              <a:buNone/>
            </a:pPr>
            <a:endParaRPr lang="sk-SK" dirty="0"/>
          </a:p>
        </p:txBody>
      </p:sp>
      <p:pic>
        <p:nvPicPr>
          <p:cNvPr id="2050" name="Picture 2" descr="I:\zamorske objavy\henriqu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2" y="1880581"/>
            <a:ext cx="1296144" cy="251604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51520" y="188640"/>
            <a:ext cx="8640960" cy="6408712"/>
          </a:xfrm>
        </p:spPr>
        <p:txBody>
          <a:bodyPr>
            <a:normAutofit/>
          </a:bodyPr>
          <a:lstStyle/>
          <a:p>
            <a:r>
              <a:rPr lang="sk-SK" sz="2800" dirty="0" smtClean="0"/>
              <a:t>1488 - </a:t>
            </a:r>
            <a:r>
              <a:rPr lang="sk-SK" sz="2800" dirty="0" err="1" smtClean="0"/>
              <a:t>Bartolomeo</a:t>
            </a:r>
            <a:r>
              <a:rPr lang="sk-SK" sz="2800" dirty="0" smtClean="0"/>
              <a:t> </a:t>
            </a:r>
            <a:r>
              <a:rPr lang="sk-SK" sz="2800" dirty="0" err="1" smtClean="0"/>
              <a:t>Diaz</a:t>
            </a:r>
            <a:r>
              <a:rPr lang="sk-SK" sz="2800" dirty="0" smtClean="0"/>
              <a:t> – </a:t>
            </a:r>
          </a:p>
          <a:p>
            <a:r>
              <a:rPr lang="sk-SK" sz="2800" dirty="0" smtClean="0"/>
              <a:t>mys Dobrej nádeje</a:t>
            </a:r>
          </a:p>
          <a:p>
            <a:endParaRPr lang="sk-SK" sz="2800" dirty="0"/>
          </a:p>
        </p:txBody>
      </p:sp>
      <p:pic>
        <p:nvPicPr>
          <p:cNvPr id="3074" name="Picture 2" descr="I:\zamorske objavy\480px-Bartolomeu_Dias_Voya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52110" y="836712"/>
            <a:ext cx="3980330" cy="5328592"/>
          </a:xfrm>
          <a:prstGeom prst="rect">
            <a:avLst/>
          </a:prstGeom>
          <a:noFill/>
        </p:spPr>
      </p:pic>
      <p:pic>
        <p:nvPicPr>
          <p:cNvPr id="3075" name="Picture 3" descr="I:\zamorske objavy\188079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340768"/>
            <a:ext cx="3429000" cy="4610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err="1" smtClean="0">
                <a:solidFill>
                  <a:srgbClr val="FF0000"/>
                </a:solidFill>
              </a:rPr>
              <a:t>Bartolomeo</a:t>
            </a:r>
            <a:r>
              <a:rPr lang="sk-SK" b="1" dirty="0" smtClean="0">
                <a:solidFill>
                  <a:srgbClr val="FF0000"/>
                </a:solidFill>
              </a:rPr>
              <a:t> </a:t>
            </a:r>
            <a:r>
              <a:rPr lang="sk-SK" b="1" dirty="0" err="1" smtClean="0">
                <a:solidFill>
                  <a:srgbClr val="FF0000"/>
                </a:solidFill>
              </a:rPr>
              <a:t>Diaz</a:t>
            </a:r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Mal  odvahu  odplávať na  šíre more, no pre  istotu  plával okolo Afriky na  dohľad  pevniny. Dostal sa  až k Mysu  dobrej nádeje, tam ich zastihla  strašná búrka. Námorníci odmietli ísť  ďalej, báli sa. Preto sa </a:t>
            </a:r>
            <a:r>
              <a:rPr lang="sk-SK" dirty="0" err="1" smtClean="0"/>
              <a:t>Bartolomeo</a:t>
            </a:r>
            <a:r>
              <a:rPr lang="sk-SK" dirty="0" smtClean="0"/>
              <a:t> vrátil. Kráľovi povedal čo sa stalo. Ten však  toto miesto pomenoval optimisticky, aby sa tam v budúcnosti námorníci nebáli ísť – </a:t>
            </a:r>
            <a:r>
              <a:rPr lang="sk-SK" dirty="0" smtClean="0">
                <a:solidFill>
                  <a:srgbClr val="FF0000"/>
                </a:solidFill>
              </a:rPr>
              <a:t>Mys dobrej nádeje.</a:t>
            </a:r>
            <a:endParaRPr lang="sk-SK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512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sz="2800" dirty="0" smtClean="0">
                <a:solidFill>
                  <a:srgbClr val="FF0000"/>
                </a:solidFill>
              </a:rPr>
              <a:t>1498 – </a:t>
            </a:r>
            <a:r>
              <a:rPr lang="sk-SK" sz="2800" dirty="0" err="1" smtClean="0">
                <a:solidFill>
                  <a:srgbClr val="FF0000"/>
                </a:solidFill>
              </a:rPr>
              <a:t>Vasco</a:t>
            </a:r>
            <a:r>
              <a:rPr lang="sk-SK" sz="2800" dirty="0" smtClean="0">
                <a:solidFill>
                  <a:srgbClr val="FF0000"/>
                </a:solidFill>
              </a:rPr>
              <a:t> </a:t>
            </a:r>
            <a:r>
              <a:rPr lang="sk-SK" sz="2800" dirty="0" err="1" smtClean="0">
                <a:solidFill>
                  <a:srgbClr val="FF0000"/>
                </a:solidFill>
              </a:rPr>
              <a:t>da</a:t>
            </a:r>
            <a:r>
              <a:rPr lang="sk-SK" sz="2800" dirty="0" smtClean="0">
                <a:solidFill>
                  <a:srgbClr val="FF0000"/>
                </a:solidFill>
              </a:rPr>
              <a:t> Gama </a:t>
            </a:r>
            <a:r>
              <a:rPr lang="sk-SK" sz="2800" dirty="0" smtClean="0">
                <a:solidFill>
                  <a:srgbClr val="FF0000"/>
                </a:solidFill>
              </a:rPr>
              <a:t>– prvá cesta do  Indie</a:t>
            </a:r>
            <a:endParaRPr lang="sk-SK" sz="2800" dirty="0">
              <a:solidFill>
                <a:srgbClr val="FF0000"/>
              </a:solidFill>
            </a:endParaRPr>
          </a:p>
        </p:txBody>
      </p:sp>
      <p:pic>
        <p:nvPicPr>
          <p:cNvPr id="4098" name="Picture 2" descr="I:\zamorske objavy\Vasco-da-Gama-1524-BR450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268760"/>
            <a:ext cx="3623443" cy="48965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099" name="Picture 3" descr="I:\zamorske objavy\VASCO_DE_GAMA_1301933656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1484784"/>
            <a:ext cx="4596023" cy="46085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>
                <a:solidFill>
                  <a:srgbClr val="FF0000"/>
                </a:solidFill>
              </a:rPr>
              <a:t>Vasco</a:t>
            </a:r>
            <a:r>
              <a:rPr lang="sk-SK" dirty="0" smtClean="0">
                <a:solidFill>
                  <a:srgbClr val="FF0000"/>
                </a:solidFill>
              </a:rPr>
              <a:t> </a:t>
            </a:r>
            <a:r>
              <a:rPr lang="sk-SK" dirty="0" err="1" smtClean="0">
                <a:solidFill>
                  <a:srgbClr val="FF0000"/>
                </a:solidFill>
              </a:rPr>
              <a:t>da</a:t>
            </a:r>
            <a:r>
              <a:rPr lang="sk-SK" dirty="0" smtClean="0">
                <a:solidFill>
                  <a:srgbClr val="FF0000"/>
                </a:solidFill>
              </a:rPr>
              <a:t> </a:t>
            </a:r>
            <a:r>
              <a:rPr lang="sk-SK" dirty="0">
                <a:solidFill>
                  <a:srgbClr val="FF0000"/>
                </a:solidFill>
              </a:rPr>
              <a:t>G</a:t>
            </a:r>
            <a:r>
              <a:rPr lang="sk-SK" dirty="0" smtClean="0">
                <a:solidFill>
                  <a:srgbClr val="FF0000"/>
                </a:solidFill>
              </a:rPr>
              <a:t>ama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Bol prvý ktorému sa to podarilo, našiel novú cestu do Indie a  založil tam obchodné stredisko. Európanom sa tak  rýchlejšie  dostal  žiadaný tovar z východu -  hodváb, drahé kovy, porcelán, koreniny, čaj a iné...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69336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sz="2400" dirty="0" smtClean="0">
                <a:solidFill>
                  <a:srgbClr val="FF0000"/>
                </a:solidFill>
                <a:latin typeface="+mn-lt"/>
              </a:rPr>
              <a:t>Krištof Kolumbus – objavenie </a:t>
            </a:r>
            <a:br>
              <a:rPr lang="sk-SK" sz="2400" dirty="0" smtClean="0">
                <a:solidFill>
                  <a:srgbClr val="FF0000"/>
                </a:solidFill>
                <a:latin typeface="+mn-lt"/>
              </a:rPr>
            </a:br>
            <a:r>
              <a:rPr lang="sk-SK" sz="2400" dirty="0" smtClean="0">
                <a:solidFill>
                  <a:srgbClr val="FF0000"/>
                </a:solidFill>
                <a:latin typeface="+mn-lt"/>
              </a:rPr>
              <a:t>Ameriky</a:t>
            </a:r>
            <a:endParaRPr lang="sk-SK" sz="2400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5122" name="Picture 2" descr="I:\zamorske objavy\images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628800"/>
            <a:ext cx="3427972" cy="44546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123" name="Picture 3" descr="I:\zamorske objavy\kolumbu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0"/>
            <a:ext cx="4395978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366</Words>
  <Application>Microsoft Office PowerPoint</Application>
  <PresentationFormat>Prezentácia na obrazovke (4:3)</PresentationFormat>
  <Paragraphs>52</Paragraphs>
  <Slides>10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1" baseType="lpstr">
      <vt:lpstr>Motív Office</vt:lpstr>
      <vt:lpstr>Zámorské objavné objavy</vt:lpstr>
      <vt:lpstr>Príčiny -  prečo s a dobrodruhovia  rozhodli hľadať nové cesty a nové krajiny</vt:lpstr>
      <vt:lpstr>Predpoklady – prečo s a dalo  vycestovať na šíre more</vt:lpstr>
      <vt:lpstr>Prezentácia programu PowerPoint</vt:lpstr>
      <vt:lpstr>Prezentácia programu PowerPoint</vt:lpstr>
      <vt:lpstr>Bartolomeo Diaz</vt:lpstr>
      <vt:lpstr>1498 – Vasco da Gama – prvá cesta do  Indie</vt:lpstr>
      <vt:lpstr>Vasco da Gama</vt:lpstr>
      <vt:lpstr>Krištof Kolumbus – objavenie  Ameriky</vt:lpstr>
      <vt:lpstr>Krištof  Kolumbus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Zámorské objavy</dc:title>
  <dc:creator>ucitel</dc:creator>
  <cp:lastModifiedBy>Raduz</cp:lastModifiedBy>
  <cp:revision>34</cp:revision>
  <dcterms:created xsi:type="dcterms:W3CDTF">2011-09-22T16:01:16Z</dcterms:created>
  <dcterms:modified xsi:type="dcterms:W3CDTF">2020-04-06T20:04:38Z</dcterms:modified>
</cp:coreProperties>
</file>