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1736D76-9018-4539-BA1F-820273ADBF1A}" type="datetimeFigureOut">
              <a:rPr lang="sk-SK" smtClean="0"/>
              <a:pPr/>
              <a:t>6. 11. 2023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F3418A6-E6D2-4E5B-8A2C-DFDEE8CC433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sk/" TargetMode="External"/><Relationship Id="rId2" Type="http://schemas.openxmlformats.org/officeDocument/2006/relationships/hyperlink" Target="https://www.ucebne-pomocky.sk/produkt/1856/revolucia-1848-1849-v-habsburskej-monarchii-a-v-europe-dvojmap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00FFFF"/>
                </a:highlight>
              </a:rPr>
              <a:t>Vo víre revolúcií a nacionalizmu </a:t>
            </a:r>
            <a:r>
              <a:rPr lang="sk-SK" dirty="0"/>
              <a:t>– roky 1830 a 1848/49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dirty="0"/>
              <a:t>Tematický celok: „Na ceste k moderným národom“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/>
              <a:t>Világoš</a:t>
            </a:r>
            <a:r>
              <a:rPr lang="sk-SK" dirty="0"/>
              <a:t> - 1849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</a:t>
            </a:r>
            <a:r>
              <a:rPr lang="sk-SK" dirty="0" err="1">
                <a:highlight>
                  <a:srgbClr val="00FFFF"/>
                </a:highlight>
              </a:rPr>
              <a:t>Habsbruskej</a:t>
            </a:r>
            <a:r>
              <a:rPr lang="sk-SK" dirty="0">
                <a:highlight>
                  <a:srgbClr val="00FFFF"/>
                </a:highlight>
              </a:rPr>
              <a:t> monarchii </a:t>
            </a:r>
            <a:r>
              <a:rPr lang="sk-SK" dirty="0"/>
              <a:t>vypukla </a:t>
            </a:r>
            <a:r>
              <a:rPr lang="sk-SK" dirty="0">
                <a:highlight>
                  <a:srgbClr val="FFFF00"/>
                </a:highlight>
              </a:rPr>
              <a:t>revolúcia v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</a:rPr>
              <a:t>Prahe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</a:rPr>
              <a:t>vo Viedni </a:t>
            </a:r>
            <a:r>
              <a:rPr lang="sk-SK" dirty="0"/>
              <a:t>a </a:t>
            </a:r>
            <a:r>
              <a:rPr lang="sk-SK" dirty="0">
                <a:highlight>
                  <a:srgbClr val="FFFF00"/>
                </a:highlight>
              </a:rPr>
              <a:t>v Pešti</a:t>
            </a:r>
            <a:r>
              <a:rPr lang="sk-SK" dirty="0"/>
              <a:t>...</a:t>
            </a:r>
            <a:r>
              <a:rPr lang="sk-SK" dirty="0">
                <a:highlight>
                  <a:srgbClr val="FFFF00"/>
                </a:highlight>
              </a:rPr>
              <a:t>rakúsky </a:t>
            </a:r>
            <a:r>
              <a:rPr lang="sk-SK" b="1" dirty="0">
                <a:highlight>
                  <a:srgbClr val="FFFF00"/>
                </a:highlight>
              </a:rPr>
              <a:t>cisár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František Jozef I.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/>
              <a:t>sa ocitol </a:t>
            </a:r>
            <a:r>
              <a:rPr lang="sk-SK" b="1" dirty="0">
                <a:highlight>
                  <a:srgbClr val="FFFF00"/>
                </a:highlight>
              </a:rPr>
              <a:t>v ťažkej situácii </a:t>
            </a:r>
            <a:r>
              <a:rPr lang="sk-SK" dirty="0"/>
              <a:t>a </a:t>
            </a:r>
            <a:r>
              <a:rPr lang="sk-SK" b="1" dirty="0">
                <a:highlight>
                  <a:srgbClr val="FFFF00"/>
                </a:highlight>
              </a:rPr>
              <a:t>na</a:t>
            </a:r>
            <a:r>
              <a:rPr lang="sk-SK" b="1" dirty="0"/>
              <a:t> </a:t>
            </a:r>
            <a:r>
              <a:rPr lang="sk-SK" b="1" dirty="0">
                <a:highlight>
                  <a:srgbClr val="FFFF00"/>
                </a:highlight>
              </a:rPr>
              <a:t>pomoc</a:t>
            </a:r>
            <a:r>
              <a:rPr lang="sk-SK" b="1" dirty="0"/>
              <a:t> </a:t>
            </a:r>
            <a:r>
              <a:rPr lang="sk-SK" dirty="0"/>
              <a:t>si </a:t>
            </a:r>
            <a:r>
              <a:rPr lang="sk-SK" dirty="0">
                <a:highlight>
                  <a:srgbClr val="FFFF00"/>
                </a:highlight>
              </a:rPr>
              <a:t>zavolal </a:t>
            </a:r>
            <a:r>
              <a:rPr lang="sk-SK" b="1" dirty="0">
                <a:highlight>
                  <a:srgbClr val="FFFF00"/>
                </a:highlight>
              </a:rPr>
              <a:t>ruského cára 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Mikuláša I.</a:t>
            </a:r>
          </a:p>
          <a:p>
            <a:r>
              <a:rPr lang="sk-SK" dirty="0"/>
              <a:t>Nakoniec sa </a:t>
            </a:r>
            <a:r>
              <a:rPr lang="sk-SK" dirty="0">
                <a:highlight>
                  <a:srgbClr val="FFFF00"/>
                </a:highlight>
              </a:rPr>
              <a:t>revolúciu v Uhorsku podarilo potlačiť </a:t>
            </a:r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v bitke pri </a:t>
            </a:r>
            <a:r>
              <a:rPr lang="sk-SK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Világoši</a:t>
            </a:r>
            <a:r>
              <a:rPr lang="sk-SK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 v roku 1849</a:t>
            </a:r>
          </a:p>
        </p:txBody>
      </p:sp>
      <p:pic>
        <p:nvPicPr>
          <p:cNvPr id="4" name="Obrázok 3" descr="lesk_a_bieda_komarnanskej_pevnosti_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4764382"/>
            <a:ext cx="3347864" cy="209361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055826" y="6488668"/>
            <a:ext cx="2744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highlight>
                  <a:srgbClr val="008000"/>
                </a:highlight>
              </a:rPr>
              <a:t>Bitka pri mestečku </a:t>
            </a:r>
            <a:r>
              <a:rPr lang="sk-SK" dirty="0" err="1">
                <a:highlight>
                  <a:srgbClr val="008000"/>
                </a:highlight>
              </a:rPr>
              <a:t>Világoš</a:t>
            </a:r>
            <a:endParaRPr lang="sk-SK" dirty="0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Revolúcia otriasla Habsburskou monarchiou</a:t>
            </a:r>
            <a:r>
              <a:rPr lang="sk-SK" dirty="0"/>
              <a:t>, ale nakoniec ju spojené rakúske a ruské armády potlačili..</a:t>
            </a:r>
          </a:p>
        </p:txBody>
      </p:sp>
      <p:pic>
        <p:nvPicPr>
          <p:cNvPr id="5" name="Obrázok 4" descr="220px-KaiserFranzjosef1853-1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013176"/>
            <a:ext cx="1584176" cy="1552560"/>
          </a:xfrm>
          <a:prstGeom prst="rect">
            <a:avLst/>
          </a:prstGeom>
        </p:spPr>
      </p:pic>
      <p:pic>
        <p:nvPicPr>
          <p:cNvPr id="1026" name="Picture 2" descr="Mikuláš I. (Rusko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13176"/>
            <a:ext cx="1440160" cy="1536973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82706" y="6488668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Cár Mikuláš I.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588224" y="6488668"/>
            <a:ext cx="235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Cisár František Jozef I.</a:t>
            </a:r>
          </a:p>
        </p:txBody>
      </p:sp>
      <p:pic>
        <p:nvPicPr>
          <p:cNvPr id="1028" name="Picture 4" descr="http://upload.wikimedia.org/wikipedia/commons/thumb/d/d2/Haynau.jpg/200px-Hayna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509120"/>
            <a:ext cx="1905000" cy="1929781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275856" y="6488668"/>
            <a:ext cx="255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>
                <a:highlight>
                  <a:srgbClr val="FFFF00"/>
                </a:highlight>
              </a:rPr>
              <a:t>Julius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 err="1">
                <a:highlight>
                  <a:srgbClr val="FFFF00"/>
                </a:highlight>
              </a:rPr>
              <a:t>Jakob</a:t>
            </a:r>
            <a:r>
              <a:rPr lang="sk-SK" dirty="0">
                <a:highlight>
                  <a:srgbClr val="FFFF00"/>
                </a:highlight>
              </a:rPr>
              <a:t> von </a:t>
            </a:r>
            <a:r>
              <a:rPr lang="sk-SK" dirty="0" err="1">
                <a:highlight>
                  <a:srgbClr val="FFFF00"/>
                </a:highlight>
              </a:rPr>
              <a:t>Haynau</a:t>
            </a:r>
            <a:endParaRPr lang="sk-SK" dirty="0">
              <a:highlight>
                <a:srgbClr val="FFFF00"/>
              </a:highligh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79712" y="3068960"/>
            <a:ext cx="517391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Tento rakúsky generál, ktorý je známy svojou</a:t>
            </a:r>
          </a:p>
          <a:p>
            <a:pPr algn="ctr"/>
            <a:r>
              <a:rPr lang="sk-SK" dirty="0"/>
              <a:t>brutalitou v Uhorsku </a:t>
            </a:r>
            <a:r>
              <a:rPr lang="sk-SK" dirty="0">
                <a:highlight>
                  <a:srgbClr val="FFFF00"/>
                </a:highlight>
              </a:rPr>
              <a:t>sa neslávne preslávil výrokom: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„ale samozrejme že bude amnestia, predtým však 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budeme ešte chvíľu vešať...“</a:t>
            </a:r>
          </a:p>
        </p:txBody>
      </p:sp>
      <p:cxnSp>
        <p:nvCxnSpPr>
          <p:cNvPr id="13" name="Rovná spojnica 12"/>
          <p:cNvCxnSpPr>
            <a:stCxn id="11" idx="2"/>
            <a:endCxn id="1028" idx="0"/>
          </p:cNvCxnSpPr>
          <p:nvPr/>
        </p:nvCxnSpPr>
        <p:spPr>
          <a:xfrm flipH="1">
            <a:off x="4516388" y="4269289"/>
            <a:ext cx="50283" cy="23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13706BD-0C21-46F9-8686-1D614996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Použitá literatúra a internetové 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94E93DA-62F0-411A-BB4C-D3282CF8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400" dirty="0">
                <a:hlinkClick r:id="rId2"/>
              </a:rPr>
              <a:t>https://www.ucebne-pomocky.sk/produkt/1856/revolucia-1848-1849-v-habsburskej-monarchii-a-v-europe-dvojmapa</a:t>
            </a:r>
            <a:endParaRPr lang="sk-SK" sz="1400" dirty="0"/>
          </a:p>
          <a:p>
            <a:r>
              <a:rPr lang="sk-SK" sz="1400" dirty="0"/>
              <a:t>Učebnica dejepisu pre 8. ročník</a:t>
            </a:r>
          </a:p>
          <a:p>
            <a:r>
              <a:rPr lang="sk-SK" sz="1400" dirty="0">
                <a:hlinkClick r:id="rId3"/>
              </a:rPr>
              <a:t>www.wikipedia.sk</a:t>
            </a:r>
            <a:endParaRPr lang="sk-SK" sz="1400" dirty="0"/>
          </a:p>
          <a:p>
            <a:endParaRPr lang="sk-SK" sz="1400" dirty="0"/>
          </a:p>
          <a:p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7143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Absolutizmus </a:t>
            </a:r>
            <a:r>
              <a:rPr lang="sk-SK" dirty="0" err="1"/>
              <a:t>vs</a:t>
            </a:r>
            <a:r>
              <a:rPr lang="sk-SK" dirty="0"/>
              <a:t>. nacionalizmus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 </a:t>
            </a:r>
            <a:r>
              <a:rPr lang="sk-SK" dirty="0">
                <a:highlight>
                  <a:srgbClr val="FFFF00"/>
                </a:highlight>
              </a:rPr>
              <a:t>Viedenskom kongrese </a:t>
            </a:r>
            <a:r>
              <a:rPr lang="sk-SK" dirty="0"/>
              <a:t>sa presadil znovu </a:t>
            </a:r>
            <a:r>
              <a:rPr lang="sk-SK" b="1" dirty="0">
                <a:highlight>
                  <a:srgbClr val="FFFF00"/>
                </a:highlight>
              </a:rPr>
              <a:t>ABSOLUTIZMUS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(svätá aliancia)</a:t>
            </a:r>
          </a:p>
          <a:p>
            <a:r>
              <a:rPr lang="sk-SK" dirty="0"/>
              <a:t>V krajinách </a:t>
            </a:r>
            <a:r>
              <a:rPr lang="sk-SK" dirty="0">
                <a:highlight>
                  <a:srgbClr val="FFFF00"/>
                </a:highlight>
              </a:rPr>
              <a:t>silnie </a:t>
            </a:r>
            <a:r>
              <a:rPr lang="sk-SK" b="1" dirty="0">
                <a:highlight>
                  <a:srgbClr val="00FF00"/>
                </a:highlight>
              </a:rPr>
              <a:t>NACIONALIZMUS</a:t>
            </a:r>
            <a:r>
              <a:rPr lang="sk-SK" dirty="0">
                <a:highlight>
                  <a:srgbClr val="00FF00"/>
                </a:highlight>
              </a:rPr>
              <a:t> </a:t>
            </a:r>
            <a:r>
              <a:rPr lang="sk-SK" dirty="0"/>
              <a:t>= </a:t>
            </a:r>
            <a:r>
              <a:rPr lang="sk-SK" dirty="0">
                <a:highlight>
                  <a:srgbClr val="FFFF00"/>
                </a:highlight>
              </a:rPr>
              <a:t>smer politického a kultúrneho myslenia</a:t>
            </a:r>
            <a:r>
              <a:rPr lang="sk-SK" dirty="0"/>
              <a:t>, ktorý </a:t>
            </a:r>
            <a:r>
              <a:rPr lang="sk-SK" b="1" dirty="0">
                <a:highlight>
                  <a:srgbClr val="FFFF00"/>
                </a:highlight>
              </a:rPr>
              <a:t>vyzdvihuje národ</a:t>
            </a:r>
            <a:r>
              <a:rPr lang="sk-SK" b="1" dirty="0"/>
              <a:t>, </a:t>
            </a:r>
            <a:r>
              <a:rPr lang="sk-SK" b="1" dirty="0">
                <a:highlight>
                  <a:srgbClr val="FFFF00"/>
                </a:highlight>
              </a:rPr>
              <a:t>jeho záujmy</a:t>
            </a:r>
            <a:r>
              <a:rPr lang="sk-SK" b="1" dirty="0"/>
              <a:t>, </a:t>
            </a:r>
            <a:r>
              <a:rPr lang="sk-SK" b="1" dirty="0">
                <a:highlight>
                  <a:srgbClr val="FFFF00"/>
                </a:highlight>
              </a:rPr>
              <a:t>históriu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/>
              <a:t>jedinečnosť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123728" y="5589240"/>
            <a:ext cx="54006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/>
              <a:t>Viaceré národy sa snažili o národné uznanie, zjednotenie, zavedenie ústavy a vyhlásenie republiky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4941168"/>
            <a:ext cx="86677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Taliani 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267744" y="4941168"/>
            <a:ext cx="86273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Nemci 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563888" y="4941168"/>
            <a:ext cx="111453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Francúzi  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292080" y="4941168"/>
            <a:ext cx="9316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Poliaci  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732240" y="4941168"/>
            <a:ext cx="130837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Belgičania 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619672" y="6488668"/>
            <a:ext cx="1974002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Balkánske národy 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4139952" y="6488668"/>
            <a:ext cx="3526350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/>
              <a:t>Slovania v Habsburskej monarchii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00FFFF"/>
                </a:highlight>
              </a:rPr>
              <a:t>Francúzsko 1830 </a:t>
            </a:r>
            <a:r>
              <a:rPr lang="sk-SK" dirty="0"/>
              <a:t>– júnová revolúcia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Snahy panovníka </a:t>
            </a:r>
            <a:r>
              <a:rPr lang="sk-SK" b="1" dirty="0">
                <a:highlight>
                  <a:srgbClr val="00FF00"/>
                </a:highlight>
              </a:rPr>
              <a:t>Karola X</a:t>
            </a:r>
            <a:r>
              <a:rPr lang="sk-SK" b="1" dirty="0"/>
              <a:t>.</a:t>
            </a:r>
            <a:r>
              <a:rPr lang="sk-SK" dirty="0"/>
              <a:t> čo najviac </a:t>
            </a:r>
            <a:r>
              <a:rPr lang="sk-SK" b="1" dirty="0">
                <a:highlight>
                  <a:srgbClr val="FFFF00"/>
                </a:highlight>
              </a:rPr>
              <a:t>posilniť</a:t>
            </a:r>
            <a:r>
              <a:rPr lang="sk-SK" b="1" dirty="0"/>
              <a:t> </a:t>
            </a:r>
            <a:r>
              <a:rPr lang="sk-SK" b="1" dirty="0">
                <a:highlight>
                  <a:srgbClr val="FFFF00"/>
                </a:highlight>
              </a:rPr>
              <a:t>absolutizmus </a:t>
            </a:r>
            <a:r>
              <a:rPr lang="sk-SK" b="1" dirty="0"/>
              <a:t>viedli </a:t>
            </a:r>
            <a:r>
              <a:rPr lang="sk-SK" dirty="0"/>
              <a:t>vo Francúzsku </a:t>
            </a:r>
            <a:r>
              <a:rPr lang="sk-SK" b="1" dirty="0"/>
              <a:t>k </a:t>
            </a:r>
            <a:r>
              <a:rPr lang="sk-SK" b="1" dirty="0">
                <a:highlight>
                  <a:srgbClr val="FFFF00"/>
                </a:highlight>
              </a:rPr>
              <a:t>revolúcii </a:t>
            </a:r>
            <a:r>
              <a:rPr lang="sk-SK" dirty="0"/>
              <a:t>=&gt; v Paríži z večera do rána vyrástli barikády a </a:t>
            </a:r>
            <a:r>
              <a:rPr lang="sk-SK" dirty="0">
                <a:highlight>
                  <a:srgbClr val="FFFF00"/>
                </a:highlight>
              </a:rPr>
              <a:t>panovník z krajiny ušiel </a:t>
            </a:r>
          </a:p>
          <a:p>
            <a:r>
              <a:rPr lang="sk-SK" dirty="0">
                <a:highlight>
                  <a:srgbClr val="FFFF00"/>
                </a:highlight>
              </a:rPr>
              <a:t>Novým vládcom </a:t>
            </a:r>
            <a:r>
              <a:rPr lang="sk-SK" dirty="0"/>
              <a:t>v krajine – </a:t>
            </a:r>
            <a:r>
              <a:rPr lang="sk-SK" b="1" dirty="0">
                <a:highlight>
                  <a:srgbClr val="00FF00"/>
                </a:highlight>
              </a:rPr>
              <a:t>Ľudovít Filip</a:t>
            </a:r>
          </a:p>
        </p:txBody>
      </p:sp>
      <p:pic>
        <p:nvPicPr>
          <p:cNvPr id="4" name="Obrázok 3" descr="220px-Eugène_Delacroix_-_La_liberté_guidant_le_peu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45224"/>
            <a:ext cx="2339752" cy="1412776"/>
          </a:xfrm>
          <a:prstGeom prst="rect">
            <a:avLst/>
          </a:prstGeom>
        </p:spPr>
      </p:pic>
      <p:pic>
        <p:nvPicPr>
          <p:cNvPr id="1026" name="Picture 2" descr="Ľudovít Filip Orleáns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445224"/>
            <a:ext cx="2123728" cy="1412776"/>
          </a:xfrm>
          <a:prstGeom prst="rect">
            <a:avLst/>
          </a:prstGeom>
          <a:noFill/>
        </p:spPr>
      </p:pic>
      <p:pic>
        <p:nvPicPr>
          <p:cNvPr id="1028" name="Picture 4" descr="Karol X. (Francúzsko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5373216"/>
            <a:ext cx="2190750" cy="1484784"/>
          </a:xfrm>
          <a:prstGeom prst="rect">
            <a:avLst/>
          </a:prstGeom>
          <a:noFill/>
        </p:spPr>
      </p:pic>
      <p:sp>
        <p:nvSpPr>
          <p:cNvPr id="7" name="Šípka doprava 6"/>
          <p:cNvSpPr/>
          <p:nvPr/>
        </p:nvSpPr>
        <p:spPr>
          <a:xfrm>
            <a:off x="2411760" y="5733256"/>
            <a:ext cx="115212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5796136" y="5733256"/>
            <a:ext cx="122413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4139952" y="5013176"/>
            <a:ext cx="8713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Karol X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7452320" y="5085184"/>
            <a:ext cx="14069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Ľudovít Filip 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2267744" y="4221088"/>
            <a:ext cx="45652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Revolúciu sa podarilo potlačiť, ale nie zahasiť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Francúzsko 1848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highlight>
                  <a:srgbClr val="00FFFF"/>
                </a:highlight>
              </a:rPr>
              <a:t>Revolúcie rokov 1830 </a:t>
            </a:r>
            <a:r>
              <a:rPr lang="sk-SK" b="1" dirty="0"/>
              <a:t>a </a:t>
            </a:r>
            <a:r>
              <a:rPr lang="sk-SK" b="1" dirty="0">
                <a:highlight>
                  <a:srgbClr val="00FFFF"/>
                </a:highlight>
              </a:rPr>
              <a:t>1848</a:t>
            </a:r>
            <a:r>
              <a:rPr lang="sk-SK" dirty="0">
                <a:highlight>
                  <a:srgbClr val="00FFFF"/>
                </a:highlight>
              </a:rPr>
              <a:t> otriasli monarchiami </a:t>
            </a:r>
            <a:r>
              <a:rPr lang="sk-SK" dirty="0"/>
              <a:t>a </a:t>
            </a:r>
            <a:r>
              <a:rPr lang="sk-SK" b="1" dirty="0">
                <a:highlight>
                  <a:srgbClr val="00FFFF"/>
                </a:highlight>
              </a:rPr>
              <a:t>začali meniť charakter Európy</a:t>
            </a:r>
            <a:r>
              <a:rPr lang="sk-SK" dirty="0"/>
              <a:t>...</a:t>
            </a:r>
          </a:p>
          <a:p>
            <a:r>
              <a:rPr lang="sk-SK" b="1" dirty="0">
                <a:highlight>
                  <a:srgbClr val="FFFF00"/>
                </a:highlight>
              </a:rPr>
              <a:t>Francúzsko</a:t>
            </a:r>
            <a:r>
              <a:rPr lang="sk-SK" dirty="0"/>
              <a:t> sa opäť stalo </a:t>
            </a:r>
            <a:r>
              <a:rPr lang="sk-SK" b="1" dirty="0">
                <a:highlight>
                  <a:srgbClr val="FFFF00"/>
                </a:highlight>
              </a:rPr>
              <a:t>centrom revolučného výbuchu</a:t>
            </a:r>
            <a:r>
              <a:rPr lang="sk-SK" b="1" dirty="0"/>
              <a:t> v roku </a:t>
            </a:r>
            <a:r>
              <a:rPr lang="sk-SK" b="1" dirty="0">
                <a:highlight>
                  <a:srgbClr val="FFFF00"/>
                </a:highlight>
              </a:rPr>
              <a:t>1848</a:t>
            </a:r>
            <a:r>
              <a:rPr lang="sk-SK" b="1" dirty="0"/>
              <a:t> </a:t>
            </a:r>
            <a:r>
              <a:rPr lang="sk-SK" dirty="0"/>
              <a:t>=&gt; </a:t>
            </a:r>
            <a:r>
              <a:rPr lang="sk-SK" dirty="0">
                <a:highlight>
                  <a:srgbClr val="FFFF00"/>
                </a:highlight>
              </a:rPr>
              <a:t>ľud sa búril </a:t>
            </a:r>
            <a:r>
              <a:rPr lang="sk-SK" dirty="0"/>
              <a:t>proti vláde </a:t>
            </a:r>
            <a:r>
              <a:rPr lang="sk-SK" dirty="0">
                <a:solidFill>
                  <a:srgbClr val="FF0000"/>
                </a:solidFill>
                <a:highlight>
                  <a:srgbClr val="FFFF00"/>
                </a:highlight>
              </a:rPr>
              <a:t>Ľudovíta Filipa</a:t>
            </a:r>
            <a:r>
              <a:rPr lang="sk-SK" dirty="0"/>
              <a:t>, ktorý bol </a:t>
            </a:r>
            <a:r>
              <a:rPr lang="sk-SK" dirty="0">
                <a:highlight>
                  <a:srgbClr val="FFFF00"/>
                </a:highlight>
              </a:rPr>
              <a:t>zvrhnutý a </a:t>
            </a:r>
            <a:r>
              <a:rPr lang="sk-SK" b="1" dirty="0">
                <a:highlight>
                  <a:srgbClr val="FFFF00"/>
                </a:highlight>
              </a:rPr>
              <a:t>z Francúzska sa stala</a:t>
            </a:r>
            <a:r>
              <a:rPr lang="sk-SK" b="1" dirty="0"/>
              <a:t> </a:t>
            </a:r>
            <a:r>
              <a:rPr lang="sk-SK" b="1" dirty="0">
                <a:highlight>
                  <a:srgbClr val="00FFFF"/>
                </a:highlight>
              </a:rPr>
              <a:t>republika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dirty="0">
                <a:highlight>
                  <a:srgbClr val="FF0000"/>
                </a:highlight>
              </a:rPr>
              <a:t>jej </a:t>
            </a:r>
            <a:r>
              <a:rPr lang="sk-SK" b="1" dirty="0">
                <a:highlight>
                  <a:srgbClr val="FF0000"/>
                </a:highlight>
              </a:rPr>
              <a:t>prvým </a:t>
            </a:r>
            <a:r>
              <a:rPr lang="sk-SK" b="1" dirty="0">
                <a:solidFill>
                  <a:srgbClr val="FFC000"/>
                </a:solidFill>
                <a:highlight>
                  <a:srgbClr val="FF0000"/>
                </a:highlight>
              </a:rPr>
              <a:t>prezidentom</a:t>
            </a:r>
            <a:r>
              <a:rPr lang="sk-SK" dirty="0"/>
              <a:t> sa stal </a:t>
            </a:r>
            <a:r>
              <a:rPr lang="sk-SK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Ľudovít Napoleon</a:t>
            </a:r>
          </a:p>
        </p:txBody>
      </p:sp>
      <p:pic>
        <p:nvPicPr>
          <p:cNvPr id="16386" name="Picture 2" descr="Ľudovít Filip Orleáns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57192"/>
            <a:ext cx="1691680" cy="1700808"/>
          </a:xfrm>
          <a:prstGeom prst="rect">
            <a:avLst/>
          </a:prstGeom>
          <a:noFill/>
        </p:spPr>
      </p:pic>
      <p:pic>
        <p:nvPicPr>
          <p:cNvPr id="16388" name="Picture 4" descr="Ľudovít Napoleon Bonapar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157192"/>
            <a:ext cx="1835696" cy="1700808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619672" y="6488668"/>
            <a:ext cx="13492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Ľudovít Filip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555776" y="5157192"/>
            <a:ext cx="477117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C000"/>
                </a:solidFill>
              </a:rPr>
              <a:t>Ľudovít Napoleon </a:t>
            </a:r>
            <a:r>
              <a:rPr lang="sk-SK" dirty="0"/>
              <a:t>v roku </a:t>
            </a:r>
            <a:r>
              <a:rPr lang="sk-SK" b="1" dirty="0">
                <a:solidFill>
                  <a:srgbClr val="FFC000"/>
                </a:solidFill>
              </a:rPr>
              <a:t>1851 </a:t>
            </a:r>
            <a:r>
              <a:rPr lang="sk-SK" dirty="0"/>
              <a:t>uskutočnil vo</a:t>
            </a:r>
          </a:p>
          <a:p>
            <a:pPr algn="ctr"/>
            <a:r>
              <a:rPr lang="sk-SK" dirty="0"/>
              <a:t>Francúzsku prevrat a </a:t>
            </a:r>
            <a:r>
              <a:rPr lang="sk-SK" dirty="0">
                <a:solidFill>
                  <a:srgbClr val="FFC000"/>
                </a:solidFill>
              </a:rPr>
              <a:t>obnovil v krajine cisárstvo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4499992" y="5805264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563888" y="6488668"/>
            <a:ext cx="280831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Napoleon III.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highlight>
                  <a:srgbClr val="00FF00"/>
                </a:highlight>
              </a:rPr>
              <a:t>Taliansko </a:t>
            </a:r>
            <a:r>
              <a:rPr lang="sk-SK" dirty="0" err="1"/>
              <a:t>rokou</a:t>
            </a:r>
            <a:r>
              <a:rPr lang="sk-SK" dirty="0"/>
              <a:t> </a:t>
            </a:r>
            <a:r>
              <a:rPr lang="sk-SK" dirty="0">
                <a:highlight>
                  <a:srgbClr val="00FF00"/>
                </a:highlight>
              </a:rPr>
              <a:t>1830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Taliansko v 19. storočí </a:t>
            </a:r>
            <a:r>
              <a:rPr lang="sk-SK" dirty="0"/>
              <a:t>bolo rozdelené na </a:t>
            </a:r>
            <a:r>
              <a:rPr lang="sk-SK" dirty="0">
                <a:highlight>
                  <a:srgbClr val="00FFFF"/>
                </a:highlight>
              </a:rPr>
              <a:t>slobodné kráľovstvo </a:t>
            </a:r>
            <a:r>
              <a:rPr lang="sk-SK" b="1" dirty="0" err="1">
                <a:highlight>
                  <a:srgbClr val="00FFFF"/>
                </a:highlight>
              </a:rPr>
              <a:t>Piemonutu</a:t>
            </a:r>
            <a:r>
              <a:rPr lang="sk-SK" b="1" dirty="0">
                <a:highlight>
                  <a:srgbClr val="00FFFF"/>
                </a:highlight>
              </a:rPr>
              <a:t> a Sardínie</a:t>
            </a:r>
            <a:r>
              <a:rPr lang="sk-SK" dirty="0"/>
              <a:t>, </a:t>
            </a:r>
            <a:r>
              <a:rPr lang="sk-SK" b="1" dirty="0">
                <a:highlight>
                  <a:srgbClr val="FFFF00"/>
                </a:highlight>
              </a:rPr>
              <a:t>oblasť </a:t>
            </a:r>
            <a:r>
              <a:rPr lang="sk-SK" dirty="0">
                <a:highlight>
                  <a:srgbClr val="FFFF00"/>
                </a:highlight>
              </a:rPr>
              <a:t>ovládanú </a:t>
            </a:r>
            <a:r>
              <a:rPr lang="sk-SK" b="1" dirty="0" err="1">
                <a:highlight>
                  <a:srgbClr val="FFFF00"/>
                </a:highlight>
              </a:rPr>
              <a:t>Habsbrugovcami</a:t>
            </a:r>
            <a:r>
              <a:rPr lang="sk-SK" dirty="0"/>
              <a:t>, </a:t>
            </a:r>
            <a:r>
              <a:rPr lang="sk-SK" b="1" dirty="0">
                <a:highlight>
                  <a:srgbClr val="C0C0C0"/>
                </a:highlight>
              </a:rPr>
              <a:t>pápežský</a:t>
            </a:r>
            <a:r>
              <a:rPr lang="sk-SK" b="1" dirty="0"/>
              <a:t> </a:t>
            </a:r>
            <a:r>
              <a:rPr lang="sk-SK" b="1" dirty="0">
                <a:highlight>
                  <a:srgbClr val="C0C0C0"/>
                </a:highlight>
              </a:rPr>
              <a:t>štát</a:t>
            </a:r>
            <a:r>
              <a:rPr lang="sk-SK" dirty="0"/>
              <a:t> a </a:t>
            </a:r>
            <a:r>
              <a:rPr lang="sk-SK" b="1" dirty="0">
                <a:highlight>
                  <a:srgbClr val="008080"/>
                </a:highlight>
              </a:rPr>
              <a:t>oblasť pod </a:t>
            </a:r>
            <a:r>
              <a:rPr lang="sk-SK" dirty="0"/>
              <a:t>nadvládou </a:t>
            </a:r>
            <a:r>
              <a:rPr lang="sk-SK" b="1" dirty="0"/>
              <a:t>španielskych </a:t>
            </a:r>
            <a:r>
              <a:rPr lang="sk-SK" b="1" dirty="0" err="1">
                <a:highlight>
                  <a:srgbClr val="008080"/>
                </a:highlight>
              </a:rPr>
              <a:t>Bourbonovcov</a:t>
            </a:r>
            <a:endParaRPr lang="sk-SK" b="1" dirty="0">
              <a:highlight>
                <a:srgbClr val="008080"/>
              </a:highlight>
            </a:endParaRPr>
          </a:p>
        </p:txBody>
      </p:sp>
      <p:pic>
        <p:nvPicPr>
          <p:cNvPr id="4" name="Obrázok 3" descr="230px-Giuseppemazzin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82170"/>
            <a:ext cx="2396604" cy="227583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411760" y="6488668"/>
            <a:ext cx="19575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err="1">
                <a:highlight>
                  <a:srgbClr val="FF0000"/>
                </a:highlight>
              </a:rPr>
              <a:t>Giuseppe</a:t>
            </a:r>
            <a:r>
              <a:rPr lang="sk-SK" dirty="0">
                <a:highlight>
                  <a:srgbClr val="FF0000"/>
                </a:highlight>
              </a:rPr>
              <a:t> </a:t>
            </a:r>
            <a:r>
              <a:rPr lang="sk-SK" dirty="0" err="1">
                <a:highlight>
                  <a:srgbClr val="FF0000"/>
                </a:highlight>
              </a:rPr>
              <a:t>Mazzini</a:t>
            </a:r>
            <a:r>
              <a:rPr lang="sk-SK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Šípka doprava 5"/>
          <p:cNvSpPr/>
          <p:nvPr/>
        </p:nvSpPr>
        <p:spPr>
          <a:xfrm>
            <a:off x="2411760" y="4941168"/>
            <a:ext cx="187220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355976" y="5013176"/>
            <a:ext cx="46085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Výrazná </a:t>
            </a:r>
            <a:r>
              <a:rPr lang="sk-SK" dirty="0">
                <a:highlight>
                  <a:srgbClr val="FF0000"/>
                </a:highlight>
              </a:rPr>
              <a:t>osobnosť talianskeho národného hnutia</a:t>
            </a:r>
            <a:r>
              <a:rPr lang="sk-SK" dirty="0"/>
              <a:t>...člen tajného </a:t>
            </a:r>
            <a:r>
              <a:rPr lang="sk-SK" dirty="0">
                <a:highlight>
                  <a:srgbClr val="FF0000"/>
                </a:highlight>
              </a:rPr>
              <a:t>spolku </a:t>
            </a:r>
            <a:r>
              <a:rPr lang="sk-SK" b="1" dirty="0" err="1">
                <a:highlight>
                  <a:srgbClr val="FF0000"/>
                </a:highlight>
              </a:rPr>
              <a:t>karbonárov</a:t>
            </a:r>
            <a:r>
              <a:rPr lang="sk-SK" b="1" dirty="0"/>
              <a:t>,</a:t>
            </a:r>
            <a:r>
              <a:rPr lang="sk-SK" dirty="0"/>
              <a:t> ktorí prisahali, že hoc aj padnú </a:t>
            </a:r>
            <a:r>
              <a:rPr lang="sk-SK" dirty="0">
                <a:highlight>
                  <a:srgbClr val="FF0000"/>
                </a:highlight>
              </a:rPr>
              <a:t>za </a:t>
            </a:r>
            <a:r>
              <a:rPr lang="sk-SK" b="1" dirty="0">
                <a:highlight>
                  <a:srgbClr val="FF0000"/>
                </a:highlight>
              </a:rPr>
              <a:t>slobodu a zjednotenie Talianska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220072" y="4077072"/>
            <a:ext cx="278313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b="1" dirty="0"/>
              <a:t>Hnutie: </a:t>
            </a:r>
            <a:r>
              <a:rPr lang="sk-SK" b="1" dirty="0">
                <a:solidFill>
                  <a:srgbClr val="FFC000"/>
                </a:solidFill>
              </a:rPr>
              <a:t>MLADÉ TALIANSKO</a:t>
            </a:r>
          </a:p>
        </p:txBody>
      </p:sp>
      <p:cxnSp>
        <p:nvCxnSpPr>
          <p:cNvPr id="10" name="Rovná spojovacia šípka 9"/>
          <p:cNvCxnSpPr>
            <a:stCxn id="4" idx="0"/>
            <a:endCxn id="8" idx="1"/>
          </p:cNvCxnSpPr>
          <p:nvPr/>
        </p:nvCxnSpPr>
        <p:spPr>
          <a:xfrm flipV="1">
            <a:off x="1198302" y="4261738"/>
            <a:ext cx="4021770" cy="32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Šípka dolu 10"/>
          <p:cNvSpPr/>
          <p:nvPr/>
        </p:nvSpPr>
        <p:spPr>
          <a:xfrm>
            <a:off x="6372200" y="4509120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539552" y="0"/>
            <a:ext cx="80572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err="1"/>
              <a:t>Karobnári</a:t>
            </a:r>
            <a:r>
              <a:rPr lang="sk-SK" b="1" dirty="0"/>
              <a:t> </a:t>
            </a:r>
            <a:r>
              <a:rPr lang="sk-SK" dirty="0"/>
              <a:t>– talianski revolucionári...tajný spolok pôsobiaci medzi výrobcami uhlia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Taliansko v roku 1848/49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Karol Albert </a:t>
            </a:r>
            <a:r>
              <a:rPr lang="sk-SK" dirty="0"/>
              <a:t>– </a:t>
            </a:r>
            <a:r>
              <a:rPr lang="sk-SK" dirty="0">
                <a:highlight>
                  <a:srgbClr val="FFFF00"/>
                </a:highlight>
              </a:rPr>
              <a:t>kráľ </a:t>
            </a:r>
            <a:r>
              <a:rPr lang="sk-SK" dirty="0" err="1">
                <a:highlight>
                  <a:srgbClr val="FFFF00"/>
                </a:highlight>
              </a:rPr>
              <a:t>sardínsko</a:t>
            </a:r>
            <a:r>
              <a:rPr lang="sk-SK" dirty="0">
                <a:highlight>
                  <a:srgbClr val="FFFF00"/>
                </a:highlight>
              </a:rPr>
              <a:t> – </a:t>
            </a:r>
            <a:r>
              <a:rPr lang="sk-SK" dirty="0" err="1">
                <a:highlight>
                  <a:srgbClr val="FFFF00"/>
                </a:highlight>
              </a:rPr>
              <a:t>piemontský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využil revolúciu v rokoch </a:t>
            </a:r>
            <a:r>
              <a:rPr lang="sk-SK" b="1" dirty="0"/>
              <a:t>1848/49 =&gt; </a:t>
            </a:r>
            <a:r>
              <a:rPr lang="sk-SK" b="1" dirty="0">
                <a:highlight>
                  <a:srgbClr val="FFFF00"/>
                </a:highlight>
              </a:rPr>
              <a:t>chcel sa zbaviť </a:t>
            </a:r>
            <a:r>
              <a:rPr lang="sk-SK" b="1" dirty="0" err="1">
                <a:highlight>
                  <a:srgbClr val="FFFF00"/>
                </a:highlight>
              </a:rPr>
              <a:t>habsbruského</a:t>
            </a:r>
            <a:r>
              <a:rPr lang="sk-SK" b="1" dirty="0">
                <a:highlight>
                  <a:srgbClr val="FFFF00"/>
                </a:highlight>
              </a:rPr>
              <a:t> </a:t>
            </a:r>
            <a:r>
              <a:rPr lang="sk-SK" b="1" dirty="0"/>
              <a:t>a </a:t>
            </a:r>
            <a:r>
              <a:rPr lang="sk-SK" b="1" dirty="0" err="1">
                <a:highlight>
                  <a:srgbClr val="FFFF00"/>
                </a:highlight>
              </a:rPr>
              <a:t>bourbonovského</a:t>
            </a:r>
            <a:r>
              <a:rPr lang="sk-SK" b="1" dirty="0">
                <a:highlight>
                  <a:srgbClr val="FFFF00"/>
                </a:highlight>
              </a:rPr>
              <a:t> vplyvu</a:t>
            </a:r>
          </a:p>
          <a:p>
            <a:r>
              <a:rPr lang="sk-SK" b="1" dirty="0">
                <a:highlight>
                  <a:srgbClr val="FFFF00"/>
                </a:highlight>
              </a:rPr>
              <a:t>Habsburská armáda </a:t>
            </a:r>
            <a:r>
              <a:rPr lang="sk-SK" dirty="0">
                <a:highlight>
                  <a:srgbClr val="FFFF00"/>
                </a:highlight>
              </a:rPr>
              <a:t>pod velením </a:t>
            </a:r>
            <a:r>
              <a:rPr lang="sk-SK" b="1" dirty="0" err="1">
                <a:highlight>
                  <a:srgbClr val="FFFF00"/>
                </a:highlight>
              </a:rPr>
              <a:t>maršála</a:t>
            </a:r>
            <a:r>
              <a:rPr lang="sk-SK" b="1" dirty="0">
                <a:highlight>
                  <a:srgbClr val="FFFF00"/>
                </a:highlight>
              </a:rPr>
              <a:t> </a:t>
            </a:r>
            <a:r>
              <a:rPr lang="sk-SK" b="1" dirty="0" err="1">
                <a:highlight>
                  <a:srgbClr val="00FFFF"/>
                </a:highlight>
              </a:rPr>
              <a:t>Radetzkého</a:t>
            </a:r>
            <a:r>
              <a:rPr lang="sk-SK" dirty="0"/>
              <a:t> vojská </a:t>
            </a:r>
            <a:r>
              <a:rPr lang="sk-SK" b="1" dirty="0"/>
              <a:t>Karola Alberta </a:t>
            </a:r>
            <a:r>
              <a:rPr lang="sk-SK" b="1" dirty="0">
                <a:highlight>
                  <a:srgbClr val="FFFF00"/>
                </a:highlight>
              </a:rPr>
              <a:t>porazila</a:t>
            </a:r>
          </a:p>
          <a:p>
            <a:endParaRPr lang="sk-SK" dirty="0"/>
          </a:p>
        </p:txBody>
      </p:sp>
      <p:pic>
        <p:nvPicPr>
          <p:cNvPr id="4" name="Obrázok 3" descr="CarloAlber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8" y="5013176"/>
            <a:ext cx="1619672" cy="18448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012160" y="6488668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Karol Albert</a:t>
            </a:r>
          </a:p>
        </p:txBody>
      </p:sp>
      <p:pic>
        <p:nvPicPr>
          <p:cNvPr id="6" name="Obrázok 5" descr="225px-Radetzky-von-radet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13176"/>
            <a:ext cx="1691680" cy="184482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91680" y="648866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Joseph</a:t>
            </a:r>
            <a:r>
              <a:rPr lang="sk-SK" dirty="0"/>
              <a:t> </a:t>
            </a:r>
            <a:r>
              <a:rPr lang="sk-SK" dirty="0" err="1"/>
              <a:t>Radetzky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483768" y="4581128"/>
            <a:ext cx="39405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Bol pokladaný </a:t>
            </a:r>
            <a:r>
              <a:rPr lang="sk-SK" dirty="0">
                <a:highlight>
                  <a:srgbClr val="FFFF00"/>
                </a:highlight>
              </a:rPr>
              <a:t>za jedného z najlepších </a:t>
            </a:r>
          </a:p>
          <a:p>
            <a:pPr algn="ctr"/>
            <a:r>
              <a:rPr lang="sk-SK" dirty="0">
                <a:highlight>
                  <a:srgbClr val="FFFF00"/>
                </a:highlight>
              </a:rPr>
              <a:t>vojvodcov 19. storočia </a:t>
            </a:r>
          </a:p>
          <a:p>
            <a:pPr algn="ctr"/>
            <a:r>
              <a:rPr lang="sk-SK" dirty="0"/>
              <a:t>Prezývka: </a:t>
            </a:r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„záchranca monarchie“</a:t>
            </a:r>
          </a:p>
        </p:txBody>
      </p:sp>
      <p:cxnSp>
        <p:nvCxnSpPr>
          <p:cNvPr id="10" name="Rovná spojovacia šípka 9"/>
          <p:cNvCxnSpPr>
            <a:stCxn id="8" idx="1"/>
            <a:endCxn id="6" idx="3"/>
          </p:cNvCxnSpPr>
          <p:nvPr/>
        </p:nvCxnSpPr>
        <p:spPr>
          <a:xfrm flipH="1">
            <a:off x="1691680" y="5042793"/>
            <a:ext cx="792088" cy="89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nemecko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ighlight>
                  <a:srgbClr val="FFFF00"/>
                </a:highlight>
              </a:rPr>
              <a:t>Nepokoje</a:t>
            </a:r>
            <a:r>
              <a:rPr lang="sk-SK" dirty="0"/>
              <a:t> sa rozhoreli </a:t>
            </a:r>
            <a:r>
              <a:rPr lang="sk-SK" dirty="0">
                <a:highlight>
                  <a:srgbClr val="FFFF00"/>
                </a:highlight>
              </a:rPr>
              <a:t>aj v nemeckých štátoch</a:t>
            </a:r>
            <a:r>
              <a:rPr lang="sk-SK" dirty="0"/>
              <a:t>...šírili sa </a:t>
            </a:r>
            <a:r>
              <a:rPr lang="sk-SK" dirty="0">
                <a:highlight>
                  <a:srgbClr val="FFFF00"/>
                </a:highlight>
              </a:rPr>
              <a:t>myšlienky </a:t>
            </a:r>
            <a:r>
              <a:rPr lang="sk-SK" b="1" dirty="0">
                <a:highlight>
                  <a:srgbClr val="FFFF00"/>
                </a:highlight>
              </a:rPr>
              <a:t>liberalizmu</a:t>
            </a:r>
            <a:r>
              <a:rPr lang="sk-SK" dirty="0">
                <a:highlight>
                  <a:srgbClr val="FFFF00"/>
                </a:highlight>
              </a:rPr>
              <a:t> </a:t>
            </a:r>
            <a:r>
              <a:rPr lang="sk-SK" dirty="0"/>
              <a:t>a boli snahy o zjednotenie Nemecka</a:t>
            </a:r>
          </a:p>
          <a:p>
            <a:r>
              <a:rPr lang="sk-SK" dirty="0">
                <a:highlight>
                  <a:srgbClr val="FFFF00"/>
                </a:highlight>
              </a:rPr>
              <a:t>Vo Frankfurte </a:t>
            </a:r>
            <a:r>
              <a:rPr lang="sk-SK" dirty="0"/>
              <a:t>sa zišiel </a:t>
            </a:r>
            <a:r>
              <a:rPr lang="sk-SK" b="1" dirty="0" err="1">
                <a:highlight>
                  <a:srgbClr val="00FFFF"/>
                </a:highlight>
              </a:rPr>
              <a:t>Vorparlament</a:t>
            </a:r>
            <a:r>
              <a:rPr lang="sk-SK" b="1" dirty="0">
                <a:highlight>
                  <a:srgbClr val="00FFFF"/>
                </a:highlight>
              </a:rPr>
              <a:t> </a:t>
            </a:r>
            <a:r>
              <a:rPr lang="sk-SK" dirty="0"/>
              <a:t>/</a:t>
            </a:r>
            <a:r>
              <a:rPr lang="sk-SK" dirty="0" err="1"/>
              <a:t>predparlament</a:t>
            </a:r>
            <a:r>
              <a:rPr lang="sk-SK" dirty="0"/>
              <a:t>/, ktorý </a:t>
            </a:r>
            <a:r>
              <a:rPr lang="sk-SK" b="1" dirty="0">
                <a:highlight>
                  <a:srgbClr val="00FF00"/>
                </a:highlight>
              </a:rPr>
              <a:t>mal vypracovať ústavu </a:t>
            </a:r>
            <a:r>
              <a:rPr lang="sk-SK" dirty="0"/>
              <a:t>a </a:t>
            </a:r>
            <a:r>
              <a:rPr lang="sk-SK" b="1" dirty="0">
                <a:highlight>
                  <a:srgbClr val="00FF00"/>
                </a:highlight>
              </a:rPr>
              <a:t>ponúknuť korunu </a:t>
            </a:r>
            <a:r>
              <a:rPr lang="sk-SK" dirty="0"/>
              <a:t>pruskému kráľovi </a:t>
            </a:r>
            <a:r>
              <a:rPr lang="sk-SK" b="1" dirty="0" err="1">
                <a:solidFill>
                  <a:srgbClr val="FF0000"/>
                </a:solidFill>
                <a:highlight>
                  <a:srgbClr val="00FF00"/>
                </a:highlight>
              </a:rPr>
              <a:t>Friedrichovi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 </a:t>
            </a:r>
            <a:r>
              <a:rPr lang="sk-SK" b="1" dirty="0" err="1">
                <a:solidFill>
                  <a:srgbClr val="FF0000"/>
                </a:solidFill>
                <a:highlight>
                  <a:srgbClr val="00FF00"/>
                </a:highlight>
              </a:rPr>
              <a:t>Wilhemovi</a:t>
            </a:r>
            <a:r>
              <a:rPr lang="sk-SK" b="1" dirty="0">
                <a:solidFill>
                  <a:srgbClr val="FF0000"/>
                </a:solidFill>
                <a:highlight>
                  <a:srgbClr val="00FF00"/>
                </a:highlight>
              </a:rPr>
              <a:t> IV</a:t>
            </a:r>
            <a:r>
              <a:rPr lang="sk-SK" b="1" dirty="0">
                <a:solidFill>
                  <a:srgbClr val="FF0000"/>
                </a:solidFill>
              </a:rPr>
              <a:t>. </a:t>
            </a:r>
          </a:p>
          <a:p>
            <a:endParaRPr lang="sk-SK" dirty="0"/>
          </a:p>
        </p:txBody>
      </p:sp>
      <p:pic>
        <p:nvPicPr>
          <p:cNvPr id="4" name="Obrázok 3" descr="250px-FWI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2320" y="5085184"/>
            <a:ext cx="1691680" cy="177281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96867" y="0"/>
            <a:ext cx="474713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Liberalizmus</a:t>
            </a:r>
            <a:r>
              <a:rPr lang="sk-SK" dirty="0"/>
              <a:t> = pravicová ideológia bojujúca za </a:t>
            </a:r>
          </a:p>
          <a:p>
            <a:pPr algn="ctr"/>
            <a:r>
              <a:rPr lang="sk-SK" dirty="0"/>
              <a:t>slobodu </a:t>
            </a:r>
            <a:r>
              <a:rPr lang="sk-SK" dirty="0">
                <a:sym typeface="Wingdings" pitchFamily="2" charset="2"/>
              </a:rPr>
              <a:t> osobnú, náboženskú, politickú...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436096" y="6488668"/>
            <a:ext cx="20522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err="1"/>
              <a:t>Friedrich</a:t>
            </a:r>
            <a:r>
              <a:rPr lang="sk-SK" dirty="0"/>
              <a:t> </a:t>
            </a:r>
            <a:r>
              <a:rPr lang="sk-SK" dirty="0" err="1"/>
              <a:t>Wilhem</a:t>
            </a:r>
            <a:r>
              <a:rPr lang="sk-SK" dirty="0"/>
              <a:t> IV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339752" y="5373216"/>
            <a:ext cx="3479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Odmietol korunu z rúk vzbúrencov</a:t>
            </a:r>
          </a:p>
        </p:txBody>
      </p:sp>
      <p:cxnSp>
        <p:nvCxnSpPr>
          <p:cNvPr id="9" name="Rovná spojovacia šípka 8"/>
          <p:cNvCxnSpPr>
            <a:endCxn id="4" idx="1"/>
          </p:cNvCxnSpPr>
          <p:nvPr/>
        </p:nvCxnSpPr>
        <p:spPr>
          <a:xfrm>
            <a:off x="5868144" y="5589240"/>
            <a:ext cx="1584176" cy="38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>
                <a:highlight>
                  <a:srgbClr val="808000"/>
                </a:highlight>
              </a:rPr>
              <a:t>Habsbruská</a:t>
            </a:r>
            <a:r>
              <a:rPr lang="sk-SK" dirty="0">
                <a:highlight>
                  <a:srgbClr val="808000"/>
                </a:highlight>
              </a:rPr>
              <a:t> monarchia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Situácia v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Habsburskej monarchii </a:t>
            </a:r>
            <a:r>
              <a:rPr lang="sk-SK" dirty="0"/>
              <a:t>bola zložitá =&gt; </a:t>
            </a:r>
            <a:r>
              <a:rPr lang="sk-SK" b="1" dirty="0">
                <a:highlight>
                  <a:srgbClr val="FFFF00"/>
                </a:highlight>
              </a:rPr>
              <a:t>národná nejednotnosť ríše </a:t>
            </a:r>
            <a:r>
              <a:rPr lang="sk-SK" dirty="0">
                <a:sym typeface="Wingdings" pitchFamily="2" charset="2"/>
              </a:rPr>
              <a:t>=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Slovania</a:t>
            </a:r>
            <a:r>
              <a:rPr lang="sk-SK" b="1" dirty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Nemci</a:t>
            </a:r>
            <a:r>
              <a:rPr lang="sk-SK" b="1" dirty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Maďari</a:t>
            </a:r>
            <a:r>
              <a:rPr lang="sk-SK" b="1" dirty="0">
                <a:solidFill>
                  <a:srgbClr val="FF0000"/>
                </a:solidFill>
                <a:sym typeface="Wingdings" pitchFamily="2" charset="2"/>
              </a:rPr>
              <a:t> a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Rumuni</a:t>
            </a:r>
            <a:r>
              <a:rPr lang="sk-SK" dirty="0">
                <a:sym typeface="Wingdings" pitchFamily="2" charset="2"/>
              </a:rPr>
              <a:t>...=&gt; každý sledoval </a:t>
            </a:r>
            <a:r>
              <a:rPr lang="sk-SK" dirty="0">
                <a:highlight>
                  <a:srgbClr val="FFFF00"/>
                </a:highlight>
                <a:sym typeface="Wingdings" pitchFamily="2" charset="2"/>
              </a:rPr>
              <a:t>svoje záujmy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3275856" y="3212976"/>
            <a:ext cx="42620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Maďari</a:t>
            </a:r>
            <a:r>
              <a:rPr lang="sk-SK" dirty="0"/>
              <a:t> -  chceli vytvoriť „veľké“ Maďarsko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745064" y="3717032"/>
            <a:ext cx="3467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Habsburgovci</a:t>
            </a:r>
            <a:r>
              <a:rPr lang="sk-SK" dirty="0"/>
              <a:t> -  udržať rozsah ríše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4067944" y="4221088"/>
            <a:ext cx="3198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Slovania</a:t>
            </a:r>
            <a:r>
              <a:rPr lang="sk-SK" dirty="0"/>
              <a:t> – národné požiadavky</a:t>
            </a:r>
          </a:p>
        </p:txBody>
      </p:sp>
      <p:cxnSp>
        <p:nvCxnSpPr>
          <p:cNvPr id="8" name="Rovná spojovacia šípka 7"/>
          <p:cNvCxnSpPr>
            <a:stCxn id="6" idx="2"/>
          </p:cNvCxnSpPr>
          <p:nvPr/>
        </p:nvCxnSpPr>
        <p:spPr>
          <a:xfrm>
            <a:off x="5667261" y="4590420"/>
            <a:ext cx="560923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6300192" y="5373216"/>
            <a:ext cx="169937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  <a:highlight>
                  <a:srgbClr val="FF0000"/>
                </a:highlight>
              </a:rPr>
              <a:t>PANSLAVIZMUS</a:t>
            </a:r>
          </a:p>
        </p:txBody>
      </p:sp>
      <p:pic>
        <p:nvPicPr>
          <p:cNvPr id="10" name="Obrázok 9" descr="125px-Flag_of_the_Habsburg_Monarch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7" y="0"/>
            <a:ext cx="1547664" cy="105273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3059832" y="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1848/49 – Jar národov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4997609" y="6211669"/>
            <a:ext cx="4146391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0000"/>
                </a:highlight>
              </a:rPr>
              <a:t>Úsilie o zjednotenie slovanských národov</a:t>
            </a:r>
          </a:p>
          <a:p>
            <a:pPr algn="ctr"/>
            <a:r>
              <a:rPr lang="sk-SK" dirty="0">
                <a:solidFill>
                  <a:schemeClr val="bg1"/>
                </a:solidFill>
                <a:highlight>
                  <a:srgbClr val="FF0000"/>
                </a:highlight>
              </a:rPr>
              <a:t>pod vedením Ruska</a:t>
            </a:r>
          </a:p>
        </p:txBody>
      </p:sp>
      <p:sp>
        <p:nvSpPr>
          <p:cNvPr id="13" name="Šípka dolu 12"/>
          <p:cNvSpPr/>
          <p:nvPr/>
        </p:nvSpPr>
        <p:spPr>
          <a:xfrm>
            <a:off x="6804248" y="5733256"/>
            <a:ext cx="576064" cy="5040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8" name="Picture 4" descr="http://www.publicom.sk/images/shop/b1252935322.jpg"/>
          <p:cNvPicPr>
            <a:picLocks noChangeAspect="1" noChangeArrowheads="1"/>
          </p:cNvPicPr>
          <p:nvPr/>
        </p:nvPicPr>
        <p:blipFill>
          <a:blip r:embed="rId3" cstate="print"/>
          <a:srcRect t="13608" b="10793"/>
          <a:stretch>
            <a:fillRect/>
          </a:stretch>
        </p:blipFill>
        <p:spPr bwMode="auto">
          <a:xfrm>
            <a:off x="0" y="4725144"/>
            <a:ext cx="4932040" cy="213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olúcia 1848-1849 v Habsburskej monarchii a v Európe(dvojmapa)">
            <a:extLst>
              <a:ext uri="{FF2B5EF4-FFF2-40B4-BE49-F238E27FC236}">
                <a16:creationId xmlns:a16="http://schemas.microsoft.com/office/drawing/2014/main" xmlns="" id="{FF7EF535-4615-44B5-A609-7C494CC0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4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645</TotalTime>
  <Words>573</Words>
  <Application>Microsoft Office PowerPoint</Application>
  <PresentationFormat>Prezentácia na obrazovke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Franklin Gothic Book</vt:lpstr>
      <vt:lpstr>Franklin Gothic Medium</vt:lpstr>
      <vt:lpstr>Wingdings</vt:lpstr>
      <vt:lpstr>Wingdings 2</vt:lpstr>
      <vt:lpstr>Cestovanie</vt:lpstr>
      <vt:lpstr>Vo víre revolúcií a nacionalizmu – roky 1830 a 1848/49</vt:lpstr>
      <vt:lpstr>Absolutizmus vs. nacionalizmus</vt:lpstr>
      <vt:lpstr>Francúzsko 1830 – júnová revolúcia</vt:lpstr>
      <vt:lpstr>Francúzsko 1848</vt:lpstr>
      <vt:lpstr>Taliansko rokou 1830</vt:lpstr>
      <vt:lpstr>Taliansko v roku 1848/49</vt:lpstr>
      <vt:lpstr>nemecko</vt:lpstr>
      <vt:lpstr>Habsbruská monarchia</vt:lpstr>
      <vt:lpstr>Prezentácia programu PowerPoint</vt:lpstr>
      <vt:lpstr>Világoš - 1849</vt:lpstr>
      <vt:lpstr>Prezentácia programu PowerPoint</vt:lpstr>
      <vt:lpstr>Použitá literatúra a internetové 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Brano</dc:creator>
  <cp:lastModifiedBy>Windows-felhasználó</cp:lastModifiedBy>
  <cp:revision>73</cp:revision>
  <dcterms:created xsi:type="dcterms:W3CDTF">2014-10-13T15:27:34Z</dcterms:created>
  <dcterms:modified xsi:type="dcterms:W3CDTF">2023-11-06T09:33:09Z</dcterms:modified>
</cp:coreProperties>
</file>