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58" r:id="rId10"/>
    <p:sldId id="268" r:id="rId11"/>
    <p:sldId id="270" r:id="rId12"/>
    <p:sldId id="271" r:id="rId13"/>
    <p:sldId id="272" r:id="rId14"/>
    <p:sldId id="275" r:id="rId15"/>
    <p:sldId id="273" r:id="rId16"/>
    <p:sldId id="274" r:id="rId17"/>
    <p:sldId id="276" r:id="rId18"/>
  </p:sldIdLst>
  <p:sldSz cx="9144000" cy="6858000" type="screen4x3"/>
  <p:notesSz cx="6881813" cy="9710738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4B4F"/>
    <a:srgbClr val="FFFF66"/>
    <a:srgbClr val="FF898C"/>
    <a:srgbClr val="00C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fld id="{595D1445-DECD-4E2A-AC67-9DBA3BBD0DDD}" type="datetimeFigureOut">
              <a:rPr lang="sk-SK" smtClean="0"/>
              <a:pPr/>
              <a:t>10.12.2020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8182" y="4612601"/>
            <a:ext cx="5505450" cy="4369832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98102" y="9223516"/>
            <a:ext cx="2982119" cy="485537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fld id="{77E5C7CC-852D-4A2C-9804-C031F254A7B6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6249-B709-4A77-988D-CC23021E52CD}" type="datetimeFigureOut">
              <a:rPr lang="sk-SK" smtClean="0"/>
              <a:pPr/>
              <a:t>10.12.2020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556C-51AC-4554-B96D-B11A49D1BCB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6249-B709-4A77-988D-CC23021E52CD}" type="datetimeFigureOut">
              <a:rPr lang="sk-SK" smtClean="0"/>
              <a:pPr/>
              <a:t>10.12.2020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556C-51AC-4554-B96D-B11A49D1BCB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6249-B709-4A77-988D-CC23021E52CD}" type="datetimeFigureOut">
              <a:rPr lang="sk-SK" smtClean="0"/>
              <a:pPr/>
              <a:t>10.12.2020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556C-51AC-4554-B96D-B11A49D1BCB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6249-B709-4A77-988D-CC23021E52CD}" type="datetimeFigureOut">
              <a:rPr lang="sk-SK" smtClean="0"/>
              <a:pPr/>
              <a:t>10.12.2020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556C-51AC-4554-B96D-B11A49D1BCB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6249-B709-4A77-988D-CC23021E52CD}" type="datetimeFigureOut">
              <a:rPr lang="sk-SK" smtClean="0"/>
              <a:pPr/>
              <a:t>10.12.2020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556C-51AC-4554-B96D-B11A49D1BCB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6249-B709-4A77-988D-CC23021E52CD}" type="datetimeFigureOut">
              <a:rPr lang="sk-SK" smtClean="0"/>
              <a:pPr/>
              <a:t>10.12.2020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556C-51AC-4554-B96D-B11A49D1BCB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6249-B709-4A77-988D-CC23021E52CD}" type="datetimeFigureOut">
              <a:rPr lang="sk-SK" smtClean="0"/>
              <a:pPr/>
              <a:t>10.12.2020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556C-51AC-4554-B96D-B11A49D1BCB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6249-B709-4A77-988D-CC23021E52CD}" type="datetimeFigureOut">
              <a:rPr lang="sk-SK" smtClean="0"/>
              <a:pPr/>
              <a:t>10.12.2020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556C-51AC-4554-B96D-B11A49D1BCB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6249-B709-4A77-988D-CC23021E52CD}" type="datetimeFigureOut">
              <a:rPr lang="sk-SK" smtClean="0"/>
              <a:pPr/>
              <a:t>10.12.2020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556C-51AC-4554-B96D-B11A49D1BCB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6249-B709-4A77-988D-CC23021E52CD}" type="datetimeFigureOut">
              <a:rPr lang="sk-SK" smtClean="0"/>
              <a:pPr/>
              <a:t>10.12.2020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556C-51AC-4554-B96D-B11A49D1BCB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26249-B709-4A77-988D-CC23021E52CD}" type="datetimeFigureOut">
              <a:rPr lang="sk-SK" smtClean="0"/>
              <a:pPr/>
              <a:t>10.12.2020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556C-51AC-4554-B96D-B11A49D1BCB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6249-B709-4A77-988D-CC23021E52CD}" type="datetimeFigureOut">
              <a:rPr lang="sk-SK" smtClean="0"/>
              <a:pPr/>
              <a:t>10.12.2020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556C-51AC-4554-B96D-B11A49D1BCBA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gif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" y="0"/>
            <a:ext cx="9161601" cy="6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aoblený obdĺžnik 2"/>
          <p:cNvSpPr/>
          <p:nvPr/>
        </p:nvSpPr>
        <p:spPr>
          <a:xfrm>
            <a:off x="612000" y="1052736"/>
            <a:ext cx="7920000" cy="1908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Pozrite si obrázky. V priebehu dvoch minút</a:t>
            </a:r>
          </a:p>
          <a:p>
            <a:r>
              <a:rPr lang="sk-SK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 zapamätajte čo najviac pomenovaní  vecí</a:t>
            </a:r>
          </a:p>
          <a:p>
            <a:r>
              <a:rPr lang="sk-SK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predmetov. Zapíšte ich do zošita.</a:t>
            </a:r>
          </a:p>
        </p:txBody>
      </p:sp>
      <p:sp>
        <p:nvSpPr>
          <p:cNvPr id="5" name="Plaketa 4"/>
          <p:cNvSpPr/>
          <p:nvPr/>
        </p:nvSpPr>
        <p:spPr>
          <a:xfrm>
            <a:off x="3168000" y="4005064"/>
            <a:ext cx="2808000" cy="1332000"/>
          </a:xfrm>
          <a:prstGeom prst="plaque">
            <a:avLst/>
          </a:prstGeom>
          <a:solidFill>
            <a:srgbClr val="FF898C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 vecí a predmetov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" y="0"/>
            <a:ext cx="9161601" cy="6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lokTextu 2"/>
          <p:cNvSpPr txBox="1"/>
          <p:nvPr/>
        </p:nvSpPr>
        <p:spPr>
          <a:xfrm>
            <a:off x="1835696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882000" y="692696"/>
            <a:ext cx="7380000" cy="756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Vypíšte pomnožné podstatné mená.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882000" y="1700808"/>
            <a:ext cx="7380000" cy="1764000"/>
          </a:xfrm>
          <a:prstGeom prst="roundRect">
            <a:avLst>
              <a:gd name="adj" fmla="val 9366"/>
            </a:avLst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Košice, čižmy, útrapy, levy, rozpaky, džínsy,</a:t>
            </a:r>
          </a:p>
          <a:p>
            <a:pPr algn="just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nožičky, Čachtice, letáky, lyžiarky, tepláky, Brezany, kiahne, pytačky, sane, vane, vidly   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882000" y="3645024"/>
            <a:ext cx="7380000" cy="1728000"/>
          </a:xfrm>
          <a:prstGeom prst="roundRect">
            <a:avLst>
              <a:gd name="adj" fmla="val 9214"/>
            </a:avLst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Košice, útrapy, rozpaky, džínsy, Čachtice,</a:t>
            </a:r>
          </a:p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tepláky, Brezany, kiahne, pytačky, sane,</a:t>
            </a:r>
          </a:p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vidly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077 L 0 -0.262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" y="0"/>
            <a:ext cx="9161601" cy="6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aoblený obdĺžnik 3"/>
          <p:cNvSpPr/>
          <p:nvPr/>
        </p:nvSpPr>
        <p:spPr>
          <a:xfrm>
            <a:off x="971600" y="2636912"/>
            <a:ext cx="7236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Zaoberal sa ..................... slovenského národa. </a:t>
            </a:r>
          </a:p>
        </p:txBody>
      </p:sp>
      <p:sp>
        <p:nvSpPr>
          <p:cNvPr id="3" name="Zaoblený obdĺžnik 2"/>
          <p:cNvSpPr/>
          <p:nvPr/>
        </p:nvSpPr>
        <p:spPr>
          <a:xfrm>
            <a:off x="954000" y="620688"/>
            <a:ext cx="7236000" cy="115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Pomnožné podstatné mená dajte  do správneho tvaru.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971600" y="1988840"/>
            <a:ext cx="1836000" cy="576000"/>
          </a:xfrm>
          <a:prstGeom prst="round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dejiny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2987824" y="2636912"/>
            <a:ext cx="1836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dejinami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971600" y="3501008"/>
            <a:ext cx="1836000" cy="576000"/>
          </a:xfrm>
          <a:prstGeom prst="round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Donovaly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954000" y="4149080"/>
            <a:ext cx="7236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 nedeľu sme lyžovali na  ....................... . </a:t>
            </a:r>
          </a:p>
        </p:txBody>
      </p:sp>
      <p:sp>
        <p:nvSpPr>
          <p:cNvPr id="9" name="Zaoblený obdĺžnik 8"/>
          <p:cNvSpPr/>
          <p:nvPr/>
        </p:nvSpPr>
        <p:spPr>
          <a:xfrm>
            <a:off x="4932040" y="4149080"/>
            <a:ext cx="2196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Donovaloch</a:t>
            </a:r>
          </a:p>
        </p:txBody>
      </p:sp>
      <p:sp>
        <p:nvSpPr>
          <p:cNvPr id="10" name="Zaoblený obdĺžnik 9"/>
          <p:cNvSpPr/>
          <p:nvPr/>
        </p:nvSpPr>
        <p:spPr>
          <a:xfrm>
            <a:off x="971600" y="5013176"/>
            <a:ext cx="1836000" cy="576000"/>
          </a:xfrm>
          <a:prstGeom prst="round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kiahne</a:t>
            </a:r>
          </a:p>
        </p:txBody>
      </p:sp>
      <p:sp>
        <p:nvSpPr>
          <p:cNvPr id="11" name="Zaoblený obdĺžnik 10"/>
          <p:cNvSpPr/>
          <p:nvPr/>
        </p:nvSpPr>
        <p:spPr>
          <a:xfrm>
            <a:off x="954000" y="5661248"/>
            <a:ext cx="7236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Ako si poradiť s ovčími  .................... ?  </a:t>
            </a:r>
          </a:p>
        </p:txBody>
      </p:sp>
      <p:sp>
        <p:nvSpPr>
          <p:cNvPr id="12" name="Zaoblený obdĺžnik 11"/>
          <p:cNvSpPr/>
          <p:nvPr/>
        </p:nvSpPr>
        <p:spPr>
          <a:xfrm>
            <a:off x="4788024" y="5661248"/>
            <a:ext cx="1836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kiahňami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" y="0"/>
            <a:ext cx="9161601" cy="6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aoblený obdĺžnik 3"/>
          <p:cNvSpPr/>
          <p:nvPr/>
        </p:nvSpPr>
        <p:spPr>
          <a:xfrm>
            <a:off x="971600" y="980728"/>
            <a:ext cx="1836000" cy="576000"/>
          </a:xfrm>
          <a:prstGeom prst="round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raňajky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971600" y="1700808"/>
            <a:ext cx="7200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Neodchádzaj do školy bez  .................... ! 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5148064" y="1700808"/>
            <a:ext cx="1836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raňajok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971600" y="3356992"/>
            <a:ext cx="7200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....................  vyťahoval staré klince z dreva. 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971600" y="2636912"/>
            <a:ext cx="1836000" cy="576000"/>
          </a:xfrm>
          <a:prstGeom prst="round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kliešte</a:t>
            </a:r>
          </a:p>
        </p:txBody>
      </p:sp>
      <p:sp>
        <p:nvSpPr>
          <p:cNvPr id="9" name="Zaoblený obdĺžnik 8"/>
          <p:cNvSpPr/>
          <p:nvPr/>
        </p:nvSpPr>
        <p:spPr>
          <a:xfrm>
            <a:off x="971600" y="3356992"/>
            <a:ext cx="1980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Kliešťami</a:t>
            </a:r>
          </a:p>
        </p:txBody>
      </p:sp>
      <p:sp>
        <p:nvSpPr>
          <p:cNvPr id="10" name="Zaoblený obdĺžnik 9"/>
          <p:cNvSpPr/>
          <p:nvPr/>
        </p:nvSpPr>
        <p:spPr>
          <a:xfrm>
            <a:off x="971600" y="5013176"/>
            <a:ext cx="7200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Počas  ....................  prevláda bujará zábava. </a:t>
            </a:r>
          </a:p>
        </p:txBody>
      </p:sp>
      <p:sp>
        <p:nvSpPr>
          <p:cNvPr id="11" name="Zaoblený obdĺžnik 10"/>
          <p:cNvSpPr/>
          <p:nvPr/>
        </p:nvSpPr>
        <p:spPr>
          <a:xfrm>
            <a:off x="971600" y="4293096"/>
            <a:ext cx="1836000" cy="576000"/>
          </a:xfrm>
          <a:prstGeom prst="round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fašiangy</a:t>
            </a:r>
          </a:p>
        </p:txBody>
      </p:sp>
      <p:sp>
        <p:nvSpPr>
          <p:cNvPr id="12" name="Zaoblený obdĺžnik 11"/>
          <p:cNvSpPr/>
          <p:nvPr/>
        </p:nvSpPr>
        <p:spPr>
          <a:xfrm>
            <a:off x="2123728" y="5013176"/>
            <a:ext cx="1836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fašiangov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1601" cy="6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aoblený obdĺžnik 2"/>
          <p:cNvSpPr/>
          <p:nvPr/>
        </p:nvSpPr>
        <p:spPr>
          <a:xfrm>
            <a:off x="522000" y="476672"/>
            <a:ext cx="8100000" cy="648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Zaraďte pomnožné podstatné mená do tabuľky.</a:t>
            </a:r>
            <a:endParaRPr lang="sk-SK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1368000" y="1340768"/>
            <a:ext cx="6408000" cy="1008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husle, montérky, zásnuby, preteky, </a:t>
            </a:r>
          </a:p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sánky, okolky, dozvuky, stopky   </a:t>
            </a:r>
          </a:p>
        </p:txBody>
      </p:sp>
      <p:sp>
        <p:nvSpPr>
          <p:cNvPr id="9" name="Obdĺžnik 8"/>
          <p:cNvSpPr/>
          <p:nvPr/>
        </p:nvSpPr>
        <p:spPr>
          <a:xfrm>
            <a:off x="4572000" y="2924944"/>
            <a:ext cx="3240000" cy="5760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abstraktné</a:t>
            </a:r>
          </a:p>
        </p:txBody>
      </p:sp>
      <p:sp>
        <p:nvSpPr>
          <p:cNvPr id="8" name="Obdĺžnik 7"/>
          <p:cNvSpPr/>
          <p:nvPr/>
        </p:nvSpPr>
        <p:spPr>
          <a:xfrm>
            <a:off x="1331640" y="2924944"/>
            <a:ext cx="3204000" cy="5760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konkrétne</a:t>
            </a:r>
          </a:p>
        </p:txBody>
      </p:sp>
      <p:sp>
        <p:nvSpPr>
          <p:cNvPr id="27" name="Obdĺžnik 26"/>
          <p:cNvSpPr/>
          <p:nvPr/>
        </p:nvSpPr>
        <p:spPr>
          <a:xfrm>
            <a:off x="1331640" y="3501008"/>
            <a:ext cx="3204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bdĺžnik 27"/>
          <p:cNvSpPr/>
          <p:nvPr/>
        </p:nvSpPr>
        <p:spPr>
          <a:xfrm>
            <a:off x="1331640" y="4077072"/>
            <a:ext cx="3204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bdĺžnik 28"/>
          <p:cNvSpPr/>
          <p:nvPr/>
        </p:nvSpPr>
        <p:spPr>
          <a:xfrm>
            <a:off x="4572000" y="4077072"/>
            <a:ext cx="3240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bdĺžnik 29"/>
          <p:cNvSpPr/>
          <p:nvPr/>
        </p:nvSpPr>
        <p:spPr>
          <a:xfrm>
            <a:off x="4572000" y="3501008"/>
            <a:ext cx="3240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bdĺžnik 30"/>
          <p:cNvSpPr/>
          <p:nvPr/>
        </p:nvSpPr>
        <p:spPr>
          <a:xfrm>
            <a:off x="1331640" y="4653136"/>
            <a:ext cx="3204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bdĺžnik 31"/>
          <p:cNvSpPr/>
          <p:nvPr/>
        </p:nvSpPr>
        <p:spPr>
          <a:xfrm>
            <a:off x="1331640" y="5229200"/>
            <a:ext cx="3204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bdĺžnik 32"/>
          <p:cNvSpPr/>
          <p:nvPr/>
        </p:nvSpPr>
        <p:spPr>
          <a:xfrm>
            <a:off x="4572000" y="5229200"/>
            <a:ext cx="3240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Obdĺžnik 33"/>
          <p:cNvSpPr/>
          <p:nvPr/>
        </p:nvSpPr>
        <p:spPr>
          <a:xfrm>
            <a:off x="4572000" y="4653136"/>
            <a:ext cx="3240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1331640" y="3501008"/>
            <a:ext cx="3204000" cy="576000"/>
          </a:xfrm>
          <a:prstGeom prst="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husle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1331640" y="4077072"/>
            <a:ext cx="3204000" cy="576000"/>
          </a:xfrm>
          <a:prstGeom prst="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montérky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4572000" y="3501008"/>
            <a:ext cx="3240000" cy="576000"/>
          </a:xfrm>
          <a:prstGeom prst="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zásnuby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4572000" y="4077072"/>
            <a:ext cx="3240000" cy="576000"/>
          </a:xfrm>
          <a:prstGeom prst="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preteky</a:t>
            </a:r>
          </a:p>
        </p:txBody>
      </p:sp>
      <p:sp>
        <p:nvSpPr>
          <p:cNvPr id="23" name="Obdĺžnik 22"/>
          <p:cNvSpPr/>
          <p:nvPr/>
        </p:nvSpPr>
        <p:spPr>
          <a:xfrm>
            <a:off x="4572000" y="4653136"/>
            <a:ext cx="3240000" cy="576000"/>
          </a:xfrm>
          <a:prstGeom prst="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okolky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4572000" y="5229200"/>
            <a:ext cx="3240000" cy="576000"/>
          </a:xfrm>
          <a:prstGeom prst="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dozvuky</a:t>
            </a:r>
          </a:p>
        </p:txBody>
      </p:sp>
      <p:sp>
        <p:nvSpPr>
          <p:cNvPr id="19" name="Obdĺžnik 18"/>
          <p:cNvSpPr/>
          <p:nvPr/>
        </p:nvSpPr>
        <p:spPr>
          <a:xfrm>
            <a:off x="1331640" y="4653136"/>
            <a:ext cx="3204000" cy="576000"/>
          </a:xfrm>
          <a:prstGeom prst="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sánky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1331640" y="5229200"/>
            <a:ext cx="3204000" cy="576000"/>
          </a:xfrm>
          <a:prstGeom prst="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stopky</a:t>
            </a:r>
          </a:p>
        </p:txBody>
      </p:sp>
      <p:sp>
        <p:nvSpPr>
          <p:cNvPr id="5124" name="AutoShape 4" descr="Výsledok vyh&amp;lcaron;adávania obrázkov pre dopyt dudels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1601" cy="6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aoblený obdĺžnik 2"/>
          <p:cNvSpPr/>
          <p:nvPr/>
        </p:nvSpPr>
        <p:spPr>
          <a:xfrm>
            <a:off x="522000" y="476672"/>
            <a:ext cx="8100000" cy="648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Zaraďte pomnožné podstatné mená do tabuľky.</a:t>
            </a:r>
            <a:endParaRPr lang="sk-SK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1368000" y="1340768"/>
            <a:ext cx="6408000" cy="1008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Vianoce, Pieniny, prahory, Opatovce,</a:t>
            </a:r>
          </a:p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dvere, Roháče</a:t>
            </a:r>
            <a:r>
              <a:rPr lang="sk-SK" sz="3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spodky, </a:t>
            </a:r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okuliare</a:t>
            </a:r>
          </a:p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sp>
        <p:nvSpPr>
          <p:cNvPr id="9" name="Obdĺžnik 8"/>
          <p:cNvSpPr/>
          <p:nvPr/>
        </p:nvSpPr>
        <p:spPr>
          <a:xfrm>
            <a:off x="4572000" y="2924944"/>
            <a:ext cx="3240000" cy="5760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vlastné</a:t>
            </a:r>
          </a:p>
        </p:txBody>
      </p:sp>
      <p:sp>
        <p:nvSpPr>
          <p:cNvPr id="8" name="Obdĺžnik 7"/>
          <p:cNvSpPr/>
          <p:nvPr/>
        </p:nvSpPr>
        <p:spPr>
          <a:xfrm>
            <a:off x="1331640" y="2924944"/>
            <a:ext cx="3204000" cy="5760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všeobecné</a:t>
            </a:r>
          </a:p>
        </p:txBody>
      </p:sp>
      <p:sp>
        <p:nvSpPr>
          <p:cNvPr id="27" name="Obdĺžnik 26"/>
          <p:cNvSpPr/>
          <p:nvPr/>
        </p:nvSpPr>
        <p:spPr>
          <a:xfrm>
            <a:off x="1331640" y="3501008"/>
            <a:ext cx="3204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bdĺžnik 27"/>
          <p:cNvSpPr/>
          <p:nvPr/>
        </p:nvSpPr>
        <p:spPr>
          <a:xfrm>
            <a:off x="1331640" y="4077072"/>
            <a:ext cx="3204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bdĺžnik 28"/>
          <p:cNvSpPr/>
          <p:nvPr/>
        </p:nvSpPr>
        <p:spPr>
          <a:xfrm>
            <a:off x="4572000" y="4077072"/>
            <a:ext cx="3240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bdĺžnik 29"/>
          <p:cNvSpPr/>
          <p:nvPr/>
        </p:nvSpPr>
        <p:spPr>
          <a:xfrm>
            <a:off x="4572000" y="3501008"/>
            <a:ext cx="3240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bdĺžnik 30"/>
          <p:cNvSpPr/>
          <p:nvPr/>
        </p:nvSpPr>
        <p:spPr>
          <a:xfrm>
            <a:off x="1331640" y="4653136"/>
            <a:ext cx="3204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bdĺžnik 31"/>
          <p:cNvSpPr/>
          <p:nvPr/>
        </p:nvSpPr>
        <p:spPr>
          <a:xfrm>
            <a:off x="1331640" y="5229200"/>
            <a:ext cx="3204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bdĺžnik 32"/>
          <p:cNvSpPr/>
          <p:nvPr/>
        </p:nvSpPr>
        <p:spPr>
          <a:xfrm>
            <a:off x="4572000" y="5229200"/>
            <a:ext cx="3240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Obdĺžnik 33"/>
          <p:cNvSpPr/>
          <p:nvPr/>
        </p:nvSpPr>
        <p:spPr>
          <a:xfrm>
            <a:off x="4572000" y="4653136"/>
            <a:ext cx="3240000" cy="576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1331640" y="3501008"/>
            <a:ext cx="3204000" cy="576000"/>
          </a:xfrm>
          <a:prstGeom prst="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prahory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1331640" y="4077072"/>
            <a:ext cx="3204000" cy="576000"/>
          </a:xfrm>
          <a:prstGeom prst="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dvere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4572000" y="3501008"/>
            <a:ext cx="3240000" cy="576000"/>
          </a:xfrm>
          <a:prstGeom prst="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Vianoce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4572000" y="4077072"/>
            <a:ext cx="3240000" cy="576000"/>
          </a:xfrm>
          <a:prstGeom prst="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Pieniny</a:t>
            </a:r>
          </a:p>
        </p:txBody>
      </p:sp>
      <p:sp>
        <p:nvSpPr>
          <p:cNvPr id="23" name="Obdĺžnik 22"/>
          <p:cNvSpPr/>
          <p:nvPr/>
        </p:nvSpPr>
        <p:spPr>
          <a:xfrm>
            <a:off x="4572000" y="4653136"/>
            <a:ext cx="3240000" cy="576000"/>
          </a:xfrm>
          <a:prstGeom prst="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Opatovce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4572000" y="5229200"/>
            <a:ext cx="3240000" cy="576000"/>
          </a:xfrm>
          <a:prstGeom prst="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Roháče</a:t>
            </a:r>
          </a:p>
        </p:txBody>
      </p:sp>
      <p:sp>
        <p:nvSpPr>
          <p:cNvPr id="19" name="Obdĺžnik 18"/>
          <p:cNvSpPr/>
          <p:nvPr/>
        </p:nvSpPr>
        <p:spPr>
          <a:xfrm>
            <a:off x="1331640" y="4653136"/>
            <a:ext cx="3204000" cy="576000"/>
          </a:xfrm>
          <a:prstGeom prst="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spodky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1331640" y="5229200"/>
            <a:ext cx="3204000" cy="576000"/>
          </a:xfrm>
          <a:prstGeom prst="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okuliare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1601" cy="6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aoblený obdĺžnik 6"/>
          <p:cNvSpPr/>
          <p:nvPr/>
        </p:nvSpPr>
        <p:spPr>
          <a:xfrm>
            <a:off x="954000" y="620688"/>
            <a:ext cx="7236000" cy="1116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Ktoré slovo do riadku nepatrí?</a:t>
            </a:r>
          </a:p>
          <a:p>
            <a:pPr algn="ctr"/>
            <a:r>
              <a:rPr lang="sk-SK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Čím sa líši od ostatných slov?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755576" y="1988840"/>
            <a:ext cx="900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šaty</a:t>
            </a:r>
          </a:p>
        </p:txBody>
      </p:sp>
      <p:sp>
        <p:nvSpPr>
          <p:cNvPr id="11" name="Zaoblený obdĺžnik 10"/>
          <p:cNvSpPr/>
          <p:nvPr/>
        </p:nvSpPr>
        <p:spPr>
          <a:xfrm>
            <a:off x="1763688" y="1988840"/>
            <a:ext cx="1404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osýpky</a:t>
            </a:r>
          </a:p>
        </p:txBody>
      </p:sp>
      <p:sp>
        <p:nvSpPr>
          <p:cNvPr id="12" name="Zaoblený obdĺžnik 11"/>
          <p:cNvSpPr/>
          <p:nvPr/>
        </p:nvSpPr>
        <p:spPr>
          <a:xfrm>
            <a:off x="3275856" y="1988840"/>
            <a:ext cx="1872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omrvinky</a:t>
            </a:r>
          </a:p>
        </p:txBody>
      </p:sp>
      <p:sp>
        <p:nvSpPr>
          <p:cNvPr id="13" name="Zaoblený obdĺžnik 12"/>
          <p:cNvSpPr/>
          <p:nvPr/>
        </p:nvSpPr>
        <p:spPr>
          <a:xfrm>
            <a:off x="5292080" y="1988840"/>
            <a:ext cx="1404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noviny</a:t>
            </a:r>
          </a:p>
        </p:txBody>
      </p:sp>
      <p:sp>
        <p:nvSpPr>
          <p:cNvPr id="14" name="Zaoblený obdĺžnik 13"/>
          <p:cNvSpPr/>
          <p:nvPr/>
        </p:nvSpPr>
        <p:spPr>
          <a:xfrm>
            <a:off x="6804248" y="1988840"/>
            <a:ext cx="1620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fašiangy</a:t>
            </a:r>
          </a:p>
        </p:txBody>
      </p:sp>
      <p:sp>
        <p:nvSpPr>
          <p:cNvPr id="15" name="Zaoblený obdĺžnik 14"/>
          <p:cNvSpPr/>
          <p:nvPr/>
        </p:nvSpPr>
        <p:spPr>
          <a:xfrm>
            <a:off x="755576" y="2852936"/>
            <a:ext cx="1224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hody</a:t>
            </a:r>
          </a:p>
        </p:txBody>
      </p:sp>
      <p:sp>
        <p:nvSpPr>
          <p:cNvPr id="16" name="Zaoblený obdĺžnik 15"/>
          <p:cNvSpPr/>
          <p:nvPr/>
        </p:nvSpPr>
        <p:spPr>
          <a:xfrm>
            <a:off x="2123728" y="2852936"/>
            <a:ext cx="1692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pytačky</a:t>
            </a:r>
          </a:p>
        </p:txBody>
      </p:sp>
      <p:sp>
        <p:nvSpPr>
          <p:cNvPr id="17" name="Zaoblený obdĺžnik 16"/>
          <p:cNvSpPr/>
          <p:nvPr/>
        </p:nvSpPr>
        <p:spPr>
          <a:xfrm>
            <a:off x="7020272" y="2852936"/>
            <a:ext cx="1404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poháre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5652120" y="2852936"/>
            <a:ext cx="1224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jasle</a:t>
            </a:r>
          </a:p>
        </p:txBody>
      </p:sp>
      <p:sp>
        <p:nvSpPr>
          <p:cNvPr id="19" name="Zaoblený obdĺžnik 18"/>
          <p:cNvSpPr/>
          <p:nvPr/>
        </p:nvSpPr>
        <p:spPr>
          <a:xfrm>
            <a:off x="3923928" y="2852936"/>
            <a:ext cx="1620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meniny</a:t>
            </a:r>
          </a:p>
        </p:txBody>
      </p:sp>
      <p:sp>
        <p:nvSpPr>
          <p:cNvPr id="21" name="Zaoblený obdĺžnik 20"/>
          <p:cNvSpPr/>
          <p:nvPr/>
        </p:nvSpPr>
        <p:spPr>
          <a:xfrm>
            <a:off x="755576" y="3717032"/>
            <a:ext cx="1044000" cy="576000"/>
          </a:xfrm>
          <a:prstGeom prst="round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lyže</a:t>
            </a:r>
          </a:p>
        </p:txBody>
      </p:sp>
      <p:sp>
        <p:nvSpPr>
          <p:cNvPr id="22" name="Zaoblený obdĺžnik 21"/>
          <p:cNvSpPr/>
          <p:nvPr/>
        </p:nvSpPr>
        <p:spPr>
          <a:xfrm>
            <a:off x="7164288" y="3717032"/>
            <a:ext cx="1260000" cy="576000"/>
          </a:xfrm>
          <a:prstGeom prst="round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bedrá</a:t>
            </a:r>
          </a:p>
        </p:txBody>
      </p:sp>
      <p:sp>
        <p:nvSpPr>
          <p:cNvPr id="23" name="Zaoblený obdĺžnik 22"/>
          <p:cNvSpPr/>
          <p:nvPr/>
        </p:nvSpPr>
        <p:spPr>
          <a:xfrm>
            <a:off x="1907704" y="3717032"/>
            <a:ext cx="1044000" cy="576000"/>
          </a:xfrm>
          <a:prstGeom prst="round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sane</a:t>
            </a:r>
          </a:p>
        </p:txBody>
      </p:sp>
      <p:sp>
        <p:nvSpPr>
          <p:cNvPr id="24" name="Zaoblený obdĺžnik 23"/>
          <p:cNvSpPr/>
          <p:nvPr/>
        </p:nvSpPr>
        <p:spPr>
          <a:xfrm>
            <a:off x="5580112" y="3717032"/>
            <a:ext cx="1440000" cy="576000"/>
          </a:xfrm>
          <a:prstGeom prst="round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pačesy</a:t>
            </a:r>
          </a:p>
        </p:txBody>
      </p:sp>
      <p:sp>
        <p:nvSpPr>
          <p:cNvPr id="25" name="Zaoblený obdĺžnik 24"/>
          <p:cNvSpPr/>
          <p:nvPr/>
        </p:nvSpPr>
        <p:spPr>
          <a:xfrm>
            <a:off x="3059832" y="3717032"/>
            <a:ext cx="2376000" cy="576000"/>
          </a:xfrm>
          <a:prstGeom prst="round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otepľovačky</a:t>
            </a:r>
          </a:p>
        </p:txBody>
      </p:sp>
      <p:sp>
        <p:nvSpPr>
          <p:cNvPr id="26" name="Zaoblený obdĺžnik 25"/>
          <p:cNvSpPr/>
          <p:nvPr/>
        </p:nvSpPr>
        <p:spPr>
          <a:xfrm>
            <a:off x="755576" y="4581128"/>
            <a:ext cx="1692000" cy="57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nohavice</a:t>
            </a:r>
          </a:p>
        </p:txBody>
      </p:sp>
      <p:sp>
        <p:nvSpPr>
          <p:cNvPr id="27" name="Zaoblený obdĺžnik 26"/>
          <p:cNvSpPr/>
          <p:nvPr/>
        </p:nvSpPr>
        <p:spPr>
          <a:xfrm>
            <a:off x="2555776" y="4581128"/>
            <a:ext cx="1440000" cy="57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obličky</a:t>
            </a:r>
          </a:p>
        </p:txBody>
      </p:sp>
      <p:sp>
        <p:nvSpPr>
          <p:cNvPr id="28" name="Zaoblený obdĺžnik 27"/>
          <p:cNvSpPr/>
          <p:nvPr/>
        </p:nvSpPr>
        <p:spPr>
          <a:xfrm>
            <a:off x="4067944" y="4581128"/>
            <a:ext cx="1548000" cy="57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priadky</a:t>
            </a:r>
          </a:p>
        </p:txBody>
      </p:sp>
      <p:sp>
        <p:nvSpPr>
          <p:cNvPr id="29" name="Zaoblený obdĺžnik 28"/>
          <p:cNvSpPr/>
          <p:nvPr/>
        </p:nvSpPr>
        <p:spPr>
          <a:xfrm>
            <a:off x="6876256" y="4581128"/>
            <a:ext cx="1548000" cy="57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suchoty</a:t>
            </a:r>
          </a:p>
        </p:txBody>
      </p:sp>
      <p:sp>
        <p:nvSpPr>
          <p:cNvPr id="30" name="Zaoblený obdĺžnik 29"/>
          <p:cNvSpPr/>
          <p:nvPr/>
        </p:nvSpPr>
        <p:spPr>
          <a:xfrm>
            <a:off x="5724128" y="4581128"/>
            <a:ext cx="1080000" cy="57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vidly</a:t>
            </a:r>
          </a:p>
        </p:txBody>
      </p:sp>
      <p:sp>
        <p:nvSpPr>
          <p:cNvPr id="31" name="Zaoblený obdĺžnik 30"/>
          <p:cNvSpPr/>
          <p:nvPr/>
        </p:nvSpPr>
        <p:spPr>
          <a:xfrm>
            <a:off x="755576" y="5445224"/>
            <a:ext cx="1332000" cy="576000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hrable</a:t>
            </a:r>
          </a:p>
        </p:txBody>
      </p:sp>
      <p:sp>
        <p:nvSpPr>
          <p:cNvPr id="32" name="Zaoblený obdĺžnik 31"/>
          <p:cNvSpPr/>
          <p:nvPr/>
        </p:nvSpPr>
        <p:spPr>
          <a:xfrm>
            <a:off x="2195736" y="5445224"/>
            <a:ext cx="1404000" cy="576000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bradlá</a:t>
            </a:r>
          </a:p>
        </p:txBody>
      </p:sp>
      <p:sp>
        <p:nvSpPr>
          <p:cNvPr id="33" name="Zaoblený obdĺžnik 32"/>
          <p:cNvSpPr/>
          <p:nvPr/>
        </p:nvSpPr>
        <p:spPr>
          <a:xfrm>
            <a:off x="7236296" y="5445224"/>
            <a:ext cx="1188000" cy="576000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traky</a:t>
            </a:r>
          </a:p>
        </p:txBody>
      </p:sp>
      <p:sp>
        <p:nvSpPr>
          <p:cNvPr id="34" name="Zaoblený obdĺžnik 33"/>
          <p:cNvSpPr/>
          <p:nvPr/>
        </p:nvSpPr>
        <p:spPr>
          <a:xfrm>
            <a:off x="5508104" y="5445224"/>
            <a:ext cx="1584000" cy="576000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lyžiarky</a:t>
            </a:r>
          </a:p>
        </p:txBody>
      </p:sp>
      <p:sp>
        <p:nvSpPr>
          <p:cNvPr id="35" name="Zaoblený obdĺžnik 34"/>
          <p:cNvSpPr/>
          <p:nvPr/>
        </p:nvSpPr>
        <p:spPr>
          <a:xfrm>
            <a:off x="3707904" y="5445224"/>
            <a:ext cx="1692000" cy="576000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hodinky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1" grpId="0" animBg="1"/>
      <p:bldP spid="27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1601" cy="6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aoblený obdĺžnik 2"/>
          <p:cNvSpPr/>
          <p:nvPr/>
        </p:nvSpPr>
        <p:spPr>
          <a:xfrm>
            <a:off x="720000" y="620688"/>
            <a:ext cx="7704000" cy="648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Vysvetlite význam nasledujúcich výpovedí.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918000" y="1484784"/>
            <a:ext cx="7308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každé hrable k sebe hrabú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918000" y="2204864"/>
            <a:ext cx="7308000" cy="576000"/>
          </a:xfrm>
          <a:prstGeom prst="round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každému ide o vlastný prospech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918000" y="2924944"/>
            <a:ext cx="7308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šaty robia človeka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918000" y="3645024"/>
            <a:ext cx="7308000" cy="576000"/>
          </a:xfrm>
          <a:prstGeom prst="round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spoločnosť posudzuje ľudí podľa oblečenia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918000" y="4365104"/>
            <a:ext cx="7308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pozerá sa na svet cez ružové okuliare</a:t>
            </a:r>
          </a:p>
        </p:txBody>
      </p:sp>
      <p:sp>
        <p:nvSpPr>
          <p:cNvPr id="9" name="Zaoblený obdĺžnik 8"/>
          <p:cNvSpPr/>
          <p:nvPr/>
        </p:nvSpPr>
        <p:spPr>
          <a:xfrm>
            <a:off x="918000" y="5085184"/>
            <a:ext cx="7308000" cy="576000"/>
          </a:xfrm>
          <a:prstGeom prst="round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vidí všetko krajšie, nevidí problémy</a:t>
            </a:r>
          </a:p>
        </p:txBody>
      </p:sp>
      <p:pic>
        <p:nvPicPr>
          <p:cNvPr id="2054" name="Picture 6" descr="Pink Sunglasses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4365104"/>
            <a:ext cx="1620000" cy="563963"/>
          </a:xfrm>
          <a:prstGeom prst="rect">
            <a:avLst/>
          </a:prstGeom>
          <a:noFill/>
        </p:spPr>
      </p:pic>
      <p:pic>
        <p:nvPicPr>
          <p:cNvPr id="2056" name="Picture 8" descr="Rake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01652">
            <a:off x="6738567" y="1060178"/>
            <a:ext cx="1044000" cy="1558205"/>
          </a:xfrm>
          <a:prstGeom prst="rect">
            <a:avLst/>
          </a:prstGeom>
          <a:noFill/>
        </p:spPr>
      </p:pic>
      <p:pic>
        <p:nvPicPr>
          <p:cNvPr id="2062" name="Picture 14" descr="Long Sleeve Dress Clip Ar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2492896"/>
            <a:ext cx="684000" cy="12776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oblený obdĺžnik 2"/>
          <p:cNvSpPr/>
          <p:nvPr/>
        </p:nvSpPr>
        <p:spPr>
          <a:xfrm>
            <a:off x="720000" y="620688"/>
            <a:ext cx="7704000" cy="576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Urč rod pomnožného podstatného mena:</a:t>
            </a:r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A5D1C17-0248-40C7-81D2-F24A3FD2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6B072B9A-FB88-4963-BCA4-5C6BA587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hodink</a:t>
            </a:r>
            <a:r>
              <a:rPr lang="sk-SK" b="1" dirty="0"/>
              <a:t>y</a:t>
            </a:r>
            <a:r>
              <a:rPr lang="sk-SK" dirty="0"/>
              <a:t>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1. dub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    žen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2. Lokál    o duboch    o žen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ách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3. o hodink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ách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ženský rod </a:t>
            </a:r>
          </a:p>
          <a:p>
            <a:pPr marL="0" indent="0">
              <a:buNone/>
            </a:pP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kraťasy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               ?</a:t>
            </a:r>
          </a:p>
          <a:p>
            <a:pPr marL="0" indent="0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kachle →                  ?</a:t>
            </a:r>
          </a:p>
          <a:p>
            <a:pPr marL="0" indent="0">
              <a:buNone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šaty →                      ?</a:t>
            </a:r>
          </a:p>
          <a:p>
            <a:pPr marL="0" indent="0">
              <a:buNone/>
            </a:pPr>
            <a:r>
              <a:rPr lang="sk-SK">
                <a:latin typeface="Times New Roman" panose="02020603050405020304" pitchFamily="18" charset="0"/>
                <a:cs typeface="Times New Roman" panose="02020603050405020304" pitchFamily="18" charset="0"/>
              </a:rPr>
              <a:t>husle →                    ?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1601" cy="6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Obrázok 8" descr="kachl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1700808"/>
            <a:ext cx="2695575" cy="2695575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92896"/>
            <a:ext cx="1260000" cy="82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Obrázok 18" descr="okuliar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599" y="1844823"/>
            <a:ext cx="1620000" cy="612360"/>
          </a:xfrm>
          <a:prstGeom prst="rect">
            <a:avLst/>
          </a:prstGeom>
        </p:spPr>
      </p:pic>
      <p:sp>
        <p:nvSpPr>
          <p:cNvPr id="9224" name="AutoShape 8" descr="Výsledok vyh&amp;lcaron;adávania obrázkov pre dopyt noviny"/>
          <p:cNvSpPr>
            <a:spLocks noChangeAspect="1" noChangeArrowheads="1"/>
          </p:cNvSpPr>
          <p:nvPr/>
        </p:nvSpPr>
        <p:spPr bwMode="auto">
          <a:xfrm>
            <a:off x="155575" y="-1889125"/>
            <a:ext cx="2676525" cy="39433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pic>
        <p:nvPicPr>
          <p:cNvPr id="9226" name="Picture 10" descr="https://www.lidovenoviny.cz/file.aspx?n=LN-NOVINY&amp;d=22.12.1919&amp;e=LN1&amp;p=LNA001&amp;t=high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4365104"/>
            <a:ext cx="1658117" cy="1944000"/>
          </a:xfrm>
          <a:prstGeom prst="rect">
            <a:avLst/>
          </a:prstGeom>
          <a:noFill/>
        </p:spPr>
      </p:pic>
      <p:sp>
        <p:nvSpPr>
          <p:cNvPr id="9230" name="AutoShape 14" descr="Výsledok vyh&amp;lcaron;adávania obrázkov pre dopyt p&amp;lcaron;ú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pic>
        <p:nvPicPr>
          <p:cNvPr id="9234" name="Picture 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3789040"/>
            <a:ext cx="1837720" cy="24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42" name="Picture 2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576" y="2564904"/>
            <a:ext cx="16764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 descr="Scissors Clip Ar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0276254">
            <a:off x="4539751" y="3116196"/>
            <a:ext cx="936000" cy="1544401"/>
          </a:xfrm>
          <a:prstGeom prst="rect">
            <a:avLst/>
          </a:prstGeom>
          <a:noFill/>
        </p:spPr>
      </p:pic>
      <p:pic>
        <p:nvPicPr>
          <p:cNvPr id="16392" name="Picture 8" descr="Healthy Lungs Clip Art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55976" y="5013176"/>
            <a:ext cx="1260000" cy="1159200"/>
          </a:xfrm>
          <a:prstGeom prst="rect">
            <a:avLst/>
          </a:prstGeom>
          <a:noFill/>
        </p:spPr>
      </p:pic>
      <p:pic>
        <p:nvPicPr>
          <p:cNvPr id="15364" name="Picture 4" descr="Violin Clip Art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80112" y="620688"/>
            <a:ext cx="1404000" cy="1404000"/>
          </a:xfrm>
          <a:prstGeom prst="rect">
            <a:avLst/>
          </a:prstGeom>
          <a:noFill/>
        </p:spPr>
      </p:pic>
      <p:pic>
        <p:nvPicPr>
          <p:cNvPr id="15366" name="Picture 6" descr="Pants Clip Art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24128" y="4725144"/>
            <a:ext cx="864000" cy="1517148"/>
          </a:xfrm>
          <a:prstGeom prst="rect">
            <a:avLst/>
          </a:prstGeom>
          <a:noFill/>
        </p:spPr>
      </p:pic>
      <p:pic>
        <p:nvPicPr>
          <p:cNvPr id="15372" name="Picture 12" descr="Kleste Stipaci Clip Ar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24327" y="836709"/>
            <a:ext cx="972000" cy="1262336"/>
          </a:xfrm>
          <a:prstGeom prst="rect">
            <a:avLst/>
          </a:prstGeom>
          <a:noFill/>
        </p:spPr>
      </p:pic>
      <p:pic>
        <p:nvPicPr>
          <p:cNvPr id="26" name="Picture 2" descr="Orange Swim Suit Clip Ar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059832" y="4149080"/>
            <a:ext cx="1044000" cy="2130606"/>
          </a:xfrm>
          <a:prstGeom prst="rect">
            <a:avLst/>
          </a:prstGeom>
          <a:noFill/>
        </p:spPr>
      </p:pic>
      <p:pic>
        <p:nvPicPr>
          <p:cNvPr id="5" name="Picture 8" descr="Arm Watch Clip Ar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71600" y="764704"/>
            <a:ext cx="684000" cy="1058065"/>
          </a:xfrm>
          <a:prstGeom prst="rect">
            <a:avLst/>
          </a:prstGeom>
          <a:noFill/>
        </p:spPr>
      </p:pic>
      <p:pic>
        <p:nvPicPr>
          <p:cNvPr id="31" name="Picture 14" descr="Long Sleeve Dress Clip Art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355976" y="692696"/>
            <a:ext cx="936000" cy="1748387"/>
          </a:xfrm>
          <a:prstGeom prst="rect">
            <a:avLst/>
          </a:prstGeom>
          <a:noFill/>
        </p:spPr>
      </p:pic>
      <p:pic>
        <p:nvPicPr>
          <p:cNvPr id="16394" name="Picture 10" descr="Green Swim Shorts Clip Art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627784" y="836712"/>
            <a:ext cx="1152000" cy="1048321"/>
          </a:xfrm>
          <a:prstGeom prst="rect">
            <a:avLst/>
          </a:prstGeom>
          <a:noFill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987824" y="2132856"/>
            <a:ext cx="12858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" y="0"/>
            <a:ext cx="9161601" cy="6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aoblený obdĺžnik 2"/>
          <p:cNvSpPr/>
          <p:nvPr/>
        </p:nvSpPr>
        <p:spPr>
          <a:xfrm>
            <a:off x="1872000" y="620688"/>
            <a:ext cx="5400000" cy="68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Pomenovali ste ich správne?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2555776" y="1556792"/>
            <a:ext cx="1656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hodinky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2555776" y="2420888"/>
            <a:ext cx="1656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kraťasy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2555776" y="4149080"/>
            <a:ext cx="1656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šaty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2555776" y="5445224"/>
            <a:ext cx="1656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husle</a:t>
            </a:r>
          </a:p>
        </p:txBody>
      </p:sp>
      <p:sp>
        <p:nvSpPr>
          <p:cNvPr id="9" name="Zaoblený obdĺžnik 8"/>
          <p:cNvSpPr/>
          <p:nvPr/>
        </p:nvSpPr>
        <p:spPr>
          <a:xfrm>
            <a:off x="6660232" y="1556792"/>
            <a:ext cx="1656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kliešte</a:t>
            </a:r>
          </a:p>
        </p:txBody>
      </p:sp>
      <p:pic>
        <p:nvPicPr>
          <p:cNvPr id="14" name="Obrázok 13" descr="okulia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636912"/>
            <a:ext cx="1692000" cy="639576"/>
          </a:xfrm>
          <a:prstGeom prst="rect">
            <a:avLst/>
          </a:prstGeom>
        </p:spPr>
      </p:pic>
      <p:sp>
        <p:nvSpPr>
          <p:cNvPr id="15" name="Zaoblený obdĺžnik 14"/>
          <p:cNvSpPr/>
          <p:nvPr/>
        </p:nvSpPr>
        <p:spPr>
          <a:xfrm>
            <a:off x="6660232" y="2708920"/>
            <a:ext cx="1656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okuliare</a:t>
            </a:r>
          </a:p>
        </p:txBody>
      </p:sp>
      <p:sp>
        <p:nvSpPr>
          <p:cNvPr id="16" name="Zaoblený obdĺžnik 15"/>
          <p:cNvSpPr/>
          <p:nvPr/>
        </p:nvSpPr>
        <p:spPr>
          <a:xfrm>
            <a:off x="6660232" y="5445224"/>
            <a:ext cx="1656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rifle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6660232" y="4005064"/>
            <a:ext cx="1656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bradlá</a:t>
            </a:r>
          </a:p>
        </p:txBody>
      </p:sp>
      <p:pic>
        <p:nvPicPr>
          <p:cNvPr id="19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3501008"/>
            <a:ext cx="16764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Zaoblený obdĺžnik 20"/>
          <p:cNvSpPr/>
          <p:nvPr/>
        </p:nvSpPr>
        <p:spPr>
          <a:xfrm>
            <a:off x="2555776" y="3140968"/>
            <a:ext cx="1656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trenky</a:t>
            </a:r>
          </a:p>
        </p:txBody>
      </p:sp>
      <p:pic>
        <p:nvPicPr>
          <p:cNvPr id="26" name="Picture 12" descr="Kleste Stipaci Clip Ar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542143">
            <a:off x="5094040" y="1278566"/>
            <a:ext cx="1008000" cy="1309089"/>
          </a:xfrm>
          <a:prstGeom prst="rect">
            <a:avLst/>
          </a:prstGeom>
          <a:noFill/>
        </p:spPr>
      </p:pic>
      <p:pic>
        <p:nvPicPr>
          <p:cNvPr id="27" name="Picture 4" descr="Violin Clip Ar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465420">
            <a:off x="810899" y="5165848"/>
            <a:ext cx="1476000" cy="1476000"/>
          </a:xfrm>
          <a:prstGeom prst="rect">
            <a:avLst/>
          </a:prstGeom>
          <a:noFill/>
        </p:spPr>
      </p:pic>
      <p:pic>
        <p:nvPicPr>
          <p:cNvPr id="28" name="Picture 8" descr="Arm Watch Clip Ar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1124744"/>
            <a:ext cx="756000" cy="1169441"/>
          </a:xfrm>
          <a:prstGeom prst="rect">
            <a:avLst/>
          </a:prstGeom>
          <a:noFill/>
        </p:spPr>
      </p:pic>
      <p:pic>
        <p:nvPicPr>
          <p:cNvPr id="29" name="Picture 14" descr="Long Sleeve Dress Clip Art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3789040"/>
            <a:ext cx="792000" cy="1479403"/>
          </a:xfrm>
          <a:prstGeom prst="rect">
            <a:avLst/>
          </a:prstGeom>
          <a:noFill/>
        </p:spPr>
      </p:pic>
      <p:pic>
        <p:nvPicPr>
          <p:cNvPr id="15366" name="Picture 6" descr="Swim Shorts Clip Ar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7584" y="2564904"/>
            <a:ext cx="1188000" cy="1081081"/>
          </a:xfrm>
          <a:prstGeom prst="rect">
            <a:avLst/>
          </a:prstGeom>
          <a:noFill/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04048" y="4581128"/>
            <a:ext cx="1188000" cy="178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" y="0"/>
            <a:ext cx="9161601" cy="6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aoblený obdĺžnik 2"/>
          <p:cNvSpPr/>
          <p:nvPr/>
        </p:nvSpPr>
        <p:spPr>
          <a:xfrm>
            <a:off x="2411760" y="5445224"/>
            <a:ext cx="1800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kachle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2411760" y="3645024"/>
            <a:ext cx="1800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ústa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2411760" y="2420888"/>
            <a:ext cx="1800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nožnice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2411760" y="980728"/>
            <a:ext cx="1800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plavky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428998"/>
            <a:ext cx="1116000" cy="73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Obrázok 9" descr="kachle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4221088"/>
            <a:ext cx="2412000" cy="2412000"/>
          </a:xfrm>
          <a:prstGeom prst="rect">
            <a:avLst/>
          </a:prstGeom>
        </p:spPr>
      </p:pic>
      <p:pic>
        <p:nvPicPr>
          <p:cNvPr id="11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620688"/>
            <a:ext cx="1108045" cy="14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Zaoblený obdĺžnik 11"/>
          <p:cNvSpPr/>
          <p:nvPr/>
        </p:nvSpPr>
        <p:spPr>
          <a:xfrm>
            <a:off x="6516216" y="5445224"/>
            <a:ext cx="1800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noviny</a:t>
            </a:r>
          </a:p>
        </p:txBody>
      </p:sp>
      <p:sp>
        <p:nvSpPr>
          <p:cNvPr id="13" name="Zaoblený obdĺžnik 12"/>
          <p:cNvSpPr/>
          <p:nvPr/>
        </p:nvSpPr>
        <p:spPr>
          <a:xfrm>
            <a:off x="6516216" y="4149080"/>
            <a:ext cx="1800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nohavice</a:t>
            </a:r>
          </a:p>
        </p:txBody>
      </p:sp>
      <p:sp>
        <p:nvSpPr>
          <p:cNvPr id="14" name="Zaoblený obdĺžnik 13"/>
          <p:cNvSpPr/>
          <p:nvPr/>
        </p:nvSpPr>
        <p:spPr>
          <a:xfrm>
            <a:off x="6516216" y="2708920"/>
            <a:ext cx="1800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pľúca</a:t>
            </a:r>
          </a:p>
        </p:txBody>
      </p:sp>
      <p:sp>
        <p:nvSpPr>
          <p:cNvPr id="15" name="Zaoblený obdĺžnik 14"/>
          <p:cNvSpPr/>
          <p:nvPr/>
        </p:nvSpPr>
        <p:spPr>
          <a:xfrm>
            <a:off x="6516216" y="980728"/>
            <a:ext cx="1800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gajdy</a:t>
            </a:r>
          </a:p>
        </p:txBody>
      </p:sp>
      <p:pic>
        <p:nvPicPr>
          <p:cNvPr id="18" name="Picture 10" descr="https://www.lidovenoviny.cz/file.aspx?n=LN-NOVINY&amp;d=22.12.1919&amp;e=LN1&amp;p=LNA001&amp;t=high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5085184"/>
            <a:ext cx="1105409" cy="1296000"/>
          </a:xfrm>
          <a:prstGeom prst="rect">
            <a:avLst/>
          </a:prstGeom>
          <a:noFill/>
        </p:spPr>
      </p:pic>
      <p:pic>
        <p:nvPicPr>
          <p:cNvPr id="19" name="Picture 8" descr="Healthy Lungs Clip Ar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4048" y="2348880"/>
            <a:ext cx="1134781" cy="1044000"/>
          </a:xfrm>
          <a:prstGeom prst="rect">
            <a:avLst/>
          </a:prstGeom>
          <a:noFill/>
        </p:spPr>
      </p:pic>
      <p:pic>
        <p:nvPicPr>
          <p:cNvPr id="13314" name="Picture 2" descr="Orange Swim Suit Clip Art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640" y="548680"/>
            <a:ext cx="828000" cy="1689792"/>
          </a:xfrm>
          <a:prstGeom prst="rect">
            <a:avLst/>
          </a:prstGeom>
          <a:noFill/>
        </p:spPr>
      </p:pic>
      <p:pic>
        <p:nvPicPr>
          <p:cNvPr id="23" name="Picture 2" descr="Scissors Clip Ar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8811649">
            <a:off x="1178053" y="2066259"/>
            <a:ext cx="792000" cy="1306801"/>
          </a:xfrm>
          <a:prstGeom prst="rect">
            <a:avLst/>
          </a:prstGeom>
          <a:noFill/>
        </p:spPr>
      </p:pic>
      <p:pic>
        <p:nvPicPr>
          <p:cNvPr id="24" name="Picture 6" descr="Pants Clip Art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20072" y="3429000"/>
            <a:ext cx="864000" cy="1517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800" y="0"/>
            <a:ext cx="9161601" cy="6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aoblený obdĺžnik 2"/>
          <p:cNvSpPr/>
          <p:nvPr/>
        </p:nvSpPr>
        <p:spPr>
          <a:xfrm>
            <a:off x="1872000" y="764704"/>
            <a:ext cx="5400000" cy="684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Preskúmajte napísané slová.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1206000" y="1988840"/>
            <a:ext cx="6732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Ku ktorému slovnému druhu patria?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1206000" y="4005064"/>
            <a:ext cx="6732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Koľko vecí pomenúvajú tieto slová?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2376000" y="2996952"/>
            <a:ext cx="4392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 podstatným menám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2376000" y="5013176"/>
            <a:ext cx="4392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jednu vec, jeden predmet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800" y="0"/>
            <a:ext cx="9161601" cy="6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aoblený obdĺžnik 2"/>
          <p:cNvSpPr/>
          <p:nvPr/>
        </p:nvSpPr>
        <p:spPr>
          <a:xfrm>
            <a:off x="1278000" y="620688"/>
            <a:ext cx="6588000" cy="1008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Slová použite v singulári a v pluráli. </a:t>
            </a:r>
          </a:p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Ak sa to nedá, porozmýšľajte prečo.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1331640" y="4509120"/>
            <a:ext cx="2232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jedny šaty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5580112" y="4509120"/>
            <a:ext cx="2232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dvoje šaty</a:t>
            </a:r>
          </a:p>
        </p:txBody>
      </p:sp>
      <p:sp>
        <p:nvSpPr>
          <p:cNvPr id="9" name="Zaoblený obdĺžnik 8"/>
          <p:cNvSpPr/>
          <p:nvPr/>
        </p:nvSpPr>
        <p:spPr>
          <a:xfrm>
            <a:off x="1331640" y="3356992"/>
            <a:ext cx="2232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jedna šata</a:t>
            </a:r>
          </a:p>
        </p:txBody>
      </p:sp>
      <p:sp>
        <p:nvSpPr>
          <p:cNvPr id="15" name="Zaoblený obdĺžnik 14"/>
          <p:cNvSpPr/>
          <p:nvPr/>
        </p:nvSpPr>
        <p:spPr>
          <a:xfrm>
            <a:off x="2267744" y="4005064"/>
            <a:ext cx="432048" cy="4320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2267744" y="393305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7" name="Zaoblený obdĺžnik 16"/>
          <p:cNvSpPr/>
          <p:nvPr/>
        </p:nvSpPr>
        <p:spPr>
          <a:xfrm>
            <a:off x="5580112" y="4509120"/>
            <a:ext cx="2232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3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aoblený obdĺžnik 17"/>
          <p:cNvSpPr/>
          <p:nvPr/>
        </p:nvSpPr>
        <p:spPr>
          <a:xfrm>
            <a:off x="810000" y="5517232"/>
            <a:ext cx="7524000" cy="684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Jednu vec sme pomenovali tvarom plurálu.</a:t>
            </a:r>
          </a:p>
        </p:txBody>
      </p:sp>
      <p:pic>
        <p:nvPicPr>
          <p:cNvPr id="19" name="Picture 14" descr="Long Sleeve Dress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132856"/>
            <a:ext cx="1044000" cy="1950125"/>
          </a:xfrm>
          <a:prstGeom prst="rect">
            <a:avLst/>
          </a:prstGeom>
          <a:noFill/>
        </p:spPr>
      </p:pic>
      <p:pic>
        <p:nvPicPr>
          <p:cNvPr id="20" name="Picture 14" descr="Long Sleeve Dress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132856"/>
            <a:ext cx="1044000" cy="1950125"/>
          </a:xfrm>
          <a:prstGeom prst="rect">
            <a:avLst/>
          </a:prstGeom>
          <a:noFill/>
        </p:spPr>
      </p:pic>
      <p:pic>
        <p:nvPicPr>
          <p:cNvPr id="21" name="Picture 14" descr="Long Sleeve Dress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772816"/>
            <a:ext cx="792000" cy="14794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800" y="0"/>
            <a:ext cx="9161601" cy="6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aoblený obdĺžnik 2"/>
          <p:cNvSpPr/>
          <p:nvPr/>
        </p:nvSpPr>
        <p:spPr>
          <a:xfrm>
            <a:off x="1115616" y="1916832"/>
            <a:ext cx="6840000" cy="1656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Ako nazývame takéto podstatné mená? Dozvieš sa to po vylúštení                  doplňovačky na ďalšej snímke.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548000" cy="101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Violin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4149080"/>
            <a:ext cx="1944000" cy="1944000"/>
          </a:xfrm>
          <a:prstGeom prst="rect">
            <a:avLst/>
          </a:prstGeom>
          <a:noFill/>
        </p:spPr>
      </p:pic>
      <p:pic>
        <p:nvPicPr>
          <p:cNvPr id="6" name="Picture 14" descr="Long Sleeve Dress Clip Ar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3933056"/>
            <a:ext cx="1044000" cy="1950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54000"/>
            <a:ext cx="9161601" cy="6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bdĺžnik 2"/>
          <p:cNvSpPr/>
          <p:nvPr/>
        </p:nvSpPr>
        <p:spPr>
          <a:xfrm>
            <a:off x="4211960" y="908720"/>
            <a:ext cx="4104456" cy="48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sk-SK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rovina zarastená  trávou</a:t>
            </a:r>
          </a:p>
          <a:p>
            <a:pPr>
              <a:lnSpc>
                <a:spcPct val="150000"/>
              </a:lnSpc>
            </a:pPr>
            <a:r>
              <a:rPr lang="sk-SK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nástroj na písanie</a:t>
            </a:r>
          </a:p>
          <a:p>
            <a:pPr>
              <a:lnSpc>
                <a:spcPct val="150000"/>
              </a:lnSpc>
            </a:pPr>
            <a:r>
              <a:rPr lang="sk-SK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zápas mečom</a:t>
            </a:r>
          </a:p>
          <a:p>
            <a:pPr>
              <a:lnSpc>
                <a:spcPct val="150000"/>
              </a:lnSpc>
            </a:pPr>
            <a:r>
              <a:rPr lang="sk-SK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kreslo panovníka</a:t>
            </a:r>
          </a:p>
          <a:p>
            <a:pPr>
              <a:lnSpc>
                <a:spcPct val="150000"/>
              </a:lnSpc>
            </a:pPr>
            <a:r>
              <a:rPr lang="sk-SK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suchá tráva</a:t>
            </a:r>
          </a:p>
          <a:p>
            <a:pPr>
              <a:lnSpc>
                <a:spcPct val="150000"/>
              </a:lnSpc>
            </a:pPr>
            <a:r>
              <a:rPr lang="sk-SK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piesočnaté pobrežie</a:t>
            </a:r>
          </a:p>
          <a:p>
            <a:pPr>
              <a:lnSpc>
                <a:spcPct val="150000"/>
              </a:lnSpc>
            </a:pPr>
            <a:r>
              <a:rPr lang="sk-SK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zviera s chobotom</a:t>
            </a:r>
          </a:p>
          <a:p>
            <a:pPr>
              <a:lnSpc>
                <a:spcPct val="150000"/>
              </a:lnSpc>
            </a:pPr>
            <a:r>
              <a:rPr lang="sk-SK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 opak veľké</a:t>
            </a:r>
          </a:p>
        </p:txBody>
      </p:sp>
      <p:sp>
        <p:nvSpPr>
          <p:cNvPr id="41" name="Obdĺžnik 40"/>
          <p:cNvSpPr/>
          <p:nvPr/>
        </p:nvSpPr>
        <p:spPr>
          <a:xfrm>
            <a:off x="827584" y="1484784"/>
            <a:ext cx="2844000" cy="4032448"/>
          </a:xfrm>
          <a:prstGeom prst="rect">
            <a:avLst/>
          </a:prstGeom>
          <a:solidFill>
            <a:srgbClr val="FF898C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9" name="Obdĺžnik 38"/>
          <p:cNvSpPr/>
          <p:nvPr/>
        </p:nvSpPr>
        <p:spPr>
          <a:xfrm>
            <a:off x="827584" y="1484784"/>
            <a:ext cx="540000" cy="4032448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5" name="Obdĺžnik 34"/>
          <p:cNvSpPr/>
          <p:nvPr/>
        </p:nvSpPr>
        <p:spPr>
          <a:xfrm>
            <a:off x="3131840" y="1484784"/>
            <a:ext cx="540000" cy="4032000"/>
          </a:xfrm>
          <a:prstGeom prst="rect">
            <a:avLst/>
          </a:prstGeom>
          <a:solidFill>
            <a:srgbClr val="00C49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43" name="Rovná spojnica 42"/>
          <p:cNvCxnSpPr/>
          <p:nvPr/>
        </p:nvCxnSpPr>
        <p:spPr>
          <a:xfrm flipV="1">
            <a:off x="827584" y="1988840"/>
            <a:ext cx="28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ovná spojnica 43"/>
          <p:cNvCxnSpPr/>
          <p:nvPr/>
        </p:nvCxnSpPr>
        <p:spPr>
          <a:xfrm flipV="1">
            <a:off x="827584" y="2492896"/>
            <a:ext cx="28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ovná spojnica 44"/>
          <p:cNvCxnSpPr/>
          <p:nvPr/>
        </p:nvCxnSpPr>
        <p:spPr>
          <a:xfrm flipV="1">
            <a:off x="827584" y="3501008"/>
            <a:ext cx="28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nica 45"/>
          <p:cNvCxnSpPr/>
          <p:nvPr/>
        </p:nvCxnSpPr>
        <p:spPr>
          <a:xfrm flipV="1">
            <a:off x="827584" y="2996952"/>
            <a:ext cx="28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ovná spojnica 46"/>
          <p:cNvCxnSpPr/>
          <p:nvPr/>
        </p:nvCxnSpPr>
        <p:spPr>
          <a:xfrm flipV="1">
            <a:off x="827584" y="4005064"/>
            <a:ext cx="28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ovná spojnica 47"/>
          <p:cNvCxnSpPr/>
          <p:nvPr/>
        </p:nvCxnSpPr>
        <p:spPr>
          <a:xfrm flipV="1">
            <a:off x="827584" y="4509120"/>
            <a:ext cx="28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ovná spojnica 48"/>
          <p:cNvCxnSpPr/>
          <p:nvPr/>
        </p:nvCxnSpPr>
        <p:spPr>
          <a:xfrm flipV="1">
            <a:off x="827584" y="5013176"/>
            <a:ext cx="28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827584" y="1484784"/>
            <a:ext cx="540000" cy="50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1.</a:t>
            </a:r>
          </a:p>
        </p:txBody>
      </p:sp>
      <p:sp>
        <p:nvSpPr>
          <p:cNvPr id="50" name="BlokTextu 49"/>
          <p:cNvSpPr txBox="1"/>
          <p:nvPr/>
        </p:nvSpPr>
        <p:spPr>
          <a:xfrm>
            <a:off x="827584" y="5013176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8.</a:t>
            </a:r>
          </a:p>
        </p:txBody>
      </p:sp>
      <p:sp>
        <p:nvSpPr>
          <p:cNvPr id="52" name="BlokTextu 51"/>
          <p:cNvSpPr txBox="1"/>
          <p:nvPr/>
        </p:nvSpPr>
        <p:spPr>
          <a:xfrm>
            <a:off x="827584" y="4005064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6.</a:t>
            </a:r>
          </a:p>
        </p:txBody>
      </p:sp>
      <p:sp>
        <p:nvSpPr>
          <p:cNvPr id="53" name="BlokTextu 52"/>
          <p:cNvSpPr txBox="1"/>
          <p:nvPr/>
        </p:nvSpPr>
        <p:spPr>
          <a:xfrm>
            <a:off x="827584" y="3501008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5.</a:t>
            </a:r>
          </a:p>
        </p:txBody>
      </p:sp>
      <p:sp>
        <p:nvSpPr>
          <p:cNvPr id="54" name="BlokTextu 53"/>
          <p:cNvSpPr txBox="1"/>
          <p:nvPr/>
        </p:nvSpPr>
        <p:spPr>
          <a:xfrm>
            <a:off x="827584" y="2996952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4.</a:t>
            </a:r>
          </a:p>
        </p:txBody>
      </p:sp>
      <p:sp>
        <p:nvSpPr>
          <p:cNvPr id="55" name="BlokTextu 54"/>
          <p:cNvSpPr txBox="1"/>
          <p:nvPr/>
        </p:nvSpPr>
        <p:spPr>
          <a:xfrm>
            <a:off x="827584" y="2492896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3.</a:t>
            </a:r>
          </a:p>
        </p:txBody>
      </p:sp>
      <p:sp>
        <p:nvSpPr>
          <p:cNvPr id="56" name="BlokTextu 55"/>
          <p:cNvSpPr txBox="1"/>
          <p:nvPr/>
        </p:nvSpPr>
        <p:spPr>
          <a:xfrm>
            <a:off x="827584" y="1988840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2.</a:t>
            </a:r>
          </a:p>
        </p:txBody>
      </p:sp>
      <p:cxnSp>
        <p:nvCxnSpPr>
          <p:cNvPr id="58" name="Rovná spojnica 57"/>
          <p:cNvCxnSpPr/>
          <p:nvPr/>
        </p:nvCxnSpPr>
        <p:spPr>
          <a:xfrm>
            <a:off x="1979712" y="1484784"/>
            <a:ext cx="0" cy="403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ovná spojnica 58"/>
          <p:cNvCxnSpPr/>
          <p:nvPr/>
        </p:nvCxnSpPr>
        <p:spPr>
          <a:xfrm>
            <a:off x="2555776" y="1484784"/>
            <a:ext cx="0" cy="403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lokTextu 3"/>
          <p:cNvSpPr txBox="1"/>
          <p:nvPr/>
        </p:nvSpPr>
        <p:spPr>
          <a:xfrm>
            <a:off x="1403648" y="148478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1979712" y="148478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2555776" y="148478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3131840" y="148478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22" name="BlokTextu 21"/>
          <p:cNvSpPr txBox="1"/>
          <p:nvPr/>
        </p:nvSpPr>
        <p:spPr>
          <a:xfrm>
            <a:off x="1403648" y="19888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1979712" y="19888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3" name="BlokTextu 22"/>
          <p:cNvSpPr txBox="1"/>
          <p:nvPr/>
        </p:nvSpPr>
        <p:spPr>
          <a:xfrm>
            <a:off x="2555776" y="19888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3131840" y="198884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2555776" y="24928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1403648" y="24928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Š</a:t>
            </a:r>
          </a:p>
        </p:txBody>
      </p:sp>
      <p:sp>
        <p:nvSpPr>
          <p:cNvPr id="62" name="BlokTextu 61"/>
          <p:cNvSpPr txBox="1"/>
          <p:nvPr/>
        </p:nvSpPr>
        <p:spPr>
          <a:xfrm>
            <a:off x="1979712" y="24928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3131840" y="249289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63" name="BlokTextu 62"/>
          <p:cNvSpPr txBox="1"/>
          <p:nvPr/>
        </p:nvSpPr>
        <p:spPr>
          <a:xfrm>
            <a:off x="1403648" y="299695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64" name="BlokTextu 63"/>
          <p:cNvSpPr txBox="1"/>
          <p:nvPr/>
        </p:nvSpPr>
        <p:spPr>
          <a:xfrm>
            <a:off x="2555776" y="299695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Ó</a:t>
            </a:r>
          </a:p>
        </p:txBody>
      </p:sp>
      <p:sp>
        <p:nvSpPr>
          <p:cNvPr id="65" name="BlokTextu 64"/>
          <p:cNvSpPr txBox="1"/>
          <p:nvPr/>
        </p:nvSpPr>
        <p:spPr>
          <a:xfrm>
            <a:off x="2051720" y="299695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3131840" y="450912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66" name="BlokTextu 65"/>
          <p:cNvSpPr txBox="1"/>
          <p:nvPr/>
        </p:nvSpPr>
        <p:spPr>
          <a:xfrm>
            <a:off x="2555776" y="350100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67" name="BlokTextu 66"/>
          <p:cNvSpPr txBox="1"/>
          <p:nvPr/>
        </p:nvSpPr>
        <p:spPr>
          <a:xfrm>
            <a:off x="3131840" y="299695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68" name="BlokTextu 67"/>
          <p:cNvSpPr txBox="1"/>
          <p:nvPr/>
        </p:nvSpPr>
        <p:spPr>
          <a:xfrm>
            <a:off x="2555776" y="40050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Á</a:t>
            </a:r>
          </a:p>
        </p:txBody>
      </p:sp>
      <p:sp>
        <p:nvSpPr>
          <p:cNvPr id="69" name="BlokTextu 68"/>
          <p:cNvSpPr txBox="1"/>
          <p:nvPr/>
        </p:nvSpPr>
        <p:spPr>
          <a:xfrm>
            <a:off x="1403648" y="450912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70" name="BlokTextu 69"/>
          <p:cNvSpPr txBox="1"/>
          <p:nvPr/>
        </p:nvSpPr>
        <p:spPr>
          <a:xfrm>
            <a:off x="1403648" y="350100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71" name="BlokTextu 70"/>
          <p:cNvSpPr txBox="1"/>
          <p:nvPr/>
        </p:nvSpPr>
        <p:spPr>
          <a:xfrm>
            <a:off x="3131840" y="350100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72" name="BlokTextu 71"/>
          <p:cNvSpPr txBox="1"/>
          <p:nvPr/>
        </p:nvSpPr>
        <p:spPr>
          <a:xfrm>
            <a:off x="2555776" y="450912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73" name="BlokTextu 72"/>
          <p:cNvSpPr txBox="1"/>
          <p:nvPr/>
        </p:nvSpPr>
        <p:spPr>
          <a:xfrm>
            <a:off x="1979712" y="40050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74" name="BlokTextu 73"/>
          <p:cNvSpPr txBox="1"/>
          <p:nvPr/>
        </p:nvSpPr>
        <p:spPr>
          <a:xfrm>
            <a:off x="2051720" y="450912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75" name="BlokTextu 74"/>
          <p:cNvSpPr txBox="1"/>
          <p:nvPr/>
        </p:nvSpPr>
        <p:spPr>
          <a:xfrm>
            <a:off x="1403648" y="40050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76" name="BlokTextu 75"/>
          <p:cNvSpPr txBox="1"/>
          <p:nvPr/>
        </p:nvSpPr>
        <p:spPr>
          <a:xfrm>
            <a:off x="2555776" y="501317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77" name="BlokTextu 76"/>
          <p:cNvSpPr txBox="1"/>
          <p:nvPr/>
        </p:nvSpPr>
        <p:spPr>
          <a:xfrm>
            <a:off x="3131840" y="40050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Ž</a:t>
            </a:r>
          </a:p>
        </p:txBody>
      </p:sp>
      <p:sp>
        <p:nvSpPr>
          <p:cNvPr id="78" name="BlokTextu 77"/>
          <p:cNvSpPr txBox="1"/>
          <p:nvPr/>
        </p:nvSpPr>
        <p:spPr>
          <a:xfrm>
            <a:off x="1979712" y="350100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79" name="BlokTextu 78"/>
          <p:cNvSpPr txBox="1"/>
          <p:nvPr/>
        </p:nvSpPr>
        <p:spPr>
          <a:xfrm>
            <a:off x="1403648" y="501317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80" name="BlokTextu 79"/>
          <p:cNvSpPr txBox="1"/>
          <p:nvPr/>
        </p:nvSpPr>
        <p:spPr>
          <a:xfrm>
            <a:off x="2051720" y="501317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1" name="BlokTextu 80"/>
          <p:cNvSpPr txBox="1"/>
          <p:nvPr/>
        </p:nvSpPr>
        <p:spPr>
          <a:xfrm>
            <a:off x="3131840" y="501317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É</a:t>
            </a:r>
          </a:p>
        </p:txBody>
      </p:sp>
      <p:sp>
        <p:nvSpPr>
          <p:cNvPr id="51" name="BlokTextu 50"/>
          <p:cNvSpPr txBox="1"/>
          <p:nvPr/>
        </p:nvSpPr>
        <p:spPr>
          <a:xfrm>
            <a:off x="827584" y="4509120"/>
            <a:ext cx="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>
                <a:latin typeface="Times New Roman" pitchFamily="18" charset="0"/>
                <a:cs typeface="Times New Roman" pitchFamily="18" charset="0"/>
              </a:rPr>
              <a:t>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3" grpId="0"/>
      <p:bldP spid="14" grpId="0"/>
      <p:bldP spid="22" grpId="0"/>
      <p:bldP spid="15" grpId="0"/>
      <p:bldP spid="23" grpId="0"/>
      <p:bldP spid="21" grpId="0"/>
      <p:bldP spid="17" grpId="0"/>
      <p:bldP spid="19" grpId="0"/>
      <p:bldP spid="62" grpId="0"/>
      <p:bldP spid="20" grpId="0"/>
      <p:bldP spid="63" grpId="0"/>
      <p:bldP spid="64" grpId="0"/>
      <p:bldP spid="65" grpId="0"/>
      <p:bldP spid="7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" y="0"/>
            <a:ext cx="9161601" cy="69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aoblený obdĺžnik 2"/>
          <p:cNvSpPr/>
          <p:nvPr/>
        </p:nvSpPr>
        <p:spPr>
          <a:xfrm>
            <a:off x="1187624" y="692696"/>
            <a:ext cx="6840000" cy="61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Pomnožné podstatné mená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1062000" y="1556792"/>
            <a:ext cx="7020000" cy="1008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sú podstatné mená, ktoré tvarom plurálu</a:t>
            </a:r>
          </a:p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pomenúvajú jednu vec, predmet, jav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1043608" y="4293096"/>
            <a:ext cx="2160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dostihy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1043608" y="5733256"/>
            <a:ext cx="2160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prázdniny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3491880" y="4293096"/>
            <a:ext cx="2160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Alpy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1043608" y="5013176"/>
            <a:ext cx="2160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preteky</a:t>
            </a:r>
          </a:p>
        </p:txBody>
      </p:sp>
      <p:sp>
        <p:nvSpPr>
          <p:cNvPr id="9" name="Zaoblený obdĺžnik 8"/>
          <p:cNvSpPr/>
          <p:nvPr/>
        </p:nvSpPr>
        <p:spPr>
          <a:xfrm>
            <a:off x="3491880" y="5733256"/>
            <a:ext cx="2160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hrable</a:t>
            </a:r>
          </a:p>
        </p:txBody>
      </p:sp>
      <p:sp>
        <p:nvSpPr>
          <p:cNvPr id="10" name="Zaoblený obdĺžnik 9"/>
          <p:cNvSpPr/>
          <p:nvPr/>
        </p:nvSpPr>
        <p:spPr>
          <a:xfrm>
            <a:off x="3491880" y="5013176"/>
            <a:ext cx="2160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Tatry</a:t>
            </a:r>
          </a:p>
        </p:txBody>
      </p:sp>
      <p:sp>
        <p:nvSpPr>
          <p:cNvPr id="11" name="Zaoblený obdĺžnik 10"/>
          <p:cNvSpPr/>
          <p:nvPr/>
        </p:nvSpPr>
        <p:spPr>
          <a:xfrm>
            <a:off x="5940152" y="5733256"/>
            <a:ext cx="2160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meniny</a:t>
            </a:r>
          </a:p>
        </p:txBody>
      </p:sp>
      <p:sp>
        <p:nvSpPr>
          <p:cNvPr id="12" name="Zaoblený obdĺžnik 11"/>
          <p:cNvSpPr/>
          <p:nvPr/>
        </p:nvSpPr>
        <p:spPr>
          <a:xfrm>
            <a:off x="5940152" y="5013176"/>
            <a:ext cx="2160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Vianoce</a:t>
            </a:r>
          </a:p>
        </p:txBody>
      </p:sp>
      <p:sp>
        <p:nvSpPr>
          <p:cNvPr id="13" name="Zaoblený obdĺžnik 12"/>
          <p:cNvSpPr/>
          <p:nvPr/>
        </p:nvSpPr>
        <p:spPr>
          <a:xfrm>
            <a:off x="5940152" y="4293096"/>
            <a:ext cx="2160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Bojnice</a:t>
            </a:r>
          </a:p>
        </p:txBody>
      </p:sp>
      <p:sp>
        <p:nvSpPr>
          <p:cNvPr id="16" name="Zaoblený obdĺžnik 15"/>
          <p:cNvSpPr/>
          <p:nvPr/>
        </p:nvSpPr>
        <p:spPr>
          <a:xfrm>
            <a:off x="5940152" y="4293096"/>
            <a:ext cx="2160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7" name="Zaoblený obdĺžnik 16"/>
          <p:cNvSpPr/>
          <p:nvPr/>
        </p:nvSpPr>
        <p:spPr>
          <a:xfrm>
            <a:off x="5940152" y="5733256"/>
            <a:ext cx="2160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5940152" y="5013176"/>
            <a:ext cx="2160000" cy="576000"/>
          </a:xfrm>
          <a:prstGeom prst="roundRect">
            <a:avLst/>
          </a:prstGeom>
          <a:solidFill>
            <a:srgbClr val="00C49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9" name="Zaoblený obdĺžnik 18"/>
          <p:cNvSpPr/>
          <p:nvPr/>
        </p:nvSpPr>
        <p:spPr>
          <a:xfrm>
            <a:off x="1062000" y="2708920"/>
            <a:ext cx="7020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 nominatíve nikdy nemajú –i  </a:t>
            </a:r>
            <a:r>
              <a:rPr lang="sk-SK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(len y)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1062000" y="3429000"/>
            <a:ext cx="7020000" cy="576000"/>
          </a:xfrm>
          <a:prstGeom prst="roundRect">
            <a:avLst/>
          </a:prstGeom>
          <a:solidFill>
            <a:srgbClr val="FF898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ukazujeme na ne zámenom </a:t>
            </a:r>
            <a:r>
              <a:rPr lang="sk-SK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551</Words>
  <Application>Microsoft Office PowerPoint</Application>
  <PresentationFormat>Prezentácia na obrazovke (4:3)</PresentationFormat>
  <Paragraphs>195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Constantia</vt:lpstr>
      <vt:lpstr>Times New Roman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Martin</dc:creator>
  <cp:lastModifiedBy>Patrícia Kurtová</cp:lastModifiedBy>
  <cp:revision>120</cp:revision>
  <dcterms:created xsi:type="dcterms:W3CDTF">2019-01-07T13:18:09Z</dcterms:created>
  <dcterms:modified xsi:type="dcterms:W3CDTF">2020-12-10T17:48:01Z</dcterms:modified>
</cp:coreProperties>
</file>