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9" r:id="rId2"/>
    <p:sldId id="268" r:id="rId3"/>
    <p:sldId id="271" r:id="rId4"/>
    <p:sldId id="286" r:id="rId5"/>
    <p:sldId id="287" r:id="rId6"/>
    <p:sldId id="285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82" r:id="rId17"/>
    <p:sldId id="284" r:id="rId18"/>
    <p:sldId id="297" r:id="rId19"/>
    <p:sldId id="298" r:id="rId20"/>
    <p:sldId id="274" r:id="rId21"/>
    <p:sldId id="278" r:id="rId22"/>
    <p:sldId id="276" r:id="rId23"/>
    <p:sldId id="280" r:id="rId24"/>
    <p:sldId id="256" r:id="rId25"/>
    <p:sldId id="281" r:id="rId26"/>
    <p:sldId id="270" r:id="rId2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950" autoAdjust="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CD2C5-D5B8-4E60-A01F-583594C399E3}" type="datetimeFigureOut">
              <a:rPr lang="sk-SK" smtClean="0"/>
              <a:pPr/>
              <a:t>22.9.2021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2DF55-46B4-4E66-B019-8EA7A0928BB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22.9.2021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22.9.2021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22.9.2021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22.9.2021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22.9.2021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22.9.2021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22.9.2021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22.9.2021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22.9.2021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22.9.2021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22.9.2021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22.9.2021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2021.iedu.s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ymgl.edupage.org/dashboard/eb.php?mode=process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priezvisko.gymgl@gmail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ymgl.edupage.org/dashboard/eb.php?mode=process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1803864"/>
          </a:xfrm>
          <a:solidFill>
            <a:srgbClr val="FFC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dirty="0" smtClean="0">
                <a:latin typeface="Calibri" pitchFamily="34" charset="0"/>
                <a:cs typeface="Calibri" pitchFamily="34" charset="0"/>
              </a:rPr>
              <a:t>RODIČOVSKÉ ZDRUŽENIE ONLINE</a:t>
            </a:r>
            <a:br>
              <a:rPr lang="sk-SK" dirty="0" smtClean="0">
                <a:latin typeface="Calibri" pitchFamily="34" charset="0"/>
                <a:cs typeface="Calibri" pitchFamily="34" charset="0"/>
              </a:rPr>
            </a:br>
            <a:r>
              <a:rPr lang="sk-SK" dirty="0" smtClean="0">
                <a:latin typeface="Calibri" pitchFamily="34" charset="0"/>
                <a:cs typeface="Calibri" pitchFamily="34" charset="0"/>
              </a:rPr>
              <a:t>23. 09. 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2021 </a:t>
            </a:r>
            <a:endParaRPr lang="sk-SK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1083" t="20833" r="62519" b="65625"/>
          <a:stretch>
            <a:fillRect/>
          </a:stretch>
        </p:blipFill>
        <p:spPr bwMode="auto">
          <a:xfrm>
            <a:off x="2438400" y="3276600"/>
            <a:ext cx="4800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BlokTextu 3"/>
          <p:cNvSpPr txBox="1"/>
          <p:nvPr/>
        </p:nvSpPr>
        <p:spPr>
          <a:xfrm>
            <a:off x="6172200" y="6019800"/>
            <a:ext cx="229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Mgr. Ivana Sokolská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lvl="0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7.O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aktuálnej epidemiologickej situácii na škole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(zaradenie do príslušnej fázy COVID semafora, uzavretie/otvorenie triedy alebo školy,...) informuje riaditeľ školy:</a:t>
            </a:r>
          </a:p>
          <a:p>
            <a:pPr lvl="1"/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žiakov, zákonných zástupcov a zamestnancov prostredníctvom správ v prostredí školského informačného systému EDUPAGE alebo prostredníctvom podstránky COVID-19 na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webstránke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školy,</a:t>
            </a:r>
          </a:p>
          <a:p>
            <a:pPr lvl="1"/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zriaďovateľa správou zaslanou do ním určenej emailovej schránky,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ministerstvo školstva prostredníctvom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webstránky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https://covid2021.iedu.sk/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sk-SK" sz="2800" b="1" cap="all" dirty="0" smtClean="0">
                <a:effectLst/>
              </a:rPr>
              <a:t>POVINNOSTI </a:t>
            </a:r>
            <a:r>
              <a:rPr lang="sk-SK" sz="2800" b="1" cap="all" dirty="0" smtClean="0">
                <a:effectLst/>
              </a:rPr>
              <a:t>ZÁKONNÝCH ZÁSTUPCOV a cudzích </a:t>
            </a:r>
            <a:r>
              <a:rPr lang="sk-SK" sz="2800" b="1" cap="all" dirty="0" smtClean="0">
                <a:effectLst/>
              </a:rPr>
              <a:t>osôb</a:t>
            </a:r>
            <a:endParaRPr lang="sk-SK" sz="2800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5779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lvl="0">
              <a:lnSpc>
                <a:spcPct val="170000"/>
              </a:lnSpc>
              <a:buNone/>
            </a:pPr>
            <a:r>
              <a:rPr lang="sk-SK" dirty="0" smtClean="0"/>
              <a:t>-</a:t>
            </a:r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Zákonný </a:t>
            </a:r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zástupca alebo plnoletý žiak má povinnosť predložiť triednemu učiteľovi pri prvom nástupe do školy </a:t>
            </a:r>
            <a:r>
              <a:rPr lang="sk-SK" sz="3400" b="1" dirty="0" smtClean="0">
                <a:latin typeface="Times New Roman" pitchFamily="18" charset="0"/>
                <a:cs typeface="Times New Roman" pitchFamily="18" charset="0"/>
              </a:rPr>
              <a:t>po každom prerušení dochádzky žiaka do SŠ v trvaní viac ako 3 </a:t>
            </a:r>
            <a:r>
              <a:rPr lang="sk-SK" sz="3400" b="1" dirty="0" smtClean="0">
                <a:latin typeface="Times New Roman" pitchFamily="18" charset="0"/>
                <a:cs typeface="Times New Roman" pitchFamily="18" charset="0"/>
              </a:rPr>
              <a:t>dni </a:t>
            </a:r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vrátane víkendov a sviatkov) podpísané </a:t>
            </a:r>
            <a:r>
              <a:rPr lang="sk-SK" sz="3400" b="1" i="1" dirty="0" smtClean="0">
                <a:latin typeface="Times New Roman" pitchFamily="18" charset="0"/>
                <a:cs typeface="Times New Roman" pitchFamily="18" charset="0"/>
              </a:rPr>
              <a:t>Písomné vyhlásenie o bezpríznakovosti</a:t>
            </a:r>
            <a:r>
              <a:rPr lang="sk-SK" sz="3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sk-SK" sz="3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70000"/>
              </a:lnSpc>
            </a:pPr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žiaci 1.ročníkov pri prvom nástupe </a:t>
            </a:r>
            <a:r>
              <a:rPr lang="sk-SK" sz="3400" u="sng" dirty="0" smtClean="0">
                <a:latin typeface="Times New Roman" pitchFamily="18" charset="0"/>
                <a:cs typeface="Times New Roman" pitchFamily="18" charset="0"/>
              </a:rPr>
              <a:t>fyzicky pri vstupe do </a:t>
            </a:r>
            <a:r>
              <a:rPr lang="sk-SK" sz="3400" u="sng" dirty="0" smtClean="0">
                <a:latin typeface="Times New Roman" pitchFamily="18" charset="0"/>
                <a:cs typeface="Times New Roman" pitchFamily="18" charset="0"/>
              </a:rPr>
              <a:t>školy </a:t>
            </a:r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na </a:t>
            </a:r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vytlačenom </a:t>
            </a:r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doklade podľa </a:t>
            </a:r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vzoru na </a:t>
            </a:r>
            <a:r>
              <a:rPr lang="sk-SK" sz="3400" dirty="0" err="1" smtClean="0">
                <a:latin typeface="Times New Roman" pitchFamily="18" charset="0"/>
                <a:cs typeface="Times New Roman" pitchFamily="18" charset="0"/>
              </a:rPr>
              <a:t>webstránke</a:t>
            </a:r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 školy (</a:t>
            </a:r>
            <a:r>
              <a:rPr lang="sk-SK" sz="3400" i="1" dirty="0" smtClean="0">
                <a:latin typeface="Times New Roman" pitchFamily="18" charset="0"/>
                <a:cs typeface="Times New Roman" pitchFamily="18" charset="0"/>
              </a:rPr>
              <a:t>Príloha č.1</a:t>
            </a:r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170000"/>
              </a:lnSpc>
            </a:pPr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v ostatných prípadoch </a:t>
            </a:r>
            <a:r>
              <a:rPr lang="sk-SK" sz="3400" u="sng" dirty="0" smtClean="0">
                <a:latin typeface="Times New Roman" pitchFamily="18" charset="0"/>
                <a:cs typeface="Times New Roman" pitchFamily="18" charset="0"/>
              </a:rPr>
              <a:t>elektronicky do 21:00 hod.</a:t>
            </a:r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 v predchádzajúci deň prostredníctvom školského informačného systému EDUPAGE (časť Žiadosti/vyhlásenia) na </a:t>
            </a:r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adrese </a:t>
            </a:r>
            <a:r>
              <a:rPr lang="sk-SK" sz="34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sk-SK" sz="34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://gymgl.edupage.org/dashboard/eb.php?mode=processes</a:t>
            </a:r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lnSpc>
                <a:spcPct val="170000"/>
              </a:lnSpc>
            </a:pPr>
            <a:endParaRPr lang="sk-SK" sz="3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70000"/>
              </a:lnSpc>
              <a:buNone/>
            </a:pPr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-Ak </a:t>
            </a:r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žiak nepredloží vyhlásenie </a:t>
            </a:r>
            <a:r>
              <a:rPr lang="sk-SK" sz="3400" b="1" i="1" dirty="0" smtClean="0">
                <a:latin typeface="Times New Roman" pitchFamily="18" charset="0"/>
                <a:cs typeface="Times New Roman" pitchFamily="18" charset="0"/>
              </a:rPr>
              <a:t>do 24 hodín </a:t>
            </a:r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od nástupu do školy, môže sa považovať za hrozbu pre žiakov a zamestnancov školy. V tom prípade mu nemusí byť umožnený vstup  do budovy školy a jeho neprítomnosť v škole sa bude považovať za osobné rozhodnutie s možnými dôsledkami aj vo forme neospravedlnených hodín.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31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lvl="0">
              <a:lnSpc>
                <a:spcPct val="170000"/>
              </a:lnSpc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 prípade, že má žiak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príznaky infekcie dýchacích ciest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zodpovedajúce COVID-19 alebo inej infekčnej chorobe (zvýšená telesná teplota, kašeľ, zvracanie, kožná vyrážka, hnačky, náhla strata chuti a čuchu, iný príznak akútnej infekcie dýchacích ciest,...),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nesmie vstúpiť do školy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Príloha č. 3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), zostáva na pozorovaní doma a zákonný zástupca/plnoletý žiak telefonicky kontaktuje lekára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70000"/>
              </a:lnSpc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70000"/>
              </a:lnSpc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 prípade telefonickej výzvy školy po vyradení žiaka v rámci ranného filtra (alebo pri neskoršom zistení príznakov ochorenia počas dňa) je zákonný zástupca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povinný bezodkladne zabezpečiť okamžité vyzdvihnutie neplnoletého žiaka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do domáceho prostredia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228600"/>
            <a:ext cx="8382000" cy="5715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lvl="0">
              <a:lnSpc>
                <a:spcPct val="170000"/>
              </a:lnSpc>
            </a:pPr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Povinnosťou zákonného zástupcu/plnoletého žiaka je </a:t>
            </a:r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tiež </a:t>
            </a:r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bezodkladne </a:t>
            </a:r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informovať</a:t>
            </a:r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70000"/>
              </a:lnSpc>
            </a:pPr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triedneho učiteľa, ak má u žiaka podozrenie na COVID-19 z dôvodu kontaktu blízkej osoby s pozitívnou osobou - </a:t>
            </a:r>
            <a:r>
              <a:rPr lang="sk-SK" sz="4400" u="sng" dirty="0" smtClean="0">
                <a:latin typeface="Times New Roman" pitchFamily="18" charset="0"/>
                <a:cs typeface="Times New Roman" pitchFamily="18" charset="0"/>
              </a:rPr>
              <a:t>preventívna izolácia,</a:t>
            </a:r>
            <a:endParaRPr lang="sk-SK" sz="4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70000"/>
              </a:lnSpc>
            </a:pPr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triedneho učiteľa a riaditeľa školy, ak je žiak na základe rozhodnutia RÚVZ alebo všeobecného lekára podozrivý na COVID-19 a čaká na testovanie - </a:t>
            </a:r>
            <a:r>
              <a:rPr lang="sk-SK" sz="4400" u="sng" dirty="0" smtClean="0">
                <a:latin typeface="Times New Roman" pitchFamily="18" charset="0"/>
                <a:cs typeface="Times New Roman" pitchFamily="18" charset="0"/>
              </a:rPr>
              <a:t>nariadená domáca izolácia</a:t>
            </a:r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>
              <a:lnSpc>
                <a:spcPct val="170000"/>
              </a:lnSpc>
            </a:pPr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triedneho učiteľa a riaditeľa školy, ak má žiak potvrdené ochorenie na COVID-19 a je </a:t>
            </a:r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mu všeobecným </a:t>
            </a:r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lekárom alebo RÚVZ </a:t>
            </a:r>
            <a:r>
              <a:rPr lang="sk-SK" sz="4400" u="sng" dirty="0" smtClean="0">
                <a:latin typeface="Times New Roman" pitchFamily="18" charset="0"/>
                <a:cs typeface="Times New Roman" pitchFamily="18" charset="0"/>
              </a:rPr>
              <a:t>nariadená domáca karanténa</a:t>
            </a:r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sk-SK" sz="4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70000"/>
              </a:lnSpc>
            </a:pPr>
            <a:endParaRPr lang="sk-SK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Za týchto podmienok je žiakovi prerušená dochádzka do školy do negatívneho COVID-19 testu alebo do rozhodnutia RÚVZ  a triedny učiteľ ospravedlní v triednej knihe žiaka s poznámkou PN-K („</a:t>
            </a:r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Práce </a:t>
            </a:r>
            <a:r>
              <a:rPr lang="sk-SK" sz="4400" dirty="0" err="1" smtClean="0">
                <a:latin typeface="Times New Roman" pitchFamily="18" charset="0"/>
                <a:cs typeface="Times New Roman" pitchFamily="18" charset="0"/>
              </a:rPr>
              <a:t>Neschopnosť-Koronavírus</a:t>
            </a:r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“).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Zákonný zástupca je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povinný zabezpečiť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pre svoje dieťa každý deň (resp. plnoletý žiak pre seba):</a:t>
            </a:r>
          </a:p>
          <a:p>
            <a:pPr lvl="1"/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dve rúška (jedno náhradné musí mať pri sebe),</a:t>
            </a:r>
          </a:p>
          <a:p>
            <a:pPr lvl="1"/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jedno balenie jednorazových papierových vreckoviek,</a:t>
            </a:r>
          </a:p>
          <a:p>
            <a:pPr lvl="1"/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prezuvky,</a:t>
            </a:r>
          </a:p>
          <a:p>
            <a:pPr lvl="1"/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osobné hygienické potreby žiaka:</a:t>
            </a:r>
          </a:p>
          <a:p>
            <a:pPr lvl="2"/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u mladších žiakov (I.O-IV.O) vlastné hygienické vrecúško, ktorého obsah stanoví triedny učiteľ,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399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lvl="0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Zákonní zástupcovia, sprevádzajúce a iné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cudzie osoby môžu do budovy školy vstupovať len výnimočne a so súhlasom riaditeľa školy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Komunikácia cudzích osôb so školou prebieha v úradných hodinách 07.00-15.00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najmä</a:t>
            </a:r>
            <a:r>
              <a:rPr lang="sk-SK" u="sng" dirty="0" err="1" smtClean="0">
                <a:latin typeface="Times New Roman" pitchFamily="18" charset="0"/>
                <a:cs typeface="Times New Roman" pitchFamily="18" charset="0"/>
              </a:rPr>
              <a:t>dištančnou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 formou (telefón, email, </a:t>
            </a:r>
            <a:r>
              <a:rPr lang="sk-SK" u="sng" dirty="0" err="1" smtClean="0">
                <a:latin typeface="Times New Roman" pitchFamily="18" charset="0"/>
                <a:cs typeface="Times New Roman" pitchFamily="18" charset="0"/>
              </a:rPr>
              <a:t>e-schránka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, pošta)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okrem nasledujúcich prípadov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Zákonní zástupcovia môžu vybavovať potrebné potvrdenia v papierovej podobe prostredníctvom svojich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detí.</a:t>
            </a:r>
          </a:p>
          <a:p>
            <a:pPr lvl="1"/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Cudzí stravníci majú možnosť využiť výdaj stravy do jednorazových obalov pri zadnom vchode do Školskej jedálne.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1083" t="26042" r="18595" b="30208"/>
          <a:stretch>
            <a:fillRect/>
          </a:stretch>
        </p:blipFill>
        <p:spPr bwMode="auto">
          <a:xfrm>
            <a:off x="-12700" y="1371600"/>
            <a:ext cx="91567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954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2.ZÁKLADNÉ PREVÁDZKOVÉ POKYNY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1669" t="31250" r="19180" b="18750"/>
          <a:stretch>
            <a:fillRect/>
          </a:stretch>
        </p:blipFill>
        <p:spPr bwMode="auto">
          <a:xfrm>
            <a:off x="4762" y="685800"/>
            <a:ext cx="913923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1083" t="32292" r="18595" b="12500"/>
          <a:stretch>
            <a:fillRect/>
          </a:stretch>
        </p:blipFill>
        <p:spPr bwMode="auto">
          <a:xfrm>
            <a:off x="-1" y="533400"/>
            <a:ext cx="918138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1083" t="31250" r="19766" b="13542"/>
          <a:stretch>
            <a:fillRect/>
          </a:stretch>
        </p:blipFill>
        <p:spPr bwMode="auto">
          <a:xfrm>
            <a:off x="0" y="762000"/>
            <a:ext cx="900310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>
                <a:latin typeface="Calibri" pitchFamily="34" charset="0"/>
                <a:cs typeface="Calibri" pitchFamily="34" charset="0"/>
              </a:rPr>
              <a:t>PROGRAM:</a:t>
            </a:r>
            <a:endParaRPr lang="sk-SK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Vzdelávanie od 02. 09. 2021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Vnútorný pokyn riaditeľa školy č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06/2021 k podmienkam prevádzky školy a dodržania BOZP počas školského roka 2021/2022</a:t>
            </a: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3.Základné prevádzkové pokyny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4.Diskusia, rôzne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5562600"/>
            <a:ext cx="82296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381000"/>
            <a:ext cx="8229600" cy="78693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sng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Dochádzka </a:t>
            </a:r>
            <a:r>
              <a:rPr kumimoji="0" lang="sk-SK" sz="31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kumimoji="0" lang="sk-SK" sz="3100" b="0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Pokyn RŠ č. 14/2020 </a:t>
            </a:r>
            <a:r>
              <a:rPr kumimoji="0" lang="sk-SK" sz="31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na webe)</a:t>
            </a:r>
            <a:r>
              <a:rPr kumimoji="0" lang="sk-SK" sz="3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:</a:t>
            </a:r>
            <a:endParaRPr kumimoji="0" lang="sk-SK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57200" y="1295400"/>
            <a:ext cx="8229600" cy="426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-</a:t>
            </a: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neúčasť</a:t>
            </a:r>
            <a:r>
              <a:rPr kumimoji="0" lang="sk-SK" sz="28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na </a:t>
            </a:r>
            <a:r>
              <a:rPr kumimoji="0" lang="sk-SK" sz="28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hodine 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(vyučovaní) – ELEKTRONICKÁ TRIEDNA KNIHA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400" baseline="0" dirty="0" smtClean="0">
              <a:latin typeface="Calibri" pitchFamily="34" charset="0"/>
              <a:cs typeface="Calibri" pitchFamily="34" charset="0"/>
            </a:endParaRPr>
          </a:p>
          <a:p>
            <a:pPr marL="292100" lvl="0" indent="-292100">
              <a:buClr>
                <a:schemeClr val="accent1"/>
              </a:buClr>
              <a:buSzPct val="70000"/>
              <a:defRPr/>
            </a:pPr>
            <a:r>
              <a:rPr lang="sk-SK" sz="2400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sk-SK" sz="2400" b="1" dirty="0" smtClean="0">
                <a:latin typeface="Calibri" pitchFamily="34" charset="0"/>
                <a:cs typeface="Calibri" pitchFamily="34" charset="0"/>
              </a:rPr>
              <a:t>ospravedlnenia </a:t>
            </a:r>
            <a:r>
              <a:rPr lang="sk-SK" sz="2400" b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sk-SK" sz="2400" dirty="0" smtClean="0">
                <a:latin typeface="Calibri" pitchFamily="34" charset="0"/>
                <a:cs typeface="Calibri" pitchFamily="34" charset="0"/>
              </a:rPr>
              <a:t>možné zasielať aj prostredníctvom </a:t>
            </a:r>
            <a:r>
              <a:rPr lang="sk-SK" sz="2400" dirty="0" err="1" smtClean="0">
                <a:latin typeface="Calibri" pitchFamily="34" charset="0"/>
                <a:cs typeface="Calibri" pitchFamily="34" charset="0"/>
              </a:rPr>
              <a:t>Edupage</a:t>
            </a:r>
            <a:r>
              <a:rPr lang="sk-SK" sz="2400" dirty="0" smtClean="0">
                <a:latin typeface="Calibri" pitchFamily="34" charset="0"/>
                <a:cs typeface="Calibri" pitchFamily="34" charset="0"/>
              </a:rPr>
              <a:t> aplikácie, v prípade LO poprosím o dodatočné odovzdanie potvrdenia LO</a:t>
            </a:r>
            <a:endParaRPr lang="sk-SK" sz="2400" dirty="0" smtClean="0">
              <a:latin typeface="Calibri" pitchFamily="34" charset="0"/>
              <a:cs typeface="Calibri" pitchFamily="34" charset="0"/>
            </a:endParaRPr>
          </a:p>
          <a:p>
            <a:pPr marL="292100" lvl="0" indent="-292100">
              <a:buClr>
                <a:schemeClr val="accent1"/>
              </a:buClr>
              <a:buSzPct val="70000"/>
              <a:defRPr/>
            </a:pPr>
            <a:endParaRPr lang="sk-SK" sz="2400" b="1" baseline="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sk-SK" sz="2400" b="1" i="0" u="sng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3810000"/>
            <a:ext cx="8229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-5 dní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za 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sebou (ZD) 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môže ospravedlniť rodič – dávajte mi vedieť</a:t>
            </a:r>
            <a:endParaRPr kumimoji="0" lang="sk-SK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381000"/>
            <a:ext cx="8229600" cy="78693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sng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ZNÁMKY</a:t>
            </a:r>
            <a:r>
              <a:rPr kumimoji="0" lang="sk-SK" sz="3600" b="0" i="0" u="sng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:</a:t>
            </a:r>
            <a:endParaRPr kumimoji="0" lang="sk-SK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57200" y="1295400"/>
            <a:ext cx="8229600" cy="426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lang="sk-SK" sz="2800" dirty="0" smtClean="0">
                <a:latin typeface="Calibri" pitchFamily="34" charset="0"/>
                <a:cs typeface="Calibri" pitchFamily="34" charset="0"/>
              </a:rPr>
              <a:t>Každý žiak musí mať približne rovnaký počet známok</a:t>
            </a:r>
          </a:p>
          <a:p>
            <a:pPr marL="292100" lvl="0" indent="-292100">
              <a:buClr>
                <a:schemeClr val="accent1"/>
              </a:buClr>
              <a:buSzPct val="70000"/>
              <a:defRPr/>
            </a:pPr>
            <a:endParaRPr lang="sk-SK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lang="sk-SK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Hodnotenie </a:t>
            </a:r>
            <a:r>
              <a:rPr lang="sk-SK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 </a:t>
            </a:r>
            <a:r>
              <a:rPr lang="sk-SK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alebo </a:t>
            </a:r>
            <a:r>
              <a:rPr lang="sk-SK" sz="2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 </a:t>
            </a:r>
            <a:r>
              <a:rPr lang="sk-SK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sa v čase uzatvorenia klasifikácie mení na 5  (ak si to žiak nedoplní)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  <a:tabLst/>
              <a:defRPr/>
            </a:pPr>
            <a:endParaRPr lang="sk-SK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itchFamily="34" charset="0"/>
              <a:buChar char="•"/>
              <a:tabLst/>
              <a:defRPr/>
            </a:pPr>
            <a:r>
              <a:rPr lang="sk-SK" sz="2800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Celkové hodnotenie</a:t>
            </a:r>
            <a:r>
              <a:rPr lang="sk-SK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výsledok známok, aktivity 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a snahy na VH, časová dôslednosť odovzdávania úloh a zadaní a pod.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Char char="-"/>
              <a:tabLst/>
              <a:defRPr/>
            </a:pPr>
            <a:endParaRPr lang="sk-SK" sz="2800" baseline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Char char="-"/>
              <a:tabLst/>
              <a:defRPr/>
            </a:pPr>
            <a:endParaRPr lang="sk-SK" sz="2400" baseline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sk-SK" sz="2400" b="1" i="0" u="sng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313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AKTUALIZÁCIA ÚDAJOV: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152400" y="1752600"/>
            <a:ext cx="8763000" cy="3962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-</a:t>
            </a:r>
            <a:r>
              <a:rPr kumimoji="0" lang="sk-SK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 – maily učiteľov:</a:t>
            </a:r>
            <a:r>
              <a:rPr kumimoji="0" lang="sk-SK" sz="2800" b="1" i="0" u="sng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="1" u="sng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sk-SK" sz="28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sk-SK" sz="2800" dirty="0" err="1" smtClean="0">
                <a:latin typeface="Calibri" pitchFamily="34" charset="0"/>
                <a:cs typeface="Calibri" pitchFamily="34" charset="0"/>
                <a:hlinkClick r:id="rId2"/>
              </a:rPr>
              <a:t>priezvisko.gymgl@gmail.com</a:t>
            </a:r>
            <a:endParaRPr lang="sk-SK" sz="2800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sk-SK" sz="2800" b="1" u="sng" dirty="0" smtClean="0">
                <a:latin typeface="Calibri" pitchFamily="34" charset="0"/>
                <a:cs typeface="Calibri" pitchFamily="34" charset="0"/>
              </a:rPr>
              <a:t>Mobil </a:t>
            </a:r>
            <a:r>
              <a:rPr lang="sk-SK" sz="2800" b="1" u="sng" dirty="0" err="1" smtClean="0">
                <a:latin typeface="Calibri" pitchFamily="34" charset="0"/>
                <a:cs typeface="Calibri" pitchFamily="34" charset="0"/>
              </a:rPr>
              <a:t>tr</a:t>
            </a:r>
            <a:r>
              <a:rPr lang="sk-SK" sz="2800" b="1" u="sng" dirty="0" smtClean="0">
                <a:latin typeface="Calibri" pitchFamily="34" charset="0"/>
                <a:cs typeface="Calibri" pitchFamily="34" charset="0"/>
              </a:rPr>
              <a:t>. uč.</a:t>
            </a:r>
            <a:r>
              <a:rPr lang="sk-SK" sz="2800" dirty="0" smtClean="0">
                <a:latin typeface="Calibri" pitchFamily="34" charset="0"/>
                <a:cs typeface="Calibri" pitchFamily="34" charset="0"/>
              </a:rPr>
              <a:t> 0905 451 923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aseline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400" baseline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sk-SK" sz="2400" b="1" i="0" u="sng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152400" y="533400"/>
            <a:ext cx="8763000" cy="563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="1" u="sng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="1" u="sng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="1" u="sng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="1" u="sng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="1" u="sng" dirty="0" smtClean="0">
              <a:latin typeface="Calibri" pitchFamily="34" charset="0"/>
              <a:cs typeface="Calibri" pitchFamily="34" charset="0"/>
            </a:endParaRPr>
          </a:p>
          <a:p>
            <a:pPr marL="292100" indent="-292100" algn="ctr">
              <a:buClr>
                <a:schemeClr val="accent1"/>
              </a:buClr>
              <a:buSzPct val="70000"/>
              <a:defRPr/>
            </a:pPr>
            <a:r>
              <a:rPr lang="sk-SK" sz="2800" b="1" u="sng" dirty="0" smtClean="0">
                <a:latin typeface="Calibri" pitchFamily="34" charset="0"/>
                <a:cs typeface="Calibri" pitchFamily="34" charset="0"/>
              </a:rPr>
              <a:t>PRIESTOR NA VAŠE OTÁZKY </a:t>
            </a:r>
            <a:r>
              <a:rPr lang="sk-SK" sz="2800" b="1" u="sng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</a:t>
            </a:r>
            <a:endParaRPr lang="sk-SK" sz="2800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="1" u="sng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="1" u="sng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="1" u="sng" dirty="0" smtClean="0"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800" baseline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sk-SK" sz="2400" baseline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sk-SK" sz="2400" b="1" i="0" u="sng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124303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Ďakujem za Váš čas a </a:t>
            </a:r>
            <a:r>
              <a:rPr lang="sk-SK" dirty="0" smtClean="0"/>
              <a:t>pozornosť.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50947" t="25921" r="6458" b="35356"/>
          <a:stretch>
            <a:fillRect/>
          </a:stretch>
        </p:blipFill>
        <p:spPr bwMode="auto">
          <a:xfrm>
            <a:off x="1371600" y="3048000"/>
            <a:ext cx="626165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6536"/>
          </a:xfr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dirty="0" smtClean="0">
                <a:latin typeface="Calibri" pitchFamily="34" charset="0"/>
                <a:cs typeface="Calibri" pitchFamily="34" charset="0"/>
              </a:rPr>
              <a:t>1. 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Vzdelávanie od 2. 9. 2021</a:t>
            </a:r>
            <a:endParaRPr lang="sk-SK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2840" t="26042" r="23865" b="16667"/>
          <a:stretch>
            <a:fillRect/>
          </a:stretch>
        </p:blipFill>
        <p:spPr bwMode="auto">
          <a:xfrm>
            <a:off x="0" y="1309635"/>
            <a:ext cx="9144000" cy="552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4012" t="26042" r="27965" b="16667"/>
          <a:stretch>
            <a:fillRect/>
          </a:stretch>
        </p:blipFill>
        <p:spPr bwMode="auto">
          <a:xfrm>
            <a:off x="0" y="457200"/>
            <a:ext cx="9088582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0498" t="15625" r="20351" b="11458"/>
          <a:stretch>
            <a:fillRect/>
          </a:stretch>
        </p:blipFill>
        <p:spPr bwMode="auto">
          <a:xfrm>
            <a:off x="0" y="228600"/>
            <a:ext cx="923544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sk-SK" sz="2000" b="1" dirty="0" smtClean="0">
                <a:effectLst/>
                <a:latin typeface="Times New Roman" pitchFamily="18" charset="0"/>
                <a:cs typeface="Times New Roman" pitchFamily="18" charset="0"/>
              </a:rPr>
              <a:t>2.VNÚTORNÝ </a:t>
            </a:r>
            <a:r>
              <a:rPr lang="sk-SK" sz="2000" b="1" dirty="0" smtClean="0">
                <a:effectLst/>
                <a:latin typeface="Times New Roman" pitchFamily="18" charset="0"/>
                <a:cs typeface="Times New Roman" pitchFamily="18" charset="0"/>
              </a:rPr>
              <a:t>POKYN RIADITEĽA ŠKOLY č. </a:t>
            </a:r>
            <a:r>
              <a:rPr lang="sk-SK" sz="2000" b="1" dirty="0" smtClean="0">
                <a:effectLst/>
                <a:latin typeface="Times New Roman" pitchFamily="18" charset="0"/>
                <a:cs typeface="Times New Roman" pitchFamily="18" charset="0"/>
              </a:rPr>
              <a:t>06/2021 K</a:t>
            </a:r>
            <a:r>
              <a:rPr lang="sk-SK" sz="2000" b="1" dirty="0" smtClean="0">
                <a:effectLst/>
                <a:latin typeface="Times New Roman" pitchFamily="18" charset="0"/>
                <a:cs typeface="Times New Roman" pitchFamily="18" charset="0"/>
              </a:rPr>
              <a:t> PODMIENKAM PREVÁDZKY ŠKOLY A DODRŽANIA </a:t>
            </a:r>
            <a:r>
              <a:rPr lang="sk-SK" sz="2000" b="1" dirty="0" smtClean="0">
                <a:effectLst/>
                <a:latin typeface="Times New Roman" pitchFamily="18" charset="0"/>
                <a:cs typeface="Times New Roman" pitchFamily="18" charset="0"/>
              </a:rPr>
              <a:t>BOZP POČAS </a:t>
            </a:r>
            <a:r>
              <a:rPr lang="sk-SK" sz="2000" b="1" dirty="0" smtClean="0">
                <a:effectLst/>
                <a:latin typeface="Times New Roman" pitchFamily="18" charset="0"/>
                <a:cs typeface="Times New Roman" pitchFamily="18" charset="0"/>
              </a:rPr>
              <a:t>ŠKOLSKÉHO ROKA 2021/2022</a:t>
            </a:r>
            <a:endParaRPr lang="sk-SK" sz="20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lvl="0"/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1.V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 školskom roku 2021/2022 Gymnázium, SNP 1, Gelnica v zmysle </a:t>
            </a:r>
            <a:r>
              <a:rPr lang="sk-SK" sz="2800" i="1" dirty="0" smtClean="0">
                <a:latin typeface="Times New Roman" pitchFamily="18" charset="0"/>
                <a:cs typeface="Times New Roman" pitchFamily="18" charset="0"/>
              </a:rPr>
              <a:t>Rozhodnutia </a:t>
            </a:r>
            <a:r>
              <a:rPr lang="sk-SK" sz="2800" i="1" dirty="0" smtClean="0">
                <a:latin typeface="Times New Roman" pitchFamily="18" charset="0"/>
                <a:cs typeface="Times New Roman" pitchFamily="18" charset="0"/>
              </a:rPr>
              <a:t>ministra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školské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vyučovanie uskutočňuje pre žiakov v priestoroch školy (prezenčne)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podľa podmienok uvedených v aktuálnom COVID AUTOMATE, ktorý je zadefinovaný v 5 úrovniach (zelená, oranžová, červená, bordová, čierna). </a:t>
            </a:r>
          </a:p>
          <a:p>
            <a:pPr lvl="0"/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2.Na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základe aktuálneho COVID AUTOMATU sú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žiaci strednej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školy na základe predloženia písomného vyhlásenia o bezpríznakovosti povinní sa zúčastňovať prezenčného vyučovania pri každej farbe okresu Gelnica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. Podľa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COVID AUTOMATU sa teda neobmedzuje prevádzka škôl (len školských internátov).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600200"/>
            <a:ext cx="8229600" cy="403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3. K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 mimoriadnemu prerušeniu prezenčného vyučovania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(okrem prázdnin a udelenia klasického riaditeľského voľna) a prechodu na dištančné vzdelávanie z domu môže dôjsť vo vzťahu k 1 alebo viacerým triedam na základe :</a:t>
            </a:r>
          </a:p>
          <a:p>
            <a:pPr lvl="1"/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poskytnutia tzv. </a:t>
            </a:r>
            <a:r>
              <a:rPr lang="sk-SK" sz="2400" i="1" dirty="0" smtClean="0">
                <a:latin typeface="Times New Roman" pitchFamily="18" charset="0"/>
                <a:cs typeface="Times New Roman" pitchFamily="18" charset="0"/>
              </a:rPr>
              <a:t>COVID voľna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riaditeľom školy z dôvodu podozrenia na výskyt ochorenia COVID-19 so súhlasom zriaďovateľa;</a:t>
            </a:r>
          </a:p>
          <a:p>
            <a:pPr lvl="1"/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základe </a:t>
            </a:r>
            <a:r>
              <a:rPr lang="sk-SK" sz="2400" i="1" dirty="0" smtClean="0">
                <a:latin typeface="Times New Roman" pitchFamily="18" charset="0"/>
                <a:cs typeface="Times New Roman" pitchFamily="18" charset="0"/>
              </a:rPr>
              <a:t>opatrení RÚVZ v Spišskej Novej Vsi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z dôvodu ochorenia COVID-19 alebo podozrenia na ochorenie COVID-19.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4.V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 prípade mimoriadneho prerušenia prezenčného vyučovania sú žiaci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povinní sa zúčastňovať na dištančnom vzdelávaní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a v žiadnom prípade nie sú oslobodení od výchovno-vzdelávacieho procesu ako v prípade klasického riaditeľského voľna (max. 5 dní za školský rok), ktoré sa udeľuje z iných dôvodov (organizačných alebo prevádzkových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>
              <a:buNone/>
            </a:pP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5.Ak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je v súvislosti s úzkym kontaktom s COVID-19 pozitívnou osobou žiakom zo strany RÚVZ alebo všeobecného lekára nariadená domáca karanténa a žiak spĺňa podmienky (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zaočkovanosť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alebo prekonanie COVID-19), predloží zákonný zástupca alebo plnoletý žiak triednemu učiteľovi elektronicky prostredníctvom EDUPAGE </a:t>
            </a:r>
            <a:r>
              <a:rPr lang="sk-SK" sz="2400" b="1" i="1" dirty="0" smtClean="0">
                <a:latin typeface="Times New Roman" pitchFamily="18" charset="0"/>
                <a:cs typeface="Times New Roman" pitchFamily="18" charset="0"/>
              </a:rPr>
              <a:t>Oznámenie o výnimke z karantény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(podľa </a:t>
            </a:r>
            <a:r>
              <a:rPr lang="sk-SK" sz="2400" i="1" dirty="0" smtClean="0">
                <a:latin typeface="Times New Roman" pitchFamily="18" charset="0"/>
                <a:cs typeface="Times New Roman" pitchFamily="18" charset="0"/>
              </a:rPr>
              <a:t>Prílohy 2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) na adrese </a:t>
            </a:r>
            <a:r>
              <a:rPr lang="sk-SK" sz="2400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https://gymgl.edupage.org/dashboard/eb.php?mode=processes</a:t>
            </a:r>
            <a:r>
              <a:rPr lang="sk-SK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V tom prípade nemusí žiak zotrvávať počas dištančného vzdelávania v domácej karanténe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228600"/>
            <a:ext cx="8229600" cy="6477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6.Ak 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si 100% dotknutých žiakov triedy uplatní výnimku z karantény, trieda </a:t>
            </a:r>
            <a:r>
              <a:rPr lang="sk-SK" sz="2200" i="1" dirty="0" smtClean="0">
                <a:latin typeface="Times New Roman" pitchFamily="18" charset="0"/>
                <a:cs typeface="Times New Roman" pitchFamily="18" charset="0"/>
              </a:rPr>
              <a:t>pokračuje v prezenčnom vzdelávaní.</a:t>
            </a:r>
            <a:endParaRPr lang="sk-SK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sk-SK" sz="2200" b="1" dirty="0" smtClean="0">
                <a:latin typeface="Times New Roman" pitchFamily="18" charset="0"/>
                <a:cs typeface="Times New Roman" pitchFamily="18" charset="0"/>
              </a:rPr>
              <a:t>Prerušiť vyučovanie v konkrétnych triedach, určiť rozsah a organizáciu vyučovacej činnosti v </a:t>
            </a:r>
            <a:r>
              <a:rPr lang="sk-SK" sz="2200" b="1" dirty="0" err="1" smtClean="0">
                <a:latin typeface="Times New Roman" pitchFamily="18" charset="0"/>
                <a:cs typeface="Times New Roman" pitchFamily="18" charset="0"/>
              </a:rPr>
              <a:t>škole</a:t>
            </a:r>
            <a:r>
              <a:rPr lang="sk-SK" sz="2200" dirty="0" err="1" smtClean="0">
                <a:latin typeface="Times New Roman" pitchFamily="18" charset="0"/>
                <a:cs typeface="Times New Roman" pitchFamily="18" charset="0"/>
              </a:rPr>
              <a:t>môžeriaditeľ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 školy podľa </a:t>
            </a:r>
            <a:r>
              <a:rPr lang="sk-SK" sz="2200" dirty="0" err="1" smtClean="0">
                <a:latin typeface="Times New Roman" pitchFamily="18" charset="0"/>
                <a:cs typeface="Times New Roman" pitchFamily="18" charset="0"/>
              </a:rPr>
              <a:t>aktuálneho</a:t>
            </a:r>
            <a:r>
              <a:rPr lang="sk-SK" sz="2200" i="1" dirty="0" err="1" smtClean="0">
                <a:latin typeface="Times New Roman" pitchFamily="18" charset="0"/>
                <a:cs typeface="Times New Roman" pitchFamily="18" charset="0"/>
              </a:rPr>
              <a:t>Školskéhosemafora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, ktorý má 3 farby:</a:t>
            </a:r>
          </a:p>
          <a:p>
            <a:pPr lvl="1"/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sk-SK" sz="22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Zelenej fáze 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nie 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je žiadna osoba v škole pozitívna na COVID-19, ale môže byť 1 alebo viac podozrivých osôb v karanténe, lebo mimo školy prišli do kontaktu s osobou pozitívnou na COVID-19.</a:t>
            </a:r>
          </a:p>
          <a:p>
            <a:pPr lvl="1"/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Škola prechádza do </a:t>
            </a:r>
            <a:r>
              <a:rPr lang="sk-SK" sz="2200" b="1" u="sng" dirty="0" smtClean="0">
                <a:latin typeface="Times New Roman" pitchFamily="18" charset="0"/>
                <a:cs typeface="Times New Roman" pitchFamily="18" charset="0"/>
              </a:rPr>
              <a:t>Oranžovej fázy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, až </a:t>
            </a:r>
            <a:r>
              <a:rPr lang="sk-SK" sz="2200" dirty="0" err="1" smtClean="0">
                <a:latin typeface="Times New Roman" pitchFamily="18" charset="0"/>
                <a:cs typeface="Times New Roman" pitchFamily="18" charset="0"/>
              </a:rPr>
              <a:t>keďje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 v škole min. 1 osoba s potvrdeným pozitívnym testom na COVID-19. V tom prípade môže riaditeľ prerušiť prezenčné vyučovanie v 1 alebo viacerých triedach, v ktorej sa vyskytol pozitívny žiak alebo zamestnanec. Ak sa COVID-19 pozitívna osoba vyskytla v domácnosti žiaka/zamestnanca, v karanténe zostáva len žiak/zamestnanec, nie celá trieda.</a:t>
            </a:r>
          </a:p>
          <a:p>
            <a:pPr lvl="1"/>
            <a:r>
              <a:rPr lang="sk-SK" sz="2200" b="1" u="sng" dirty="0" smtClean="0">
                <a:latin typeface="Times New Roman" pitchFamily="18" charset="0"/>
                <a:cs typeface="Times New Roman" pitchFamily="18" charset="0"/>
              </a:rPr>
              <a:t>Červená fáza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 nastáva, ak je v škole viacCOVID-19 pozitívnych osôb a RÚVZ v Spišskej Novej Vsi rozhodol, že ide o epidemický výskyt. V tom prípade RÚVZ rozhodne o prerušení prezenčného vyučovania vo viacerých alebo všetkých triedach.</a:t>
            </a:r>
            <a:endParaRPr lang="sk-SK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408</TotalTime>
  <Words>303</Words>
  <PresentationFormat>Prezentácia na obrazovke (4:3)</PresentationFormat>
  <Paragraphs>89</Paragraphs>
  <Slides>26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27" baseType="lpstr">
      <vt:lpstr>Odliatok</vt:lpstr>
      <vt:lpstr>RODIČOVSKÉ ZDRUŽENIE ONLINE 23. 09. 2021 </vt:lpstr>
      <vt:lpstr>PROGRAM:</vt:lpstr>
      <vt:lpstr>1. Vzdelávanie od 2. 9. 2021</vt:lpstr>
      <vt:lpstr>Snímka 4</vt:lpstr>
      <vt:lpstr>Snímka 5</vt:lpstr>
      <vt:lpstr>2.VNÚTORNÝ POKYN RIADITEĽA ŠKOLY č. 06/2021 K PODMIENKAM PREVÁDZKY ŠKOLY A DODRŽANIA BOZP POČAS ŠKOLSKÉHO ROKA 2021/2022</vt:lpstr>
      <vt:lpstr>Snímka 7</vt:lpstr>
      <vt:lpstr>Snímka 8</vt:lpstr>
      <vt:lpstr>Snímka 9</vt:lpstr>
      <vt:lpstr>Snímka 10</vt:lpstr>
      <vt:lpstr>POVINNOSTI ZÁKONNÝCH ZÁSTUPCOV a cudzích osôb</vt:lpstr>
      <vt:lpstr>Snímka 12</vt:lpstr>
      <vt:lpstr>Snímka 13</vt:lpstr>
      <vt:lpstr>Snímka 14</vt:lpstr>
      <vt:lpstr>Snímka 15</vt:lpstr>
      <vt:lpstr>2.ZÁKLADNÉ PREVÁDZKOVÉ POKYNY</vt:lpstr>
      <vt:lpstr>Snímka 17</vt:lpstr>
      <vt:lpstr>Snímka 18</vt:lpstr>
      <vt:lpstr>Snímka 19</vt:lpstr>
      <vt:lpstr>Snímka 20</vt:lpstr>
      <vt:lpstr>Snímka 21</vt:lpstr>
      <vt:lpstr>AKTUALIZÁCIA ÚDAJOV:</vt:lpstr>
      <vt:lpstr>Snímka 23</vt:lpstr>
      <vt:lpstr>Ďakujem za Váš čas a pozornosť. </vt:lpstr>
      <vt:lpstr>Snímka 25</vt:lpstr>
      <vt:lpstr>Snímka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DIŠTANČNÉ VZDELÁVANIE </dc:title>
  <dc:creator>hp</dc:creator>
  <cp:lastModifiedBy>hp</cp:lastModifiedBy>
  <cp:revision>86</cp:revision>
  <dcterms:created xsi:type="dcterms:W3CDTF">2021-01-21T12:24:56Z</dcterms:created>
  <dcterms:modified xsi:type="dcterms:W3CDTF">2021-09-22T14:37:21Z</dcterms:modified>
</cp:coreProperties>
</file>