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80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8" r:id="rId14"/>
    <p:sldId id="256" r:id="rId15"/>
    <p:sldId id="257" r:id="rId16"/>
    <p:sldId id="258" r:id="rId17"/>
    <p:sldId id="265" r:id="rId18"/>
    <p:sldId id="266" r:id="rId19"/>
    <p:sldId id="264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9" autoAdjust="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CA4E-FA2C-40BA-8784-C7241F6F8817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A1CD7-7E73-428D-BFC4-8F3DE2A2114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1151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9811B2-4C77-4FEA-B234-2BD709CA4EDE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9811B2-4C77-4FEA-B234-2BD709CA4EDE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9811B2-4C77-4FEA-B234-2BD709CA4EDE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A9811B2-4C77-4FEA-B234-2BD709CA4EDE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A9811B2-4C77-4FEA-B234-2BD709CA4EDE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A9811B2-4C77-4FEA-B234-2BD709CA4EDE}" type="datetimeFigureOut">
              <a:rPr lang="sk-SK" smtClean="0"/>
              <a:pPr/>
              <a:t>13.5.2021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B1FC756-B4E1-4130-B735-C6B6C9D3222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mapa-st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830" y="1623218"/>
            <a:ext cx="9084170" cy="4542085"/>
          </a:xfrm>
        </p:spPr>
      </p:pic>
      <p:sp>
        <p:nvSpPr>
          <p:cNvPr id="5" name="BlokTextu 4"/>
          <p:cNvSpPr txBox="1"/>
          <p:nvPr/>
        </p:nvSpPr>
        <p:spPr>
          <a:xfrm>
            <a:off x="179512" y="332656"/>
            <a:ext cx="825867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6000" dirty="0" smtClean="0"/>
              <a:t>2.</a:t>
            </a:r>
            <a:endParaRPr lang="sk-SK" sz="6000" dirty="0"/>
          </a:p>
        </p:txBody>
      </p:sp>
      <p:sp>
        <p:nvSpPr>
          <p:cNvPr id="6" name="Zaoblený obdĺžnik 5"/>
          <p:cNvSpPr/>
          <p:nvPr/>
        </p:nvSpPr>
        <p:spPr>
          <a:xfrm>
            <a:off x="3131840" y="2420888"/>
            <a:ext cx="2088232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Liptov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7" name="Zaoblený obdĺžnik 6"/>
          <p:cNvSpPr/>
          <p:nvPr/>
        </p:nvSpPr>
        <p:spPr>
          <a:xfrm>
            <a:off x="3563888" y="1628800"/>
            <a:ext cx="208823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Orava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8" name="Zaoblený obdĺžnik 7"/>
          <p:cNvSpPr/>
          <p:nvPr/>
        </p:nvSpPr>
        <p:spPr>
          <a:xfrm>
            <a:off x="1403648" y="1700808"/>
            <a:ext cx="2088232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Kysuce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10" name="Zaoblený obdĺžnik 9"/>
          <p:cNvSpPr/>
          <p:nvPr/>
        </p:nvSpPr>
        <p:spPr>
          <a:xfrm>
            <a:off x="2483768" y="4365104"/>
            <a:ext cx="2088232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Gemer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11" name="Zaoblený obdĺžnik 10"/>
          <p:cNvSpPr/>
          <p:nvPr/>
        </p:nvSpPr>
        <p:spPr>
          <a:xfrm>
            <a:off x="4499992" y="4149080"/>
            <a:ext cx="2520280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Novohrad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sp>
        <p:nvSpPr>
          <p:cNvPr id="12" name="Obdĺžnik 11"/>
          <p:cNvSpPr/>
          <p:nvPr/>
        </p:nvSpPr>
        <p:spPr>
          <a:xfrm>
            <a:off x="2627784" y="3645024"/>
            <a:ext cx="302433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mapa-st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3219"/>
            <a:ext cx="8964488" cy="4482244"/>
          </a:xfrm>
        </p:spPr>
      </p:pic>
      <p:sp>
        <p:nvSpPr>
          <p:cNvPr id="5" name="BlokTextu 4"/>
          <p:cNvSpPr txBox="1"/>
          <p:nvPr/>
        </p:nvSpPr>
        <p:spPr>
          <a:xfrm>
            <a:off x="179512" y="332656"/>
            <a:ext cx="82586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6000" dirty="0"/>
              <a:t>3</a:t>
            </a:r>
            <a:r>
              <a:rPr lang="sk-SK" sz="6000" dirty="0" smtClean="0"/>
              <a:t>.</a:t>
            </a:r>
            <a:endParaRPr lang="sk-SK" sz="6000" dirty="0"/>
          </a:p>
        </p:txBody>
      </p:sp>
      <p:sp>
        <p:nvSpPr>
          <p:cNvPr id="6" name="Zaoblený obdĺžnik 5"/>
          <p:cNvSpPr/>
          <p:nvPr/>
        </p:nvSpPr>
        <p:spPr>
          <a:xfrm>
            <a:off x="4067944" y="3068960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Turiec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1907704" y="3573016"/>
            <a:ext cx="2664296" cy="7920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Horehronie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4440" cy="84785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Zástupný symbol obsahu 3" descr="mapa-zp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846" y="1700808"/>
            <a:ext cx="8784976" cy="4392488"/>
          </a:xfrm>
        </p:spPr>
      </p:pic>
      <p:sp>
        <p:nvSpPr>
          <p:cNvPr id="5" name="Zaoblený obdĺžnik 4"/>
          <p:cNvSpPr/>
          <p:nvPr/>
        </p:nvSpPr>
        <p:spPr>
          <a:xfrm>
            <a:off x="0" y="4077072"/>
            <a:ext cx="2664296" cy="7920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Záhorie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323528" y="5013176"/>
            <a:ext cx="2664296" cy="7920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Podunajsko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763688" y="2492896"/>
            <a:ext cx="6547562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800" dirty="0" smtClean="0"/>
              <a:t>Každý región má svoje</a:t>
            </a:r>
          </a:p>
          <a:p>
            <a:pPr algn="ctr"/>
            <a:r>
              <a:rPr lang="sk-SK" sz="4800" dirty="0" smtClean="0"/>
              <a:t> zvyky a tradície</a:t>
            </a:r>
            <a:endParaRPr lang="sk-SK" sz="4800" dirty="0"/>
          </a:p>
        </p:txBody>
      </p:sp>
      <p:pic>
        <p:nvPicPr>
          <p:cNvPr id="8" name="Obrázok 7" descr="cicma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6761" y="324238"/>
            <a:ext cx="7990477" cy="6209524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755576" y="692696"/>
            <a:ext cx="10867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Čičmany</a:t>
            </a:r>
            <a:endParaRPr lang="sk-SK" dirty="0"/>
          </a:p>
        </p:txBody>
      </p:sp>
      <p:pic>
        <p:nvPicPr>
          <p:cNvPr id="10" name="Obrázok 9" descr="vlkolinec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81436"/>
            <a:ext cx="8474571" cy="5631489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1043608" y="692696"/>
            <a:ext cx="11957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Vlkolínec</a:t>
            </a:r>
            <a:endParaRPr lang="sk-SK" dirty="0"/>
          </a:p>
        </p:txBody>
      </p:sp>
      <p:pic>
        <p:nvPicPr>
          <p:cNvPr id="12" name="Obrázok 11" descr="csm_D_Vychodna_festival_jpg_e225fa774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9" y="764703"/>
            <a:ext cx="7941804" cy="522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8229600" cy="1682081"/>
          </a:xfrm>
        </p:spPr>
        <p:txBody>
          <a:bodyPr/>
          <a:lstStyle/>
          <a:p>
            <a:r>
              <a:rPr lang="sk-SK" dirty="0" smtClean="0"/>
              <a:t>HISTORICKÉ ÚZEMIA A TRADÍCIE SLOVENSKA</a:t>
            </a:r>
            <a:endParaRPr lang="sk-SK" dirty="0"/>
          </a:p>
        </p:txBody>
      </p:sp>
      <p:pic>
        <p:nvPicPr>
          <p:cNvPr id="4" name="Obrázok 3" descr="zupy-na-slovensk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852936"/>
            <a:ext cx="6386556" cy="3321009"/>
          </a:xfrm>
          <a:prstGeom prst="rect">
            <a:avLst/>
          </a:prstGeom>
        </p:spPr>
      </p:pic>
      <p:pic>
        <p:nvPicPr>
          <p:cNvPr id="6" name="Obrázok 5" descr="01.jpg"/>
          <p:cNvPicPr>
            <a:picLocks noChangeAspect="1"/>
          </p:cNvPicPr>
          <p:nvPr/>
        </p:nvPicPr>
        <p:blipFill>
          <a:blip r:embed="rId3" cstate="print"/>
          <a:srcRect l="10626" t="21875" r="16250" b="21875"/>
          <a:stretch>
            <a:fillRect/>
          </a:stretch>
        </p:blipFill>
        <p:spPr>
          <a:xfrm>
            <a:off x="0" y="2420888"/>
            <a:ext cx="2901922" cy="223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4518248"/>
            <a:ext cx="2339752" cy="2339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0384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Striedanie Žúp, stolíc a komitátov </a:t>
            </a:r>
            <a:endParaRPr lang="sk-SK" dirty="0"/>
          </a:p>
        </p:txBody>
      </p:sp>
      <p:pic>
        <p:nvPicPr>
          <p:cNvPr id="4" name="Zástupný symbol obsahu 3" descr="SR-vodstvo%20-%20slepa%20map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64677"/>
            <a:ext cx="8229600" cy="4089083"/>
          </a:xfrm>
        </p:spPr>
      </p:pic>
      <p:sp>
        <p:nvSpPr>
          <p:cNvPr id="5" name="BlokTextu 4"/>
          <p:cNvSpPr txBox="1"/>
          <p:nvPr/>
        </p:nvSpPr>
        <p:spPr>
          <a:xfrm>
            <a:off x="683568" y="1916832"/>
            <a:ext cx="6008761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ysClr val="windowText" lastClr="000000"/>
                </a:solidFill>
              </a:rPr>
              <a:t>10.-13. stor.  = komitáty</a:t>
            </a:r>
            <a:endParaRPr lang="sk-SK" sz="40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83568" y="3212976"/>
            <a:ext cx="5432962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13.-19. stor.  = stolice</a:t>
            </a:r>
            <a:endParaRPr lang="sk-SK" sz="4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83568" y="4365104"/>
            <a:ext cx="413542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19.-1928  = župy</a:t>
            </a:r>
            <a:endParaRPr lang="sk-SK" sz="40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1183801" y="2624718"/>
            <a:ext cx="7270388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6000" dirty="0" smtClean="0"/>
              <a:t>1928 – zrušenie žúp </a:t>
            </a:r>
          </a:p>
          <a:p>
            <a:pPr algn="ctr"/>
            <a:r>
              <a:rPr lang="sk-SK" sz="6000" dirty="0"/>
              <a:t>a</a:t>
            </a:r>
            <a:r>
              <a:rPr lang="sk-SK" sz="6000" dirty="0" smtClean="0"/>
              <a:t> vznik okresov</a:t>
            </a:r>
            <a:endParaRPr lang="sk-SK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84785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1996 – vznik 8 krajov a 70 okresov </a:t>
            </a:r>
            <a:endParaRPr lang="sk-SK" b="1" dirty="0"/>
          </a:p>
        </p:txBody>
      </p:sp>
      <p:pic>
        <p:nvPicPr>
          <p:cNvPr id="4" name="Zástupný symbol obsahu 3" descr="slovensko-kraj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713" y="1700809"/>
            <a:ext cx="9021747" cy="4320480"/>
          </a:xfrm>
        </p:spPr>
      </p:pic>
      <p:sp>
        <p:nvSpPr>
          <p:cNvPr id="5" name="BlokTextu 4"/>
          <p:cNvSpPr txBox="1"/>
          <p:nvPr/>
        </p:nvSpPr>
        <p:spPr>
          <a:xfrm>
            <a:off x="323528" y="1556792"/>
            <a:ext cx="91114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kraje</a:t>
            </a:r>
            <a:endParaRPr lang="sk-SK" sz="2400" dirty="0"/>
          </a:p>
        </p:txBody>
      </p:sp>
      <p:pic>
        <p:nvPicPr>
          <p:cNvPr id="6" name="Obrázok 5" descr="mapa_2001.png"/>
          <p:cNvPicPr>
            <a:picLocks noChangeAspect="1"/>
          </p:cNvPicPr>
          <p:nvPr/>
        </p:nvPicPr>
        <p:blipFill>
          <a:blip r:embed="rId3" cstate="print"/>
          <a:srcRect t="8641"/>
          <a:stretch>
            <a:fillRect/>
          </a:stretch>
        </p:blipFill>
        <p:spPr>
          <a:xfrm>
            <a:off x="0" y="1700808"/>
            <a:ext cx="9169292" cy="488657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95536" y="2060848"/>
            <a:ext cx="129849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okresy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0648"/>
            <a:ext cx="8697144" cy="77584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SÚČASNÉ ČLENENIE ÚZEMIA SR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Zástupný symbol obsahu 5" descr="mapa_20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9161"/>
          <a:stretch>
            <a:fillRect/>
          </a:stretch>
        </p:blipFill>
        <p:spPr>
          <a:xfrm>
            <a:off x="692604" y="2060848"/>
            <a:ext cx="7758792" cy="4111352"/>
          </a:xfrm>
        </p:spPr>
      </p:pic>
      <p:sp>
        <p:nvSpPr>
          <p:cNvPr id="7" name="Zaoblený obdĺžnik 6"/>
          <p:cNvSpPr/>
          <p:nvPr/>
        </p:nvSpPr>
        <p:spPr>
          <a:xfrm>
            <a:off x="251520" y="980728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8 KRAJOV</a:t>
            </a:r>
            <a:endParaRPr lang="sk-SK" sz="4000" dirty="0"/>
          </a:p>
        </p:txBody>
      </p:sp>
      <p:sp>
        <p:nvSpPr>
          <p:cNvPr id="8" name="Zaoblený obdĺžnik 7"/>
          <p:cNvSpPr/>
          <p:nvPr/>
        </p:nvSpPr>
        <p:spPr>
          <a:xfrm>
            <a:off x="4427984" y="1052736"/>
            <a:ext cx="367240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50 OBVODOV</a:t>
            </a:r>
            <a:endParaRPr lang="sk-SK" sz="4000" dirty="0"/>
          </a:p>
        </p:txBody>
      </p:sp>
      <p:sp>
        <p:nvSpPr>
          <p:cNvPr id="9" name="BlokTextu 8"/>
          <p:cNvSpPr txBox="1"/>
          <p:nvPr/>
        </p:nvSpPr>
        <p:spPr>
          <a:xfrm>
            <a:off x="1547664" y="2852936"/>
            <a:ext cx="6032036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4400" dirty="0" smtClean="0"/>
              <a:t>OKRESY BOLI V ROKU </a:t>
            </a:r>
          </a:p>
          <a:p>
            <a:pPr algn="ctr"/>
            <a:r>
              <a:rPr lang="sk-SK" sz="4400" dirty="0" smtClean="0"/>
              <a:t>2004 ZRUŠENÉ !!!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23528" y="476672"/>
            <a:ext cx="2779735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SPIŠSKÝ KROJ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395536" y="2780928"/>
            <a:ext cx="3771995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DETVIANSKY KROJ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539552" y="4869160"/>
            <a:ext cx="3079497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ŠARIŠSKÝ KROJ</a:t>
            </a:r>
            <a:endParaRPr lang="sk-SK" sz="3200" dirty="0"/>
          </a:p>
        </p:txBody>
      </p:sp>
      <p:pic>
        <p:nvPicPr>
          <p:cNvPr id="7" name="Obrázok 6" descr="š.jpg"/>
          <p:cNvPicPr>
            <a:picLocks noChangeAspect="1"/>
          </p:cNvPicPr>
          <p:nvPr/>
        </p:nvPicPr>
        <p:blipFill>
          <a:blip r:embed="rId2" cstate="print"/>
          <a:srcRect l="26103" r="28218"/>
          <a:stretch>
            <a:fillRect/>
          </a:stretch>
        </p:blipFill>
        <p:spPr>
          <a:xfrm>
            <a:off x="4067944" y="0"/>
            <a:ext cx="1512168" cy="4413870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4283968" y="3429000"/>
            <a:ext cx="4411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1.</a:t>
            </a:r>
            <a:endParaRPr lang="sk-SK" sz="2400" dirty="0"/>
          </a:p>
        </p:txBody>
      </p:sp>
      <p:pic>
        <p:nvPicPr>
          <p:cNvPr id="9" name="Obrázok 8" descr="DETV.jpg"/>
          <p:cNvPicPr>
            <a:picLocks noChangeAspect="1"/>
          </p:cNvPicPr>
          <p:nvPr/>
        </p:nvPicPr>
        <p:blipFill>
          <a:blip r:embed="rId3" cstate="print"/>
          <a:srcRect l="10311" r="10310"/>
          <a:stretch>
            <a:fillRect/>
          </a:stretch>
        </p:blipFill>
        <p:spPr>
          <a:xfrm>
            <a:off x="5580112" y="0"/>
            <a:ext cx="2520280" cy="423862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6012160" y="3501008"/>
            <a:ext cx="4411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2.</a:t>
            </a:r>
            <a:endParaRPr lang="sk-SK" sz="2400" dirty="0"/>
          </a:p>
        </p:txBody>
      </p:sp>
      <p:pic>
        <p:nvPicPr>
          <p:cNvPr id="11" name="Obrázok 10" descr="SP.K.jpg"/>
          <p:cNvPicPr>
            <a:picLocks noChangeAspect="1"/>
          </p:cNvPicPr>
          <p:nvPr/>
        </p:nvPicPr>
        <p:blipFill>
          <a:blip r:embed="rId4" cstate="print"/>
          <a:srcRect l="9563" r="7805"/>
          <a:stretch>
            <a:fillRect/>
          </a:stretch>
        </p:blipFill>
        <p:spPr>
          <a:xfrm>
            <a:off x="4427984" y="3501008"/>
            <a:ext cx="3384376" cy="3143250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4932040" y="6093296"/>
            <a:ext cx="482824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3.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1034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effectLst/>
              </a:rPr>
              <a:t>Mapa žúp</a:t>
            </a:r>
            <a:endParaRPr lang="sk-SK" b="1" dirty="0">
              <a:effectLst/>
            </a:endParaRPr>
          </a:p>
        </p:txBody>
      </p:sp>
      <p:pic>
        <p:nvPicPr>
          <p:cNvPr id="4" name="Zástupný symbol obsahu 3" descr="zupy-na-slovensk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898" y="1531778"/>
            <a:ext cx="9049102" cy="47055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ÚZEMNOSPRÁVNE ČLENENIE </a:t>
            </a:r>
            <a:r>
              <a:rPr lang="sk-SK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sk-SK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SLOVENSKA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lum bright="-4000" contrast="6000"/>
          </a:blip>
          <a:srcRect/>
          <a:stretch>
            <a:fillRect/>
          </a:stretch>
        </p:blipFill>
        <p:spPr bwMode="auto">
          <a:xfrm>
            <a:off x="857224" y="2626231"/>
            <a:ext cx="7215206" cy="351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3200" b="1" u="sng" dirty="0">
                <a:solidFill>
                  <a:schemeClr val="bg1"/>
                </a:solidFill>
                <a:effectLst/>
              </a:rPr>
              <a:t>História administratívneho členenia Slovenska: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>
                <a:solidFill>
                  <a:srgbClr val="800080"/>
                </a:solidFill>
              </a:rPr>
              <a:t>10. - 13. stor.</a:t>
            </a:r>
            <a:r>
              <a:rPr lang="sk-SK" dirty="0"/>
              <a:t> – </a:t>
            </a:r>
            <a:r>
              <a:rPr lang="sk-SK" b="1" dirty="0">
                <a:solidFill>
                  <a:srgbClr val="800080"/>
                </a:solidFill>
              </a:rPr>
              <a:t>komitáty</a:t>
            </a:r>
            <a:r>
              <a:rPr lang="sk-SK" dirty="0"/>
              <a:t> (16) - </a:t>
            </a:r>
            <a:r>
              <a:rPr lang="sk-SK" u="sng" dirty="0"/>
              <a:t>úradníci</a:t>
            </a:r>
            <a:r>
              <a:rPr lang="sk-SK" dirty="0"/>
              <a:t>	</a:t>
            </a:r>
          </a:p>
          <a:p>
            <a:r>
              <a:rPr lang="sk-SK" dirty="0">
                <a:solidFill>
                  <a:srgbClr val="008000"/>
                </a:solidFill>
              </a:rPr>
              <a:t>13. – 19 stor</a:t>
            </a:r>
            <a:r>
              <a:rPr lang="sk-SK" dirty="0"/>
              <a:t>. – </a:t>
            </a:r>
            <a:r>
              <a:rPr lang="sk-SK" b="1" dirty="0">
                <a:solidFill>
                  <a:srgbClr val="008000"/>
                </a:solidFill>
              </a:rPr>
              <a:t>stolice</a:t>
            </a:r>
            <a:r>
              <a:rPr lang="sk-SK" dirty="0"/>
              <a:t> (19 – Gemerská, 				Spišská, Liptovská ...) – </a:t>
            </a:r>
            <a:r>
              <a:rPr lang="sk-SK" u="sng" dirty="0"/>
              <a:t>šľachtici</a:t>
            </a:r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od ½ 19. </a:t>
            </a:r>
            <a:r>
              <a:rPr lang="sk-SK" dirty="0" smtClean="0">
                <a:solidFill>
                  <a:srgbClr val="FF0000"/>
                </a:solidFill>
              </a:rPr>
              <a:t>stor</a:t>
            </a:r>
            <a:r>
              <a:rPr lang="sk-SK" dirty="0" smtClean="0"/>
              <a:t>. </a:t>
            </a:r>
            <a:r>
              <a:rPr lang="sk-SK" dirty="0">
                <a:solidFill>
                  <a:srgbClr val="FF0000"/>
                </a:solidFill>
              </a:rPr>
              <a:t>– 1928</a:t>
            </a:r>
            <a:r>
              <a:rPr lang="sk-SK" dirty="0"/>
              <a:t> – </a:t>
            </a:r>
            <a:r>
              <a:rPr lang="sk-SK" b="1" dirty="0">
                <a:solidFill>
                  <a:srgbClr val="FF0000"/>
                </a:solidFill>
              </a:rPr>
              <a:t>župy</a:t>
            </a:r>
            <a:r>
              <a:rPr lang="sk-SK" dirty="0"/>
              <a:t>	</a:t>
            </a:r>
          </a:p>
          <a:p>
            <a:r>
              <a:rPr lang="sk-SK" dirty="0">
                <a:solidFill>
                  <a:srgbClr val="800080"/>
                </a:solidFill>
              </a:rPr>
              <a:t>od r. 1928</a:t>
            </a:r>
            <a:r>
              <a:rPr lang="sk-SK" dirty="0"/>
              <a:t> - </a:t>
            </a:r>
            <a:r>
              <a:rPr lang="sk-SK" b="1" dirty="0">
                <a:solidFill>
                  <a:srgbClr val="800080"/>
                </a:solidFill>
              </a:rPr>
              <a:t>okresy</a:t>
            </a:r>
            <a:r>
              <a:rPr lang="sk-SK" dirty="0"/>
              <a:t> = drobné, väčšie (PE)	</a:t>
            </a:r>
          </a:p>
          <a:p>
            <a:r>
              <a:rPr lang="sk-SK" dirty="0">
                <a:solidFill>
                  <a:srgbClr val="008000"/>
                </a:solidFill>
              </a:rPr>
              <a:t>od r.1960</a:t>
            </a:r>
            <a:r>
              <a:rPr lang="sk-SK" dirty="0"/>
              <a:t> – </a:t>
            </a:r>
            <a:r>
              <a:rPr lang="sk-SK" b="1" dirty="0">
                <a:solidFill>
                  <a:srgbClr val="008000"/>
                </a:solidFill>
              </a:rPr>
              <a:t>3</a:t>
            </a:r>
            <a:r>
              <a:rPr lang="sk-SK" b="1" dirty="0"/>
              <a:t> </a:t>
            </a:r>
            <a:r>
              <a:rPr lang="sk-SK" b="1" dirty="0">
                <a:solidFill>
                  <a:srgbClr val="008000"/>
                </a:solidFill>
              </a:rPr>
              <a:t>kraje</a:t>
            </a:r>
            <a:r>
              <a:rPr lang="sk-SK" dirty="0"/>
              <a:t> (</a:t>
            </a:r>
            <a:r>
              <a:rPr lang="sk-SK" dirty="0">
                <a:solidFill>
                  <a:srgbClr val="008000"/>
                </a:solidFill>
              </a:rPr>
              <a:t>33 okresov</a:t>
            </a:r>
            <a:r>
              <a:rPr lang="sk-SK" dirty="0"/>
              <a:t>), 					- Partizánske v okrese Topoľčany</a:t>
            </a:r>
          </a:p>
          <a:p>
            <a:r>
              <a:rPr lang="sk-SK" dirty="0">
                <a:solidFill>
                  <a:srgbClr val="FF0000"/>
                </a:solidFill>
              </a:rPr>
              <a:t>od r. 1990 - 1996</a:t>
            </a:r>
            <a:r>
              <a:rPr lang="sk-SK" dirty="0"/>
              <a:t> – </a:t>
            </a:r>
            <a:r>
              <a:rPr lang="sk-SK" b="1" dirty="0">
                <a:solidFill>
                  <a:srgbClr val="FF0000"/>
                </a:solidFill>
              </a:rPr>
              <a:t>3 kraje</a:t>
            </a:r>
            <a:r>
              <a:rPr lang="sk-SK" dirty="0"/>
              <a:t> (</a:t>
            </a:r>
            <a:r>
              <a:rPr lang="sk-SK" dirty="0">
                <a:solidFill>
                  <a:srgbClr val="FF0000"/>
                </a:solidFill>
              </a:rPr>
              <a:t>38 okresov</a:t>
            </a:r>
            <a:r>
              <a:rPr lang="sk-SK" dirty="0"/>
              <a:t>)	</a:t>
            </a:r>
          </a:p>
          <a:p>
            <a:r>
              <a:rPr lang="sk-SK" b="1" dirty="0"/>
              <a:t>od r. 1996 (súčasnosť)</a:t>
            </a:r>
            <a:r>
              <a:rPr lang="sk-SK" dirty="0"/>
              <a:t> – </a:t>
            </a:r>
            <a:r>
              <a:rPr lang="sk-SK" b="1" dirty="0"/>
              <a:t>8 krajov</a:t>
            </a:r>
            <a:r>
              <a:rPr lang="sk-SK" dirty="0"/>
              <a:t>, 							  - </a:t>
            </a:r>
            <a:r>
              <a:rPr lang="sk-SK" b="1" dirty="0"/>
              <a:t>79 okresov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066800" y="304800"/>
            <a:ext cx="6934200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b="1" dirty="0">
                <a:solidFill>
                  <a:schemeClr val="bg1"/>
                </a:solidFill>
              </a:rPr>
              <a:t>Župy na území Slovenska po roku 1882</a:t>
            </a:r>
            <a:r>
              <a:rPr lang="sk-SK" sz="28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304800"/>
            <a:ext cx="7924800" cy="9461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Súčasné administratívne členenie Slovenska </a:t>
            </a:r>
            <a:r>
              <a:rPr lang="sk-SK" sz="28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sk-SK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krajov</a:t>
            </a:r>
            <a:r>
              <a:rPr lang="sk-SK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lum bright="-4000" contrast="6000"/>
          </a:blip>
          <a:srcRect/>
          <a:stretch>
            <a:fillRect/>
          </a:stretch>
        </p:blipFill>
        <p:spPr bwMode="auto">
          <a:xfrm>
            <a:off x="0" y="1295400"/>
            <a:ext cx="91440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7924800" cy="51911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Okresy Slovenskej republiky - </a:t>
            </a:r>
            <a:r>
              <a:rPr lang="sk-SK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79</a:t>
            </a:r>
            <a:r>
              <a:rPr lang="sk-SK" sz="2800" b="1" dirty="0"/>
              <a:t>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lum bright="-4000" contrast="4000"/>
          </a:blip>
          <a:srcRect/>
          <a:stretch>
            <a:fillRect/>
          </a:stretch>
        </p:blipFill>
        <p:spPr bwMode="auto">
          <a:xfrm>
            <a:off x="0" y="990600"/>
            <a:ext cx="91440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4800" y="5486400"/>
            <a:ext cx="8839200" cy="11874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sz="2400" b="1" dirty="0">
                <a:solidFill>
                  <a:srgbClr val="800080"/>
                </a:solidFill>
              </a:rPr>
              <a:t>Samosprávne územné celky</a:t>
            </a:r>
            <a:r>
              <a:rPr lang="sk-SK" sz="2400" b="1" dirty="0"/>
              <a:t> </a:t>
            </a:r>
            <a:r>
              <a:rPr lang="sk-SK" sz="2400" dirty="0"/>
              <a:t>–</a:t>
            </a:r>
            <a:r>
              <a:rPr lang="sk-SK" sz="2400" dirty="0">
                <a:solidFill>
                  <a:srgbClr val="008000"/>
                </a:solidFill>
              </a:rPr>
              <a:t> </a:t>
            </a:r>
            <a:r>
              <a:rPr lang="sk-SK" sz="2400" dirty="0">
                <a:solidFill>
                  <a:srgbClr val="800080"/>
                </a:solidFill>
              </a:rPr>
              <a:t>obce</a:t>
            </a:r>
            <a:r>
              <a:rPr lang="sk-SK" sz="2400" dirty="0"/>
              <a:t> (vidiecke, mestské)</a:t>
            </a:r>
          </a:p>
          <a:p>
            <a:r>
              <a:rPr lang="sk-SK" sz="2400" dirty="0"/>
              <a:t>- </a:t>
            </a:r>
            <a:r>
              <a:rPr lang="sk-SK" sz="2400" dirty="0">
                <a:solidFill>
                  <a:srgbClr val="FF0000"/>
                </a:solidFill>
              </a:rPr>
              <a:t>VÚC</a:t>
            </a:r>
            <a:r>
              <a:rPr lang="sk-SK" sz="2400" dirty="0"/>
              <a:t> – </a:t>
            </a:r>
            <a:r>
              <a:rPr lang="sk-SK" sz="2400" dirty="0">
                <a:solidFill>
                  <a:schemeClr val="accent2"/>
                </a:solidFill>
              </a:rPr>
              <a:t>kraje</a:t>
            </a:r>
            <a:r>
              <a:rPr lang="sk-SK" sz="2400" dirty="0"/>
              <a:t> (</a:t>
            </a:r>
            <a:r>
              <a:rPr lang="sk-SK" sz="2400" dirty="0">
                <a:solidFill>
                  <a:schemeClr val="accent2"/>
                </a:solidFill>
              </a:rPr>
              <a:t>8</a:t>
            </a:r>
            <a:r>
              <a:rPr lang="sk-SK" sz="2400" dirty="0"/>
              <a:t>) – Bratislavský, Trnavský, Nitriansky,    </a:t>
            </a:r>
          </a:p>
          <a:p>
            <a:r>
              <a:rPr lang="sk-SK" sz="2400" dirty="0"/>
              <a:t>     </a:t>
            </a:r>
            <a:r>
              <a:rPr lang="sk-SK" sz="2400" dirty="0">
                <a:solidFill>
                  <a:schemeClr val="accent2"/>
                </a:solidFill>
              </a:rPr>
              <a:t>Trenčiansky</a:t>
            </a:r>
            <a:r>
              <a:rPr lang="sk-SK" sz="2400" dirty="0"/>
              <a:t>, Banskobystrický, Žilinský, Košický, Prešovský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66294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sz="2800" b="1" dirty="0">
                <a:solidFill>
                  <a:srgbClr val="800080"/>
                </a:solidFill>
              </a:rPr>
              <a:t>Rozlohou najväčší kraj</a:t>
            </a:r>
            <a:r>
              <a:rPr lang="sk-SK" sz="2800" b="1" dirty="0"/>
              <a:t> </a:t>
            </a:r>
            <a:r>
              <a:rPr lang="sk-SK" sz="2800" b="1" dirty="0">
                <a:solidFill>
                  <a:schemeClr val="bg1"/>
                </a:solidFill>
              </a:rPr>
              <a:t>– </a:t>
            </a:r>
            <a:r>
              <a:rPr lang="sk-SK" sz="2800" dirty="0">
                <a:solidFill>
                  <a:schemeClr val="bg1"/>
                </a:solidFill>
              </a:rPr>
              <a:t>Banskobystrický 	9 455 km</a:t>
            </a:r>
            <a:r>
              <a:rPr lang="sk-SK" sz="2800" baseline="30000" dirty="0">
                <a:solidFill>
                  <a:schemeClr val="bg1"/>
                </a:solidFill>
              </a:rPr>
              <a:t>2</a:t>
            </a:r>
            <a:endParaRPr lang="sk-SK" sz="2800" b="1" baseline="30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k-SK" sz="2800" b="1" dirty="0">
                <a:solidFill>
                  <a:schemeClr val="bg1"/>
                </a:solidFill>
              </a:rPr>
              <a:t>Rozlohou najmenší kraj </a:t>
            </a:r>
            <a:r>
              <a:rPr lang="sk-SK" sz="2800" b="1" dirty="0"/>
              <a:t>									</a:t>
            </a:r>
            <a:r>
              <a:rPr lang="sk-SK" sz="2800" b="1" dirty="0">
                <a:solidFill>
                  <a:schemeClr val="bg1"/>
                </a:solidFill>
              </a:rPr>
              <a:t>– </a:t>
            </a:r>
            <a:r>
              <a:rPr lang="sk-SK" sz="2800" dirty="0">
                <a:solidFill>
                  <a:schemeClr val="bg1"/>
                </a:solidFill>
              </a:rPr>
              <a:t>Bratislavský 2 052 km</a:t>
            </a:r>
            <a:r>
              <a:rPr lang="sk-SK" sz="2800" baseline="30000" dirty="0">
                <a:solidFill>
                  <a:schemeClr val="bg1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sk-SK" sz="2800" b="1" dirty="0">
                <a:solidFill>
                  <a:srgbClr val="800080"/>
                </a:solidFill>
              </a:rPr>
              <a:t>Najvyšší počet obyvateľov</a:t>
            </a:r>
            <a:r>
              <a:rPr lang="sk-SK" sz="2800" dirty="0"/>
              <a:t> 								</a:t>
            </a:r>
            <a:r>
              <a:rPr lang="sk-SK" sz="2800" dirty="0">
                <a:solidFill>
                  <a:schemeClr val="bg1"/>
                </a:solidFill>
              </a:rPr>
              <a:t>– Prešovský kraj 	796 745 obyv.</a:t>
            </a:r>
            <a:endParaRPr lang="sk-SK" sz="28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k-SK" sz="2800" b="1" dirty="0">
                <a:solidFill>
                  <a:schemeClr val="bg1"/>
                </a:solidFill>
              </a:rPr>
              <a:t>Najnižší počet obyvateľov </a:t>
            </a:r>
            <a:r>
              <a:rPr lang="sk-SK" sz="2800" b="1" dirty="0"/>
              <a:t>								</a:t>
            </a:r>
            <a:r>
              <a:rPr lang="sk-SK" sz="2800" b="1" dirty="0">
                <a:solidFill>
                  <a:schemeClr val="bg1"/>
                </a:solidFill>
              </a:rPr>
              <a:t>- </a:t>
            </a:r>
            <a:r>
              <a:rPr lang="sk-SK" sz="2800" dirty="0">
                <a:solidFill>
                  <a:schemeClr val="bg1"/>
                </a:solidFill>
              </a:rPr>
              <a:t> Trnavský kraj 	553 198 obyv.</a:t>
            </a:r>
            <a:endParaRPr lang="sk-SK" sz="28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k-SK" sz="2800" b="1" dirty="0">
                <a:solidFill>
                  <a:srgbClr val="FF0000"/>
                </a:solidFill>
              </a:rPr>
              <a:t>Hustota zaľudnenia:</a:t>
            </a:r>
            <a:r>
              <a:rPr lang="sk-SK" sz="2800" dirty="0"/>
              <a:t> 							        </a:t>
            </a:r>
            <a:r>
              <a:rPr lang="sk-SK" sz="2800" b="1" dirty="0">
                <a:solidFill>
                  <a:srgbClr val="800080"/>
                </a:solidFill>
              </a:rPr>
              <a:t>– Bratislavský kraj 293 obyv./km2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dirty="0"/>
              <a:t>			       </a:t>
            </a:r>
            <a:r>
              <a:rPr lang="sk-SK" sz="2800" b="1" dirty="0">
                <a:solidFill>
                  <a:schemeClr val="bg1"/>
                </a:solidFill>
              </a:rPr>
              <a:t>- Banskobystrický kraj 70  obyv./km2</a:t>
            </a:r>
          </a:p>
          <a:p>
            <a:pPr>
              <a:lnSpc>
                <a:spcPct val="90000"/>
              </a:lnSpc>
            </a:pPr>
            <a:r>
              <a:rPr lang="sk-SK" sz="2800" b="1" dirty="0">
                <a:solidFill>
                  <a:srgbClr val="FF0000"/>
                </a:solidFill>
              </a:rPr>
              <a:t>Počet obcí</a:t>
            </a:r>
            <a:r>
              <a:rPr lang="sk-SK" sz="2800" b="1" dirty="0"/>
              <a:t> </a:t>
            </a:r>
            <a:r>
              <a:rPr lang="sk-SK" sz="2800" b="1" dirty="0">
                <a:solidFill>
                  <a:srgbClr val="800080"/>
                </a:solidFill>
              </a:rPr>
              <a:t>- Prešovský kraj 666 obcí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dirty="0"/>
              <a:t>			</a:t>
            </a:r>
            <a:r>
              <a:rPr lang="sk-SK" sz="2800" dirty="0">
                <a:solidFill>
                  <a:schemeClr val="bg1"/>
                </a:solidFill>
              </a:rPr>
              <a:t>    </a:t>
            </a:r>
            <a:r>
              <a:rPr lang="sk-SK" sz="2800" b="1" dirty="0">
                <a:solidFill>
                  <a:schemeClr val="bg1"/>
                </a:solidFill>
              </a:rPr>
              <a:t>- Bratislavský kraj  72 obcí</a:t>
            </a:r>
          </a:p>
          <a:p>
            <a:pPr>
              <a:lnSpc>
                <a:spcPct val="90000"/>
              </a:lnSpc>
            </a:pPr>
            <a:r>
              <a:rPr lang="sk-SK" sz="2800" b="1" dirty="0">
                <a:solidFill>
                  <a:srgbClr val="FF0000"/>
                </a:solidFill>
              </a:rPr>
              <a:t>Počet okresov</a:t>
            </a:r>
            <a:r>
              <a:rPr lang="sk-SK" sz="2800" dirty="0"/>
              <a:t> </a:t>
            </a:r>
            <a:r>
              <a:rPr lang="sk-SK" sz="2800" b="1" dirty="0">
                <a:solidFill>
                  <a:srgbClr val="800080"/>
                </a:solidFill>
              </a:rPr>
              <a:t>– Banskobystrický, Prešovský – 13</a:t>
            </a:r>
            <a:r>
              <a:rPr lang="sk-SK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dirty="0"/>
              <a:t>	    		           </a:t>
            </a:r>
            <a:r>
              <a:rPr lang="sk-SK" sz="2800" b="1" dirty="0">
                <a:solidFill>
                  <a:schemeClr val="bg1"/>
                </a:solidFill>
              </a:rPr>
              <a:t>- Trnavský, Nitriansky –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0" name="Group 310"/>
          <p:cNvGraphicFramePr>
            <a:graphicFrameLocks noGrp="1"/>
          </p:cNvGraphicFramePr>
          <p:nvPr/>
        </p:nvGraphicFramePr>
        <p:xfrm>
          <a:off x="228600" y="609600"/>
          <a:ext cx="8763000" cy="4780281"/>
        </p:xfrm>
        <a:graphic>
          <a:graphicData uri="http://schemas.openxmlformats.org/drawingml/2006/table">
            <a:tbl>
              <a:tblPr/>
              <a:tblGrid>
                <a:gridCol w="2184400"/>
                <a:gridCol w="1644650"/>
                <a:gridCol w="1987550"/>
                <a:gridCol w="1657350"/>
                <a:gridCol w="12890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Kraj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Rozloha (km</a:t>
                      </a:r>
                      <a:r>
                        <a:rPr kumimoji="0" lang="sk-SK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)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Počet obyvateľov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Počet okresov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Počet obcí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Bratislavský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2 052,6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603 699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8 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73 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Trnavský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4 147,2 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554 172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7 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251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Nitriansky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6 343,4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708 498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7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354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Trenčiansky kraj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4 501,9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600 386 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9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276 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Banskobystrický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9 454,8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657 119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13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516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Žilinský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6 808,4 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694 763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11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315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Prešovský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8 974,5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798 596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13  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666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Košický kraj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6 751,9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771 947 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11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440 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0" y="1119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10541" name="Group 301"/>
          <p:cNvGraphicFramePr>
            <a:graphicFrameLocks noGrp="1"/>
          </p:cNvGraphicFramePr>
          <p:nvPr/>
        </p:nvGraphicFramePr>
        <p:xfrm>
          <a:off x="2054225" y="11198225"/>
          <a:ext cx="5035550" cy="244475"/>
        </p:xfrm>
        <a:graphic>
          <a:graphicData uri="http://schemas.openxmlformats.org/drawingml/2006/table">
            <a:tbl>
              <a:tblPr/>
              <a:tblGrid>
                <a:gridCol w="2517775"/>
                <a:gridCol w="25177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Údaje k 31.12.2005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zdroj: Štatistický Úrad Slovenskej republiky</a:t>
                      </a:r>
                      <a:endParaRPr kumimoji="0" lang="sk-S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42" name="Rectangle 302"/>
          <p:cNvSpPr>
            <a:spLocks noChangeArrowheads="1"/>
          </p:cNvSpPr>
          <p:nvPr/>
        </p:nvSpPr>
        <p:spPr bwMode="auto">
          <a:xfrm>
            <a:off x="0" y="11442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653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Podľa tradícií a spoločného odevu sa vytvorili tieto regióny:</a:t>
            </a:r>
            <a:endParaRPr lang="sk-SK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Zástupný symbol obsahu 3" descr="mapa-vych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964488" cy="4482244"/>
          </a:xfrm>
        </p:spPr>
      </p:pic>
      <p:sp>
        <p:nvSpPr>
          <p:cNvPr id="5" name="BlokTextu 4"/>
          <p:cNvSpPr txBox="1"/>
          <p:nvPr/>
        </p:nvSpPr>
        <p:spPr>
          <a:xfrm>
            <a:off x="467544" y="1412776"/>
            <a:ext cx="825867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6000" dirty="0" smtClean="0"/>
              <a:t>1.</a:t>
            </a:r>
            <a:endParaRPr lang="sk-SK" sz="6000" dirty="0"/>
          </a:p>
        </p:txBody>
      </p:sp>
      <p:sp>
        <p:nvSpPr>
          <p:cNvPr id="6" name="Šípka dolu 5"/>
          <p:cNvSpPr/>
          <p:nvPr/>
        </p:nvSpPr>
        <p:spPr>
          <a:xfrm rot="12796887">
            <a:off x="6755049" y="4084943"/>
            <a:ext cx="1440160" cy="20882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4355976" y="5733256"/>
            <a:ext cx="3024336" cy="8640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Zemplín</a:t>
            </a:r>
            <a:endParaRPr lang="sk-SK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Šípka dolu 7"/>
          <p:cNvSpPr/>
          <p:nvPr/>
        </p:nvSpPr>
        <p:spPr>
          <a:xfrm rot="3522283">
            <a:off x="6525642" y="1812374"/>
            <a:ext cx="1416791" cy="11559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5831632" y="1340768"/>
            <a:ext cx="3312368" cy="9361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Šariš</a:t>
            </a:r>
            <a:endParaRPr lang="sk-SK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Šípka dolu 9"/>
          <p:cNvSpPr/>
          <p:nvPr/>
        </p:nvSpPr>
        <p:spPr>
          <a:xfrm rot="16200000">
            <a:off x="5201122" y="3015903"/>
            <a:ext cx="1046013" cy="23042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1547664" y="3717032"/>
            <a:ext cx="3312368" cy="9361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Abov</a:t>
            </a:r>
            <a:endParaRPr lang="sk-SK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ál 11"/>
          <p:cNvSpPr/>
          <p:nvPr/>
        </p:nvSpPr>
        <p:spPr>
          <a:xfrm>
            <a:off x="1979712" y="2132856"/>
            <a:ext cx="3312368" cy="9361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Spiš</a:t>
            </a:r>
            <a:endParaRPr lang="sk-SK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Šípka dolu 12"/>
          <p:cNvSpPr/>
          <p:nvPr/>
        </p:nvSpPr>
        <p:spPr>
          <a:xfrm rot="16813354">
            <a:off x="5059604" y="2061027"/>
            <a:ext cx="1046013" cy="14261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92</TotalTime>
  <Words>234</Words>
  <Application>Microsoft Office PowerPoint</Application>
  <PresentationFormat>Prezentácia na obrazovke (4:3)</PresentationFormat>
  <Paragraphs>116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Odliatok</vt:lpstr>
      <vt:lpstr>Snímka 1</vt:lpstr>
      <vt:lpstr>ÚZEMNOSPRÁVNE ČLENENIE  SLOVENSKA</vt:lpstr>
      <vt:lpstr>História administratívneho členenia Slovenska:</vt:lpstr>
      <vt:lpstr>Snímka 4</vt:lpstr>
      <vt:lpstr>Snímka 5</vt:lpstr>
      <vt:lpstr>Snímka 6</vt:lpstr>
      <vt:lpstr>Snímka 7</vt:lpstr>
      <vt:lpstr>Snímka 8</vt:lpstr>
      <vt:lpstr>Podľa tradícií a spoločného odevu sa vytvorili tieto regióny:</vt:lpstr>
      <vt:lpstr>Snímka 10</vt:lpstr>
      <vt:lpstr>Snímka 11</vt:lpstr>
      <vt:lpstr>4.</vt:lpstr>
      <vt:lpstr>Snímka 13</vt:lpstr>
      <vt:lpstr>HISTORICKÉ ÚZEMIA A TRADÍCIE SLOVENSKA</vt:lpstr>
      <vt:lpstr>Striedanie Žúp, stolíc a komitátov </vt:lpstr>
      <vt:lpstr>1996 – vznik 8 krajov a 70 okresov </vt:lpstr>
      <vt:lpstr>SÚČASNÉ ČLENENIE ÚZEMIA SR</vt:lpstr>
      <vt:lpstr>Snímka 18</vt:lpstr>
      <vt:lpstr>Mapa žúp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HISTORICKÉ ÚZEMIA A TRADÍCIE SLOVENSKA</dc:title>
  <dc:creator>PC</dc:creator>
  <cp:lastModifiedBy>hp</cp:lastModifiedBy>
  <cp:revision>54</cp:revision>
  <dcterms:created xsi:type="dcterms:W3CDTF">2014-11-25T15:19:46Z</dcterms:created>
  <dcterms:modified xsi:type="dcterms:W3CDTF">2021-05-13T08:59:41Z</dcterms:modified>
</cp:coreProperties>
</file>