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283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7738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6186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080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4997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2902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12888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201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14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968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819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F4C0-CB6B-4751-8010-47D7DFC54D3F}" type="datetimeFigureOut">
              <a:rPr lang="sk-SK" smtClean="0"/>
              <a:pPr/>
              <a:t>27.11.2020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680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Rovnocennosť 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všetci ľudia sú z hľadiska ľudských vlastností a schopností </a:t>
            </a:r>
            <a:r>
              <a:rPr lang="sk-SK" b="1" dirty="0" smtClean="0">
                <a:solidFill>
                  <a:srgbClr val="7030A0"/>
                </a:solidFill>
              </a:rPr>
              <a:t>ROVNOCENNÍ</a:t>
            </a:r>
          </a:p>
          <a:p>
            <a:pPr>
              <a:buFontTx/>
              <a:buChar char="-"/>
            </a:pP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304"/>
          <a:stretch>
            <a:fillRect/>
          </a:stretch>
        </p:blipFill>
        <p:spPr bwMode="auto">
          <a:xfrm>
            <a:off x="214282" y="2537177"/>
            <a:ext cx="8572560" cy="432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85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/>
          <a:lstStyle/>
          <a:p>
            <a:pPr marL="0" indent="0">
              <a:buNone/>
            </a:pPr>
            <a:r>
              <a:rPr lang="sk-SK" b="1" i="1" dirty="0" smtClean="0">
                <a:solidFill>
                  <a:srgbClr val="FF0066"/>
                </a:solidFill>
              </a:rPr>
              <a:t>Čo je rasizmus?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3" y="1214422"/>
            <a:ext cx="6866885" cy="514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39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5" y="980728"/>
            <a:ext cx="8633045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60211" y="1340768"/>
            <a:ext cx="8291264" cy="5721499"/>
          </a:xfrm>
        </p:spPr>
        <p:txBody>
          <a:bodyPr/>
          <a:lstStyle/>
          <a:p>
            <a:pPr marL="0" indent="0">
              <a:buNone/>
            </a:pPr>
            <a:r>
              <a:rPr lang="sk-SK" i="1" dirty="0" smtClean="0">
                <a:solidFill>
                  <a:srgbClr val="FF0000"/>
                </a:solidFill>
              </a:rPr>
              <a:t>Všetci ľudia </a:t>
            </a:r>
            <a:r>
              <a:rPr lang="sk-SK" i="1" dirty="0">
                <a:solidFill>
                  <a:srgbClr val="FF0000"/>
                </a:solidFill>
              </a:rPr>
              <a:t>s</a:t>
            </a:r>
            <a:r>
              <a:rPr lang="sk-SK" i="1" dirty="0" smtClean="0">
                <a:solidFill>
                  <a:srgbClr val="FF0000"/>
                </a:solidFill>
              </a:rPr>
              <a:t>ú rovnocenní, pretože patria k jednému biologickému druhu </a:t>
            </a:r>
            <a:r>
              <a:rPr lang="sk-SK" dirty="0" smtClean="0"/>
              <a:t>	</a:t>
            </a:r>
            <a:r>
              <a:rPr lang="sk-SK" b="1" dirty="0" smtClean="0">
                <a:solidFill>
                  <a:srgbClr val="7030A0"/>
                </a:solidFill>
              </a:rPr>
              <a:t>ČLOVEK</a:t>
            </a:r>
          </a:p>
          <a:p>
            <a:pPr marL="0" indent="0">
              <a:buNone/>
            </a:pPr>
            <a:r>
              <a:rPr lang="sk-SK" b="1" dirty="0">
                <a:solidFill>
                  <a:srgbClr val="7030A0"/>
                </a:solidFill>
              </a:rPr>
              <a:t>	</a:t>
            </a:r>
            <a:r>
              <a:rPr lang="sk-SK" b="1" dirty="0" smtClean="0">
                <a:solidFill>
                  <a:srgbClr val="7030A0"/>
                </a:solidFill>
              </a:rPr>
              <a:t>					ROZUMNÝ!!!</a:t>
            </a:r>
          </a:p>
          <a:p>
            <a:pPr marL="0" indent="0">
              <a:buNone/>
            </a:pPr>
            <a:endParaRPr lang="sk-SK" b="1" dirty="0">
              <a:solidFill>
                <a:srgbClr val="7030A0"/>
              </a:solidFill>
            </a:endParaRPr>
          </a:p>
        </p:txBody>
      </p:sp>
      <p:cxnSp>
        <p:nvCxnSpPr>
          <p:cNvPr id="5" name="Přímá spojnice se šipkou 4"/>
          <p:cNvCxnSpPr/>
          <p:nvPr/>
        </p:nvCxnSpPr>
        <p:spPr>
          <a:xfrm>
            <a:off x="5315450" y="21328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95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5400" b="1" dirty="0" smtClean="0">
                <a:solidFill>
                  <a:srgbClr val="7030A0"/>
                </a:solidFill>
              </a:rPr>
              <a:t>ĎAKUJEM ZA POZORNOSŤ!</a:t>
            </a:r>
            <a:endParaRPr lang="sk-SK" sz="5400" b="1" dirty="0">
              <a:solidFill>
                <a:srgbClr val="7030A0"/>
              </a:solidFill>
            </a:endParaRPr>
          </a:p>
        </p:txBody>
      </p:sp>
      <p:pic>
        <p:nvPicPr>
          <p:cNvPr id="10244" name="Picture 4" descr="http://www.jasminek.unas.cz/holcicka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63255" cy="469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23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Ryby, ikry, žubrienky, vonkajšie oplodnenie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1643050"/>
            <a:ext cx="8229600" cy="11430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Plod, placenta, mlieč,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materské mlieko, 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3071810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Spermia, nepohyblivá, samčia bunka,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pohyblivá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28596" y="4429132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Pútko, žĺtok, škrupina, plôdik, bielok, 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765"/>
            <a:ext cx="8064896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57033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6700" b="1" dirty="0">
                <a:solidFill>
                  <a:srgbClr val="7030A0"/>
                </a:solidFill>
              </a:rPr>
              <a:t/>
            </a:r>
            <a:br>
              <a:rPr lang="sk-SK" sz="6700" b="1" dirty="0">
                <a:solidFill>
                  <a:srgbClr val="7030A0"/>
                </a:solidFill>
              </a:rPr>
            </a:br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8000" b="1" dirty="0" smtClean="0">
                <a:solidFill>
                  <a:srgbClr val="7030A0"/>
                </a:solidFill>
              </a:rPr>
              <a:t>Človek a jeho telo</a:t>
            </a:r>
            <a:r>
              <a:rPr lang="sk-SK" sz="8900" b="1" dirty="0" smtClean="0">
                <a:solidFill>
                  <a:srgbClr val="7030A0"/>
                </a:solidFill>
              </a:rPr>
              <a:t/>
            </a:r>
            <a:br>
              <a:rPr lang="sk-SK" sz="8900" b="1" dirty="0" smtClean="0">
                <a:solidFill>
                  <a:srgbClr val="7030A0"/>
                </a:solidFill>
              </a:rPr>
            </a:br>
            <a:r>
              <a:rPr lang="sk-SK" b="1" i="1" dirty="0" smtClean="0">
                <a:solidFill>
                  <a:srgbClr val="FF0066"/>
                </a:solidFill>
              </a:rPr>
              <a:t>Ľudský organizmus a ľudské spoločenstvo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95936" y="5733256"/>
            <a:ext cx="4064496" cy="697632"/>
          </a:xfrm>
        </p:spPr>
        <p:txBody>
          <a:bodyPr>
            <a:normAutofit/>
          </a:bodyPr>
          <a:lstStyle/>
          <a:p>
            <a:pPr algn="r"/>
            <a:r>
              <a:rPr lang="sk-SK" b="1" i="1" dirty="0" smtClean="0"/>
              <a:t>Mgr. Ivana </a:t>
            </a:r>
            <a:r>
              <a:rPr lang="sk-SK" b="1" i="1" dirty="0" smtClean="0"/>
              <a:t>Sokolská</a:t>
            </a:r>
            <a:endParaRPr lang="sk-SK" b="1" i="1" dirty="0"/>
          </a:p>
        </p:txBody>
      </p:sp>
    </p:spTree>
    <p:extLst>
      <p:ext uri="{BB962C8B-B14F-4D97-AF65-F5344CB8AC3E}">
        <p14:creationId xmlns="" xmlns:p14="http://schemas.microsoft.com/office/powerpoint/2010/main" val="42896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i="1" dirty="0" smtClean="0">
                <a:solidFill>
                  <a:srgbClr val="FF0066"/>
                </a:solidFill>
              </a:rPr>
              <a:t>Taxonómia človeka</a:t>
            </a:r>
            <a:endParaRPr lang="sk-SK" sz="4800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3757610" cy="29003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kmeň:	</a:t>
            </a:r>
            <a:r>
              <a:rPr lang="sk-SK" dirty="0" smtClean="0">
                <a:solidFill>
                  <a:srgbClr val="7030A0"/>
                </a:solidFill>
              </a:rPr>
              <a:t>stavovce</a:t>
            </a:r>
          </a:p>
          <a:p>
            <a:pPr marL="0" indent="0">
              <a:buNone/>
            </a:pPr>
            <a:r>
              <a:rPr lang="sk-SK" dirty="0"/>
              <a:t>t</a:t>
            </a:r>
            <a:r>
              <a:rPr lang="sk-SK" dirty="0" smtClean="0"/>
              <a:t>rieda:	</a:t>
            </a:r>
            <a:r>
              <a:rPr lang="sk-SK" dirty="0" smtClean="0">
                <a:solidFill>
                  <a:srgbClr val="7030A0"/>
                </a:solidFill>
              </a:rPr>
              <a:t>cicavce</a:t>
            </a:r>
          </a:p>
          <a:p>
            <a:pPr marL="0" indent="0">
              <a:buNone/>
            </a:pPr>
            <a:r>
              <a:rPr lang="sk-SK" dirty="0"/>
              <a:t>r</a:t>
            </a:r>
            <a:r>
              <a:rPr lang="sk-SK" dirty="0" smtClean="0"/>
              <a:t>ad:		</a:t>
            </a:r>
            <a:r>
              <a:rPr lang="sk-SK" dirty="0" smtClean="0">
                <a:solidFill>
                  <a:srgbClr val="7030A0"/>
                </a:solidFill>
              </a:rPr>
              <a:t>primáty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12" y="1700808"/>
            <a:ext cx="3374479" cy="44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45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Prečo patrí človek medzi stavovce?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 smtClean="0"/>
              <a:t>- oporu tela tvorí </a:t>
            </a:r>
            <a:r>
              <a:rPr lang="sk-SK" dirty="0" smtClean="0">
                <a:solidFill>
                  <a:srgbClr val="7030A0"/>
                </a:solidFill>
              </a:rPr>
              <a:t>kostra zo stavcov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492896"/>
            <a:ext cx="2781300" cy="4162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90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Prečo patrí medzi cicavce?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5329246" cy="318612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S inými cicavcami má podobné:</a:t>
            </a:r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b="1" dirty="0" smtClean="0">
                <a:solidFill>
                  <a:srgbClr val="FFFF00"/>
                </a:solidFill>
              </a:rPr>
              <a:t>stavba orgánov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FF00"/>
                </a:solidFill>
              </a:rPr>
              <a:t>	</a:t>
            </a:r>
            <a:r>
              <a:rPr lang="sk-SK" b="1" dirty="0" smtClean="0">
                <a:solidFill>
                  <a:srgbClr val="FFFF00"/>
                </a:solidFill>
              </a:rPr>
              <a:t>funkcia orgánov</a:t>
            </a:r>
            <a:endParaRPr lang="sk-SK" b="1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b="1" i="1" dirty="0">
                <a:solidFill>
                  <a:srgbClr val="FFFF00"/>
                </a:solidFill>
              </a:rPr>
              <a:t>	</a:t>
            </a:r>
            <a:r>
              <a:rPr lang="sk-SK" b="1" dirty="0" smtClean="0">
                <a:solidFill>
                  <a:srgbClr val="FFFF00"/>
                </a:solidFill>
              </a:rPr>
              <a:t>orgánové sústavy</a:t>
            </a:r>
          </a:p>
        </p:txBody>
      </p:sp>
      <p:pic>
        <p:nvPicPr>
          <p:cNvPr id="4101" name="Picture 5" descr="Endocrine System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725062" cy="5236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970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Čo má spoločne s ľudoopmi?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ržanie tela</a:t>
            </a:r>
          </a:p>
          <a:p>
            <a:r>
              <a:rPr lang="sk-SK" dirty="0"/>
              <a:t>p</a:t>
            </a:r>
            <a:r>
              <a:rPr lang="sk-SK" dirty="0" smtClean="0"/>
              <a:t>ohyblivé prsty</a:t>
            </a:r>
          </a:p>
          <a:p>
            <a:r>
              <a:rPr lang="sk-SK" dirty="0"/>
              <a:t>p</a:t>
            </a:r>
            <a:r>
              <a:rPr lang="sk-SK" dirty="0" smtClean="0"/>
              <a:t>riestorové videnie</a:t>
            </a:r>
          </a:p>
          <a:p>
            <a:r>
              <a:rPr lang="sk-SK" dirty="0"/>
              <a:t>p</a:t>
            </a:r>
            <a:r>
              <a:rPr lang="sk-SK" dirty="0" smtClean="0"/>
              <a:t>o narodení výživu materským mliekom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5" y="1196752"/>
            <a:ext cx="5478010" cy="54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93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i="1" dirty="0" smtClean="0">
                <a:solidFill>
                  <a:srgbClr val="FF0066"/>
                </a:solidFill>
              </a:rPr>
              <a:t>Odlišné znaky človeka od ľudoopov: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Výsledok vyhľadávania obrázkov pre dopyt predchodca clov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643050"/>
            <a:ext cx="5147277" cy="3929090"/>
          </a:xfrm>
          <a:prstGeom prst="rect">
            <a:avLst/>
          </a:prstGeom>
          <a:noFill/>
        </p:spPr>
      </p:pic>
      <p:sp>
        <p:nvSpPr>
          <p:cNvPr id="6148" name="AutoShape 4" descr="Výsledok vyhľadávania obrázkov pre dopyt ludske te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0" name="Picture 6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928802"/>
            <a:ext cx="3438525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047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tx1"/>
                </a:solidFill>
              </a:rPr>
              <a:t>Ľudské spoločenstvo</a:t>
            </a:r>
            <a:endParaRPr lang="sk-SK" b="1" i="1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500174"/>
            <a:ext cx="6805370" cy="50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347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122</Words>
  <Application>Microsoft Office PowerPoint</Application>
  <PresentationFormat>Prezentácia na obrazovke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Motiv systému Office</vt:lpstr>
      <vt:lpstr>Snímka 1</vt:lpstr>
      <vt:lpstr>Ryby, ikry, žubrienky, vonkajšie oplodnenie</vt:lpstr>
      <vt:lpstr>    Človek a jeho telo Ľudský organizmus a ľudské spoločenstvo</vt:lpstr>
      <vt:lpstr>Taxonómia človeka</vt:lpstr>
      <vt:lpstr>Prečo patrí človek medzi stavovce?</vt:lpstr>
      <vt:lpstr>Prečo patrí medzi cicavce?</vt:lpstr>
      <vt:lpstr>Čo má spoločne s ľudoopmi?</vt:lpstr>
      <vt:lpstr>Odlišné znaky človeka od ľudoopov:</vt:lpstr>
      <vt:lpstr>Ľudské spoločenstvo</vt:lpstr>
      <vt:lpstr>Rovnocennosť 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Človek a jeho telo  Ľudský organizmus a ľudské spoločenstvo</dc:title>
  <dc:creator>Admin</dc:creator>
  <cp:lastModifiedBy>hp</cp:lastModifiedBy>
  <cp:revision>15</cp:revision>
  <dcterms:created xsi:type="dcterms:W3CDTF">2015-11-19T17:15:15Z</dcterms:created>
  <dcterms:modified xsi:type="dcterms:W3CDTF">2020-11-27T06:25:12Z</dcterms:modified>
</cp:coreProperties>
</file>