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23" r:id="rId3"/>
    <p:sldId id="318" r:id="rId4"/>
    <p:sldId id="324" r:id="rId5"/>
    <p:sldId id="325" r:id="rId6"/>
    <p:sldId id="317" r:id="rId7"/>
    <p:sldId id="319" r:id="rId8"/>
    <p:sldId id="321" r:id="rId9"/>
    <p:sldId id="320" r:id="rId10"/>
    <p:sldId id="314" r:id="rId11"/>
    <p:sldId id="315" r:id="rId12"/>
    <p:sldId id="322" r:id="rId13"/>
    <p:sldId id="31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7CDA-30B6-4C88-A5D5-8B7494FD61E6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57A2-27A7-491B-85B0-51D027594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857A2-27A7-491B-85B0-51D02759464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560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857A2-27A7-491B-85B0-51D02759464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98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1"/>
            <a:ext cx="9144000" cy="684943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9C00-CC5E-4B68-8878-775D3E4F2E5D}" type="datetime1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I. fáza Bernolákovci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3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FCED-C38E-4571-A024-75EF2270C942}" type="datetime1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885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A8EB-6765-4376-ABE0-0FD6788BB911}" type="datetime1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05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  <p:extLst>
      <p:ext uri="{BB962C8B-B14F-4D97-AF65-F5344CB8AC3E}">
        <p14:creationId xmlns:p14="http://schemas.microsoft.com/office/powerpoint/2010/main" val="315012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D42-26F1-4F37-86B8-C889FF0A040C}" type="datetime1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1. Fáza Bernolákovci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49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78F9-ED41-4191-85E0-94A0451931FB}" type="datetime1">
              <a:rPr lang="sk-SK" smtClean="0"/>
              <a:t>18. 2. 2024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4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CD8E-B501-4F63-B2BF-C612A26E37E6}" type="datetime1">
              <a:rPr lang="sk-SK" smtClean="0"/>
              <a:t>18. 2. 2024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34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B8E7-17F5-417D-909F-F990918C44F9}" type="datetime1">
              <a:rPr lang="sk-SK" smtClean="0"/>
              <a:t>18. 2. 2024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7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0830-39B7-4987-9039-6CAAD71A9A21}" type="datetime1">
              <a:rPr lang="sk-SK" smtClean="0"/>
              <a:t>18. 2. 2024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75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DD6F-3B38-4870-9359-0B46B03F8810}" type="datetime1">
              <a:rPr lang="sk-SK" smtClean="0"/>
              <a:t>18. 2. 2024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28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8F9F-B499-4B39-814E-44629793AE2C}" type="datetime1">
              <a:rPr lang="sk-SK" smtClean="0"/>
              <a:t>18. 2. 2024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Štúrovská generácia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64B4-A67E-45EE-847F-FF6C96591C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57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1"/>
            <a:ext cx="9144000" cy="6849438"/>
          </a:xfrm>
          <a:prstGeom prst="rect">
            <a:avLst/>
          </a:prstGeom>
        </p:spPr>
      </p:pic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23168" y="648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207A5AD-8252-48F2-B60D-652A7A0736EC}" type="datetime1">
              <a:rPr lang="sk-SK" smtClean="0"/>
              <a:t>18. 2. 2024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48859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k-SK" dirty="0"/>
              <a:t>I. Fáza </a:t>
            </a:r>
            <a:r>
              <a:rPr lang="sk-SK" dirty="0" err="1"/>
              <a:t>Berolákovci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000056" y="647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E864B4-A67E-45EE-847F-FF6C96591C4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aktivity Slovákov na obranu</a:t>
            </a:r>
          </a:p>
        </p:txBody>
      </p:sp>
    </p:spTree>
    <p:extLst>
      <p:ext uri="{BB962C8B-B14F-4D97-AF65-F5344CB8AC3E}">
        <p14:creationId xmlns:p14="http://schemas.microsoft.com/office/powerpoint/2010/main" val="29871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9176"/>
            <a:ext cx="8229600" cy="92211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SNS (1871)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760" y="930237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centrum: Turčiansky sv. Martin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 algn="ctr">
              <a:buNone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5576" y="5830150"/>
            <a:ext cx="404987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Svetozár Hurban VAJANSKÝ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53" y="2288381"/>
            <a:ext cx="2059040" cy="272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dĺžnik 6"/>
          <p:cNvSpPr/>
          <p:nvPr/>
        </p:nvSpPr>
        <p:spPr>
          <a:xfrm>
            <a:off x="107395" y="4966997"/>
            <a:ext cx="20559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Pavol MUDROŇ</a:t>
            </a:r>
          </a:p>
        </p:txBody>
      </p:sp>
      <p:sp>
        <p:nvSpPr>
          <p:cNvPr id="8" name="Obdĺžnik 7"/>
          <p:cNvSpPr/>
          <p:nvPr/>
        </p:nvSpPr>
        <p:spPr>
          <a:xfrm>
            <a:off x="104353" y="1530963"/>
            <a:ext cx="6195839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spolupráca slovanských národov, pomoc Ruska</a:t>
            </a:r>
          </a:p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panslavizmus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2E8F04A6-5C17-458E-84CE-1647C9B5F6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0881" y="0"/>
            <a:ext cx="2623119" cy="1891003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5153" y="2288381"/>
            <a:ext cx="2492040" cy="35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85A447E2-A9F0-4CE1-A0EA-9D17A9C40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769" y="2288381"/>
            <a:ext cx="2602301" cy="3504431"/>
          </a:xfrm>
          <a:prstGeom prst="rect">
            <a:avLst/>
          </a:prstGeom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BC217B98-85C4-48D8-BEF1-337C08F7F4F1}"/>
              </a:ext>
            </a:extLst>
          </p:cNvPr>
          <p:cNvSpPr/>
          <p:nvPr/>
        </p:nvSpPr>
        <p:spPr>
          <a:xfrm>
            <a:off x="5002364" y="5861294"/>
            <a:ext cx="404987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Štefan Marko DAXNER</a:t>
            </a:r>
          </a:p>
        </p:txBody>
      </p:sp>
    </p:spTree>
    <p:extLst>
      <p:ext uri="{BB962C8B-B14F-4D97-AF65-F5344CB8AC3E}">
        <p14:creationId xmlns:p14="http://schemas.microsoft.com/office/powerpoint/2010/main" val="23881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Slovenská ľudová strana</a:t>
            </a:r>
          </a:p>
          <a:p>
            <a:pPr marL="0" indent="0">
              <a:buNone/>
            </a:pPr>
            <a:r>
              <a:rPr lang="sk-SK" dirty="0"/>
              <a:t>strana katolíkov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zakladateľ: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ANDREJ HLINKA</a:t>
            </a:r>
          </a:p>
          <a:p>
            <a:pPr marL="0" indent="0">
              <a:buNone/>
            </a:pPr>
            <a:endParaRPr lang="sk-SK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sk-SK" dirty="0"/>
              <a:t>kritika SNS</a:t>
            </a:r>
          </a:p>
          <a:p>
            <a:pPr>
              <a:buFontTx/>
              <a:buChar char="-"/>
            </a:pPr>
            <a:r>
              <a:rPr lang="sk-SK" dirty="0"/>
              <a:t>zapojenie obyvateľstva </a:t>
            </a:r>
          </a:p>
          <a:p>
            <a:pPr marL="0" indent="0">
              <a:buNone/>
            </a:pPr>
            <a:r>
              <a:rPr lang="sk-SK" dirty="0"/>
              <a:t>do politiky 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xmlns="" id="{242C4917-6918-4D36-8C48-E6CF207B67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0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SĽS (1905)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1782" y="1980717"/>
            <a:ext cx="1992788" cy="252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FA860BD8-C75E-45DD-8032-E88C98FDBB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029" y="1556792"/>
            <a:ext cx="2837556" cy="39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33A13A-5854-476E-9081-48BD381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8072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Andrej Hlinka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26ED20B7-062C-49BC-A5E4-98ABC6D5C4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70182"/>
            <a:ext cx="2179408" cy="3006080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059D63F8-B9CC-4868-B2D9-438FA2ED6D02}"/>
              </a:ext>
            </a:extLst>
          </p:cNvPr>
          <p:cNvSpPr/>
          <p:nvPr/>
        </p:nvSpPr>
        <p:spPr>
          <a:xfrm>
            <a:off x="88336" y="1124744"/>
            <a:ext cx="28274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*Ružomberok 1864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B09E22A1-6775-4B5D-9A34-4DC738FFFC28}"/>
              </a:ext>
            </a:extLst>
          </p:cNvPr>
          <p:cNvSpPr/>
          <p:nvPr/>
        </p:nvSpPr>
        <p:spPr>
          <a:xfrm>
            <a:off x="95638" y="1925757"/>
            <a:ext cx="6636602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katolícky kňaz, národovec, politik 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C27C8A0A-4FB7-45BD-B124-25574C8DA3A7}"/>
              </a:ext>
            </a:extLst>
          </p:cNvPr>
          <p:cNvSpPr/>
          <p:nvPr/>
        </p:nvSpPr>
        <p:spPr>
          <a:xfrm>
            <a:off x="88336" y="2745229"/>
            <a:ext cx="6636602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prispel k výstavbe kostola v Černovej (RK) 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488BEBF4-A735-41A7-808F-7584B8B73779}"/>
              </a:ext>
            </a:extLst>
          </p:cNvPr>
          <p:cNvSpPr/>
          <p:nvPr/>
        </p:nvSpPr>
        <p:spPr>
          <a:xfrm>
            <a:off x="118152" y="3645634"/>
            <a:ext cx="8937512" cy="1079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po tragédií v Černovej 1907 cestoval po Morave, Čechách a Rakúsku a vysvetľoval príčiny tragédie </a:t>
            </a:r>
          </a:p>
        </p:txBody>
      </p:sp>
    </p:spTree>
    <p:extLst>
      <p:ext uri="{BB962C8B-B14F-4D97-AF65-F5344CB8AC3E}">
        <p14:creationId xmlns:p14="http://schemas.microsoft.com/office/powerpoint/2010/main" val="26787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5171" y="38217"/>
            <a:ext cx="8229600" cy="83671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tragédia v ČERNOVEJ 1907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5877272"/>
          </a:xfrm>
        </p:spPr>
        <p:txBody>
          <a:bodyPr/>
          <a:lstStyle/>
          <a:p>
            <a:r>
              <a:rPr lang="sk-SK" dirty="0"/>
              <a:t>dnes súčasť Ružomberka</a:t>
            </a:r>
          </a:p>
          <a:p>
            <a:r>
              <a:rPr lang="sk-SK" dirty="0"/>
              <a:t>výstavba kostola</a:t>
            </a:r>
          </a:p>
          <a:p>
            <a:r>
              <a:rPr lang="sk-SK" dirty="0"/>
              <a:t>dôsledok maďarizácie</a:t>
            </a:r>
          </a:p>
          <a:p>
            <a:r>
              <a:rPr lang="sk-SK" dirty="0"/>
              <a:t>15 mŕtvych</a:t>
            </a:r>
          </a:p>
          <a:p>
            <a:endParaRPr lang="sk-S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14658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9690" y="3951912"/>
            <a:ext cx="4400563" cy="286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0253" y="874929"/>
            <a:ext cx="245547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0DEBBD4-B061-4576-88A4-2EEF022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sk-SK" dirty="0"/>
              <a:t>Rakúsko-Uhorsko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A4A343E-034F-4E61-81B1-EE94EEC6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66738"/>
            <a:ext cx="5904656" cy="60679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sk-SK" dirty="0"/>
              <a:t>územie Slovenska - - Uhorsko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AD1133AC-4851-40A4-9C7B-0002A8106A87}"/>
              </a:ext>
            </a:extLst>
          </p:cNvPr>
          <p:cNvSpPr txBox="1">
            <a:spLocks/>
          </p:cNvSpPr>
          <p:nvPr/>
        </p:nvSpPr>
        <p:spPr>
          <a:xfrm>
            <a:off x="35496" y="2246507"/>
            <a:ext cx="7128792" cy="606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b="1" dirty="0">
                <a:latin typeface="+mj-lt"/>
                <a:cs typeface="Times New Roman" panose="02020603050405020304" pitchFamily="18" charset="0"/>
              </a:rPr>
              <a:t>maďarizácia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dirty="0">
                <a:latin typeface="+mj-lt"/>
                <a:cs typeface="Times New Roman" panose="02020603050405020304" pitchFamily="18" charset="0"/>
              </a:rPr>
              <a:t>školstvo, kultúra</a:t>
            </a:r>
            <a:r>
              <a:rPr lang="sk-SK" b="1" dirty="0">
                <a:latin typeface="+mj-lt"/>
                <a:cs typeface="Times New Roman" panose="02020603050405020304" pitchFamily="18" charset="0"/>
              </a:rPr>
              <a:t> </a:t>
            </a:r>
            <a:endParaRPr lang="sk-SK" b="1" dirty="0">
              <a:latin typeface="+mj-lt"/>
            </a:endParaRP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xmlns="" id="{E06F85C9-4110-4DE1-8125-310D5BFC1468}"/>
              </a:ext>
            </a:extLst>
          </p:cNvPr>
          <p:cNvSpPr txBox="1">
            <a:spLocks/>
          </p:cNvSpPr>
          <p:nvPr/>
        </p:nvSpPr>
        <p:spPr>
          <a:xfrm>
            <a:off x="45232" y="4403386"/>
            <a:ext cx="5904656" cy="606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1907: </a:t>
            </a:r>
            <a:r>
              <a:rPr lang="sk-SK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Apponyho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zákony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E790CE27-C697-4C5E-830B-F35DA64164A5}"/>
              </a:ext>
            </a:extLst>
          </p:cNvPr>
          <p:cNvSpPr txBox="1">
            <a:spLocks/>
          </p:cNvSpPr>
          <p:nvPr/>
        </p:nvSpPr>
        <p:spPr>
          <a:xfrm>
            <a:off x="67544" y="1606622"/>
            <a:ext cx="9073008" cy="606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b="1" dirty="0">
                <a:latin typeface="+mj-lt"/>
                <a:cs typeface="Times New Roman" panose="02020603050405020304" pitchFamily="18" charset="0"/>
              </a:rPr>
              <a:t>maďarčina = úradný jazyk v Uhorsku</a:t>
            </a:r>
            <a:endParaRPr lang="sk-SK" b="1" dirty="0">
              <a:latin typeface="+mj-lt"/>
            </a:endParaRP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xmlns="" id="{3C751AF6-B9B8-4B33-8EF4-B19D92C4E2D8}"/>
              </a:ext>
            </a:extLst>
          </p:cNvPr>
          <p:cNvSpPr txBox="1">
            <a:spLocks/>
          </p:cNvSpPr>
          <p:nvPr/>
        </p:nvSpPr>
        <p:spPr>
          <a:xfrm>
            <a:off x="35091" y="2886391"/>
            <a:ext cx="7128792" cy="606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latin typeface="+mj-lt"/>
              </a:rPr>
              <a:t>do 1875: zatvorené 3 gymnáziá + MS</a:t>
            </a:r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xmlns="" id="{F4EF9906-8550-4ACC-97B9-F4DB051E3C1A}"/>
              </a:ext>
            </a:extLst>
          </p:cNvPr>
          <p:cNvSpPr txBox="1">
            <a:spLocks/>
          </p:cNvSpPr>
          <p:nvPr/>
        </p:nvSpPr>
        <p:spPr>
          <a:xfrm>
            <a:off x="2009529" y="3526275"/>
            <a:ext cx="7128792" cy="606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latin typeface="+mj-lt"/>
              </a:rPr>
              <a:t>do r. 1918 neexistovala slovenská SŠ</a:t>
            </a:r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xmlns="" id="{815D7B7A-4B63-4A83-9C41-FE2B488CC819}"/>
              </a:ext>
            </a:extLst>
          </p:cNvPr>
          <p:cNvSpPr txBox="1">
            <a:spLocks/>
          </p:cNvSpPr>
          <p:nvPr/>
        </p:nvSpPr>
        <p:spPr>
          <a:xfrm>
            <a:off x="15616" y="5142529"/>
            <a:ext cx="8012767" cy="606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latin typeface="+mj-lt"/>
              </a:rPr>
              <a:t>maďarčina = povinný predmet v školách</a:t>
            </a:r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xmlns="" id="{83C5FEB1-441C-465B-A56B-8420A1BFC638}"/>
              </a:ext>
            </a:extLst>
          </p:cNvPr>
          <p:cNvSpPr txBox="1">
            <a:spLocks/>
          </p:cNvSpPr>
          <p:nvPr/>
        </p:nvSpPr>
        <p:spPr>
          <a:xfrm>
            <a:off x="15616" y="5858712"/>
            <a:ext cx="9122705" cy="37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latin typeface="+mj-lt"/>
              </a:rPr>
              <a:t>žiaci, ktorí neovládali maďarčinu po 4. ročníku nemohli pokračovať v štúdiu</a:t>
            </a:r>
          </a:p>
        </p:txBody>
      </p:sp>
    </p:spTree>
    <p:extLst>
      <p:ext uri="{BB962C8B-B14F-4D97-AF65-F5344CB8AC3E}">
        <p14:creationId xmlns:p14="http://schemas.microsoft.com/office/powerpoint/2010/main" val="33769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sk-SK" b="1" dirty="0">
                <a:solidFill>
                  <a:schemeClr val="accent5">
                    <a:lumMod val="50000"/>
                  </a:schemeClr>
                </a:solidFill>
              </a:rPr>
              <a:t>Turčiansky sv. Martin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9905" y="879413"/>
            <a:ext cx="889248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dôležité centrum </a:t>
            </a:r>
          </a:p>
          <a:p>
            <a:pPr marL="0" indent="0" algn="r">
              <a:buNone/>
            </a:pPr>
            <a:r>
              <a:rPr lang="sk-SK" dirty="0"/>
              <a:t>slovenských národných aktivít</a:t>
            </a:r>
          </a:p>
        </p:txBody>
      </p:sp>
      <p:pic>
        <p:nvPicPr>
          <p:cNvPr id="1028" name="Picture 4" descr="Mestsky a Zupny Dom, Turciansky, Svaty Martin, Slovakia | e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631" y="2060848"/>
            <a:ext cx="459506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035098"/>
            <a:ext cx="5603776" cy="28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7954708-13FB-40E2-AD40-B4D473BD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slovenské spolky - MT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4CB70A75-CBDC-467A-B7C6-9E5ED30FE9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92696"/>
            <a:ext cx="2232248" cy="1591336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1EC0AA5-49AA-42A0-B414-BBAC749CFC37}"/>
              </a:ext>
            </a:extLst>
          </p:cNvPr>
          <p:cNvSpPr/>
          <p:nvPr/>
        </p:nvSpPr>
        <p:spPr>
          <a:xfrm>
            <a:off x="2555775" y="1052736"/>
            <a:ext cx="4824537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ŽIVENA: spolok slovenských žien 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1B3F0672-9A12-411D-ADCC-7B717BED0FB3}"/>
              </a:ext>
            </a:extLst>
          </p:cNvPr>
          <p:cNvSpPr/>
          <p:nvPr/>
        </p:nvSpPr>
        <p:spPr>
          <a:xfrm>
            <a:off x="2555775" y="1845577"/>
            <a:ext cx="6336703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b="1" dirty="0">
                <a:solidFill>
                  <a:srgbClr val="002060"/>
                </a:solidFill>
              </a:rPr>
              <a:t>Národná tlačiareň</a:t>
            </a:r>
            <a:r>
              <a:rPr lang="sk-SK" sz="2300" dirty="0">
                <a:solidFill>
                  <a:srgbClr val="002060"/>
                </a:solidFill>
              </a:rPr>
              <a:t>, vydávanie kníh, novín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48549CF1-28EF-4316-AD7E-8837A6C0897F}"/>
              </a:ext>
            </a:extLst>
          </p:cNvPr>
          <p:cNvSpPr/>
          <p:nvPr/>
        </p:nvSpPr>
        <p:spPr>
          <a:xfrm>
            <a:off x="107504" y="2643703"/>
            <a:ext cx="878497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b="1" dirty="0">
                <a:solidFill>
                  <a:srgbClr val="002060"/>
                </a:solidFill>
              </a:rPr>
              <a:t>Muzeálna slovenská spoločnosť </a:t>
            </a:r>
            <a:r>
              <a:rPr lang="sk-SK" sz="2300" dirty="0">
                <a:solidFill>
                  <a:srgbClr val="002060"/>
                </a:solidFill>
              </a:rPr>
              <a:t>(</a:t>
            </a:r>
            <a:r>
              <a:rPr lang="sk-SK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3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SNM);       prírodné vedy</a:t>
            </a:r>
            <a:endParaRPr lang="sk-SK" sz="2300" dirty="0">
              <a:solidFill>
                <a:srgbClr val="00206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A7A2E078-1C3F-4547-80E5-05DAB75AB9CD}"/>
              </a:ext>
            </a:extLst>
          </p:cNvPr>
          <p:cNvSpPr/>
          <p:nvPr/>
        </p:nvSpPr>
        <p:spPr>
          <a:xfrm>
            <a:off x="5580112" y="3416672"/>
            <a:ext cx="3312366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etnografia (národopis)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19D01D13-0F9B-4A71-A711-9A0DC786571C}"/>
              </a:ext>
            </a:extLst>
          </p:cNvPr>
          <p:cNvSpPr/>
          <p:nvPr/>
        </p:nvSpPr>
        <p:spPr>
          <a:xfrm>
            <a:off x="107504" y="3392094"/>
            <a:ext cx="3312366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riaditeľ: Andrej KMEŤ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B6A0701F-F111-4694-9C16-1664A5294C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0" y="3385841"/>
            <a:ext cx="1903920" cy="28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7954708-13FB-40E2-AD40-B4D473BD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katolíci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1EC0AA5-49AA-42A0-B414-BBAC749CFC37}"/>
              </a:ext>
            </a:extLst>
          </p:cNvPr>
          <p:cNvSpPr/>
          <p:nvPr/>
        </p:nvSpPr>
        <p:spPr>
          <a:xfrm>
            <a:off x="1889091" y="1019627"/>
            <a:ext cx="7223829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Spolok svätého Vojtecha; vydával </a:t>
            </a:r>
            <a:r>
              <a:rPr lang="sk-SK" sz="2300" b="1" dirty="0">
                <a:solidFill>
                  <a:srgbClr val="002060"/>
                </a:solidFill>
              </a:rPr>
              <a:t>Katolícke noviny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1B3F0672-9A12-411D-ADCC-7B717BED0FB3}"/>
              </a:ext>
            </a:extLst>
          </p:cNvPr>
          <p:cNvSpPr/>
          <p:nvPr/>
        </p:nvSpPr>
        <p:spPr>
          <a:xfrm>
            <a:off x="478160" y="5478333"/>
            <a:ext cx="834231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300" b="1" dirty="0">
                <a:solidFill>
                  <a:srgbClr val="002060"/>
                </a:solidFill>
              </a:rPr>
              <a:t>oba spolky fungujú dodnes</a:t>
            </a:r>
            <a:endParaRPr lang="sk-SK" sz="2300" dirty="0">
              <a:solidFill>
                <a:srgbClr val="00206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48549CF1-28EF-4316-AD7E-8837A6C0897F}"/>
              </a:ext>
            </a:extLst>
          </p:cNvPr>
          <p:cNvSpPr/>
          <p:nvPr/>
        </p:nvSpPr>
        <p:spPr>
          <a:xfrm>
            <a:off x="84476" y="3732537"/>
            <a:ext cx="520760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b="1" dirty="0" err="1">
                <a:solidFill>
                  <a:srgbClr val="002060"/>
                </a:solidFill>
              </a:rPr>
              <a:t>Tranoscius</a:t>
            </a:r>
            <a:r>
              <a:rPr lang="sk-SK" sz="2300" b="1" dirty="0">
                <a:solidFill>
                  <a:srgbClr val="002060"/>
                </a:solidFill>
              </a:rPr>
              <a:t> </a:t>
            </a:r>
            <a:r>
              <a:rPr lang="sk-SK" sz="2300" dirty="0">
                <a:solidFill>
                  <a:srgbClr val="002060"/>
                </a:solidFill>
              </a:rPr>
              <a:t>v Liptovskom sv. Mikuláši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19D01D13-0F9B-4A71-A711-9A0DC786571C}"/>
              </a:ext>
            </a:extLst>
          </p:cNvPr>
          <p:cNvSpPr/>
          <p:nvPr/>
        </p:nvSpPr>
        <p:spPr>
          <a:xfrm>
            <a:off x="84476" y="4489671"/>
            <a:ext cx="5783668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vydavateľstvo evanjelickej literatúry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6993DFE4-6D2A-470F-AE80-8302F70E4D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76" y="288994"/>
            <a:ext cx="1751219" cy="2324249"/>
          </a:xfrm>
          <a:prstGeom prst="rect">
            <a:avLst/>
          </a:prstGeom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2019C570-1449-412B-9E55-222DBED69E89}"/>
              </a:ext>
            </a:extLst>
          </p:cNvPr>
          <p:cNvSpPr/>
          <p:nvPr/>
        </p:nvSpPr>
        <p:spPr>
          <a:xfrm>
            <a:off x="1889091" y="1831665"/>
            <a:ext cx="7223829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300" dirty="0">
                <a:solidFill>
                  <a:srgbClr val="002060"/>
                </a:solidFill>
              </a:rPr>
              <a:t>a náboženskú literatúru v slovenčine 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xmlns="" id="{CAFA6118-14EE-4180-9F64-78BBC2BBAFAD}"/>
              </a:ext>
            </a:extLst>
          </p:cNvPr>
          <p:cNvSpPr txBox="1">
            <a:spLocks/>
          </p:cNvSpPr>
          <p:nvPr/>
        </p:nvSpPr>
        <p:spPr>
          <a:xfrm>
            <a:off x="457200" y="2721248"/>
            <a:ext cx="8229600" cy="850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evanjelici</a:t>
            </a:r>
          </a:p>
        </p:txBody>
      </p:sp>
    </p:spTree>
    <p:extLst>
      <p:ext uri="{BB962C8B-B14F-4D97-AF65-F5344CB8AC3E}">
        <p14:creationId xmlns:p14="http://schemas.microsoft.com/office/powerpoint/2010/main" val="25527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52" y="620688"/>
            <a:ext cx="9144451" cy="569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0967" y="16380"/>
            <a:ext cx="8229600" cy="85010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Tomáš </a:t>
            </a:r>
            <a:r>
              <a:rPr lang="sk-SK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Garrigue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Masaryk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851709"/>
            <a:ext cx="1924472" cy="24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107504" y="980728"/>
            <a:ext cx="6048672" cy="85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dirty="0"/>
              <a:t>profesor na pražskej univerzite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07504" y="1945076"/>
            <a:ext cx="6048672" cy="85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dirty="0"/>
              <a:t>študenti – mnohí Slováci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107504" y="2703071"/>
            <a:ext cx="6048672" cy="41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b="1" dirty="0"/>
              <a:t>M.R. Štefánik, Vavro </a:t>
            </a:r>
            <a:r>
              <a:rPr lang="sk-SK" sz="3300" b="1" dirty="0" err="1"/>
              <a:t>Šrobár</a:t>
            </a:r>
            <a:endParaRPr lang="sk-SK" sz="3300" b="1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07504" y="3322130"/>
            <a:ext cx="8837240" cy="85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dirty="0"/>
              <a:t>T.G.M.: myšlienka </a:t>
            </a:r>
            <a:r>
              <a:rPr lang="sk-SK" sz="3300" dirty="0">
                <a:solidFill>
                  <a:schemeClr val="accent2">
                    <a:lumMod val="75000"/>
                  </a:schemeClr>
                </a:solidFill>
              </a:rPr>
              <a:t>čechoslovakizmu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3340208"/>
            <a:ext cx="1924472" cy="1313699"/>
          </a:xfrm>
          <a:prstGeom prst="rect">
            <a:avLst/>
          </a:prstGeom>
        </p:spPr>
      </p:pic>
      <p:sp>
        <p:nvSpPr>
          <p:cNvPr id="10" name="Nadpis 1"/>
          <p:cNvSpPr txBox="1">
            <a:spLocks/>
          </p:cNvSpPr>
          <p:nvPr/>
        </p:nvSpPr>
        <p:spPr>
          <a:xfrm>
            <a:off x="153380" y="4711685"/>
            <a:ext cx="8837240" cy="85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300" dirty="0"/>
              <a:t>Česi a Slováci sú </a:t>
            </a:r>
            <a:r>
              <a:rPr lang="sk-SK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vetvy 1 NÁRODA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xmlns="" id="{8FBAA550-9AF4-4481-A669-CEBEBAE072C1}"/>
              </a:ext>
            </a:extLst>
          </p:cNvPr>
          <p:cNvSpPr txBox="1">
            <a:spLocks/>
          </p:cNvSpPr>
          <p:nvPr/>
        </p:nvSpPr>
        <p:spPr>
          <a:xfrm>
            <a:off x="160074" y="5640183"/>
            <a:ext cx="7724294" cy="922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b="1" dirty="0">
                <a:solidFill>
                  <a:schemeClr val="accent1">
                    <a:lumMod val="75000"/>
                  </a:schemeClr>
                </a:solidFill>
              </a:rPr>
              <a:t>spolok </a:t>
            </a:r>
            <a:r>
              <a:rPr lang="sk-SK" sz="3300" b="1" dirty="0" err="1">
                <a:solidFill>
                  <a:schemeClr val="accent1">
                    <a:lumMod val="75000"/>
                  </a:schemeClr>
                </a:solidFill>
              </a:rPr>
              <a:t>sl</a:t>
            </a:r>
            <a:r>
              <a:rPr lang="sk-SK" sz="3300" b="1" dirty="0">
                <a:solidFill>
                  <a:schemeClr val="accent1">
                    <a:lumMod val="75000"/>
                  </a:schemeClr>
                </a:solidFill>
              </a:rPr>
              <a:t>. študentov -DETVAN</a:t>
            </a:r>
          </a:p>
        </p:txBody>
      </p:sp>
    </p:spTree>
    <p:extLst>
      <p:ext uri="{BB962C8B-B14F-4D97-AF65-F5344CB8AC3E}">
        <p14:creationId xmlns:p14="http://schemas.microsoft.com/office/powerpoint/2010/main" val="16319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8EE6705-CF17-4052-8722-9461C3E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18"/>
            <a:ext cx="8229600" cy="92211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spolky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5E78AEBD-E1D2-4FB9-93EC-2A4BC9EA789B}"/>
              </a:ext>
            </a:extLst>
          </p:cNvPr>
          <p:cNvSpPr txBox="1">
            <a:spLocks/>
          </p:cNvSpPr>
          <p:nvPr/>
        </p:nvSpPr>
        <p:spPr>
          <a:xfrm>
            <a:off x="107504" y="1052736"/>
            <a:ext cx="7560840" cy="922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b="1" dirty="0" err="1">
                <a:solidFill>
                  <a:schemeClr val="accent1">
                    <a:lumMod val="75000"/>
                  </a:schemeClr>
                </a:solidFill>
              </a:rPr>
              <a:t>Česko</a:t>
            </a:r>
            <a:r>
              <a:rPr lang="sk-SK" sz="3300" b="1" dirty="0" err="1">
                <a:solidFill>
                  <a:schemeClr val="accent2">
                    <a:lumMod val="75000"/>
                  </a:schemeClr>
                </a:solidFill>
              </a:rPr>
              <a:t>slovanská</a:t>
            </a:r>
            <a:r>
              <a:rPr lang="sk-SK" sz="3300" b="1" dirty="0">
                <a:solidFill>
                  <a:schemeClr val="accent1">
                    <a:lumMod val="75000"/>
                  </a:schemeClr>
                </a:solidFill>
              </a:rPr>
              <a:t> jednota </a:t>
            </a:r>
            <a:r>
              <a:rPr lang="sk-SK" sz="3300" dirty="0">
                <a:solidFill>
                  <a:schemeClr val="accent1">
                    <a:lumMod val="75000"/>
                  </a:schemeClr>
                </a:solidFill>
              </a:rPr>
              <a:t>(1896), Praha</a:t>
            </a:r>
            <a:endParaRPr lang="sk-SK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A2E877F6-8C34-4876-9106-94082C8507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1844824"/>
            <a:ext cx="2857500" cy="2088232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xmlns="" id="{2041979C-8AAC-42A9-AB95-9BBC700C051B}"/>
              </a:ext>
            </a:extLst>
          </p:cNvPr>
          <p:cNvSpPr txBox="1">
            <a:spLocks/>
          </p:cNvSpPr>
          <p:nvPr/>
        </p:nvSpPr>
        <p:spPr>
          <a:xfrm>
            <a:off x="132554" y="2070178"/>
            <a:ext cx="5735590" cy="922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dirty="0">
                <a:solidFill>
                  <a:schemeClr val="tx2">
                    <a:lumMod val="75000"/>
                  </a:schemeClr>
                </a:solidFill>
              </a:rPr>
              <a:t>česko-slovenská spolupráca; pomoc Slovákom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5E1C12BA-D4CD-45FC-BA6B-0B35678755D7}"/>
              </a:ext>
            </a:extLst>
          </p:cNvPr>
          <p:cNvSpPr txBox="1">
            <a:spLocks/>
          </p:cNvSpPr>
          <p:nvPr/>
        </p:nvSpPr>
        <p:spPr>
          <a:xfrm>
            <a:off x="132554" y="3212976"/>
            <a:ext cx="2592288" cy="922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b="1" dirty="0">
                <a:solidFill>
                  <a:schemeClr val="accent1">
                    <a:lumMod val="75000"/>
                  </a:schemeClr>
                </a:solidFill>
              </a:rPr>
              <a:t>HLASISTI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1F3330C9-87D2-4BB4-99FC-BBDA0077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2088232" cy="29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4B7328FF-F623-43D7-9C39-D8E40B904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4172775"/>
            <a:ext cx="2529483" cy="170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4BCD57F6-CA26-4CEC-9FCE-90F2C1053621}"/>
              </a:ext>
            </a:extLst>
          </p:cNvPr>
          <p:cNvSpPr/>
          <p:nvPr/>
        </p:nvSpPr>
        <p:spPr>
          <a:xfrm>
            <a:off x="107503" y="5914957"/>
            <a:ext cx="2529483" cy="51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VAVRO ŠROBÁR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xmlns="" id="{F692D0B6-2FE8-44AD-BD09-C577413D825E}"/>
              </a:ext>
            </a:extLst>
          </p:cNvPr>
          <p:cNvSpPr txBox="1">
            <a:spLocks/>
          </p:cNvSpPr>
          <p:nvPr/>
        </p:nvSpPr>
        <p:spPr>
          <a:xfrm>
            <a:off x="5033359" y="4028384"/>
            <a:ext cx="3908309" cy="2568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300" dirty="0">
                <a:solidFill>
                  <a:schemeClr val="tx2">
                    <a:lumMod val="75000"/>
                  </a:schemeClr>
                </a:solidFill>
              </a:rPr>
              <a:t>spolok, ktorý vydával časopis HLAS</a:t>
            </a:r>
          </a:p>
        </p:txBody>
      </p:sp>
    </p:spTree>
    <p:extLst>
      <p:ext uri="{BB962C8B-B14F-4D97-AF65-F5344CB8AC3E}">
        <p14:creationId xmlns:p14="http://schemas.microsoft.com/office/powerpoint/2010/main" val="36803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politické strany Slovákov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65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é 5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285</Words>
  <Application>Microsoft Office PowerPoint</Application>
  <PresentationFormat>Prezentácia na obrazovke (4:3)</PresentationFormat>
  <Paragraphs>71</Paragraphs>
  <Slides>13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Comic Sans MS</vt:lpstr>
      <vt:lpstr>Times New Roman</vt:lpstr>
      <vt:lpstr>Motív Office</vt:lpstr>
      <vt:lpstr>aktivity Slovákov na obranu</vt:lpstr>
      <vt:lpstr>Rakúsko-Uhorsko</vt:lpstr>
      <vt:lpstr>Turčiansky sv. Martin</vt:lpstr>
      <vt:lpstr>slovenské spolky - MT</vt:lpstr>
      <vt:lpstr>katolíci</vt:lpstr>
      <vt:lpstr>Prezentácia programu PowerPoint</vt:lpstr>
      <vt:lpstr>Tomáš Garrigue Masaryk</vt:lpstr>
      <vt:lpstr>spolky</vt:lpstr>
      <vt:lpstr>politické strany Slovákov</vt:lpstr>
      <vt:lpstr>SNS (1871)</vt:lpstr>
      <vt:lpstr>Prezentácia programu PowerPoint</vt:lpstr>
      <vt:lpstr>Andrej Hlinka</vt:lpstr>
      <vt:lpstr>tragédia v ČERNOVEJ 1907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Štúrovci</dc:title>
  <dc:creator>Mgr. Monika Holtanova</dc:creator>
  <cp:lastModifiedBy>uzivatel</cp:lastModifiedBy>
  <cp:revision>79</cp:revision>
  <dcterms:created xsi:type="dcterms:W3CDTF">2014-04-24T11:15:51Z</dcterms:created>
  <dcterms:modified xsi:type="dcterms:W3CDTF">2024-02-18T14:13:40Z</dcterms:modified>
</cp:coreProperties>
</file>