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29" autoAdjust="0"/>
  </p:normalViewPr>
  <p:slideViewPr>
    <p:cSldViewPr>
      <p:cViewPr>
        <p:scale>
          <a:sx n="73" d="100"/>
          <a:sy n="73" d="100"/>
        </p:scale>
        <p:origin x="-120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0367A-D93F-48D2-A5DF-CDDCDA8CB3D3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20D1-8A38-4732-9725-11E2B5B4865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800" b="1" i="1" cap="small" dirty="0" smtClean="0">
                <a:solidFill>
                  <a:srgbClr val="FF6600"/>
                </a:solidFill>
                <a:latin typeface="Arial" pitchFamily="34" charset="0"/>
              </a:rPr>
              <a:t>Alkány</a:t>
            </a:r>
            <a:endParaRPr lang="sk-SK" sz="8800" b="1" i="1" cap="small" dirty="0">
              <a:solidFill>
                <a:srgbClr val="FF66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Autofit/>
          </a:bodyPr>
          <a:lstStyle/>
          <a:p>
            <a:r>
              <a:rPr lang="sk-SK" sz="5000" i="1" dirty="0" smtClean="0">
                <a:solidFill>
                  <a:srgbClr val="FF0000"/>
                </a:solidFill>
                <a:latin typeface="Arial" pitchFamily="34" charset="0"/>
              </a:rPr>
              <a:t>Charakteristické reakcie </a:t>
            </a:r>
            <a:r>
              <a:rPr lang="sk-SK" sz="5000" i="1" dirty="0" err="1" smtClean="0">
                <a:solidFill>
                  <a:srgbClr val="FF0000"/>
                </a:solidFill>
                <a:latin typeface="Arial" pitchFamily="34" charset="0"/>
              </a:rPr>
              <a:t>alkánov</a:t>
            </a:r>
            <a:endParaRPr lang="sk-SK" sz="5000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/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1. Substitučné radikálové reakcie (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halogenácia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-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chlorácia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bromácia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.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iodácia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, nitrácia,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sulfochlorácia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) 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2.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Redoxné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reakcie 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3. Eliminačné reakcie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4. Krakovanie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i="1" dirty="0" smtClean="0">
                <a:solidFill>
                  <a:srgbClr val="FF0000"/>
                </a:solidFill>
                <a:latin typeface="Arial" pitchFamily="34" charset="0"/>
              </a:rPr>
              <a:t>Čo sú </a:t>
            </a:r>
            <a:r>
              <a:rPr lang="sk-SK" sz="5000" i="1" dirty="0" err="1" smtClean="0">
                <a:solidFill>
                  <a:srgbClr val="FF0000"/>
                </a:solidFill>
                <a:latin typeface="Arial" pitchFamily="34" charset="0"/>
              </a:rPr>
              <a:t>alkány</a:t>
            </a:r>
            <a:r>
              <a:rPr lang="sk-SK" sz="5000" i="1" dirty="0" smtClean="0">
                <a:solidFill>
                  <a:srgbClr val="FF0000"/>
                </a:solidFill>
                <a:latin typeface="Arial" pitchFamily="34" charset="0"/>
              </a:rPr>
              <a:t>?</a:t>
            </a:r>
            <a:endParaRPr lang="sk-SK" sz="5000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Alkány sú organické chemické zlúčeniny, ktoré pozostávajú iba z atómov uhlíka (C) a vodíka (H) (teda sú to uhľovodíky) spojených výlučne jednoduchou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kovalentnou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väzbou – obsahujú iba sp3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hybridizovaný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uhlík (čiže sú to nasýtené zlúčeniny) bez kruhovej štruktúry (bez cyklov). Alkány tvoria homologický rad, v ktorých sa členy líšia konštantnou relatívnou atómovou hmotnosťou 14 a každý predošlý člen sa od nasledujúceho líši o homologický prírastok CH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2.</a:t>
            </a:r>
            <a:endParaRPr lang="sk-SK" i="1" baseline="-25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i="1" dirty="0" smtClean="0">
                <a:solidFill>
                  <a:srgbClr val="FF0000"/>
                </a:solidFill>
                <a:latin typeface="Arial" pitchFamily="34" charset="0"/>
              </a:rPr>
              <a:t>Homológia</a:t>
            </a:r>
            <a:endParaRPr lang="sk-SK" sz="5000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Každý uhlík musí byť štvorväzbový (tvorí väzby buď C-H alebo C-C) a každý vodík musí byť spojený s práve jedným uhlíkovým atómom (väzba H-C). Rad pospájaných uhlíkových atómov voláme uhlíková kostra (skelet). Počet uhlíkových (ale i vodíkových) atómov jednoznačne určuje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. Vzorce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alkánov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sa určujú podľa všeobecného vzorca: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2n+2</a:t>
            </a:r>
            <a:endParaRPr lang="sk-SK" i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i="1" dirty="0" smtClean="0">
                <a:solidFill>
                  <a:srgbClr val="FF0000"/>
                </a:solidFill>
                <a:latin typeface="Arial" pitchFamily="34" charset="0"/>
              </a:rPr>
              <a:t>Prvých desať </a:t>
            </a:r>
            <a:r>
              <a:rPr lang="sk-SK" sz="5000" i="1" dirty="0" err="1" smtClean="0">
                <a:solidFill>
                  <a:srgbClr val="FF0000"/>
                </a:solidFill>
                <a:latin typeface="Arial" pitchFamily="34" charset="0"/>
              </a:rPr>
              <a:t>alkánov</a:t>
            </a:r>
            <a:endParaRPr lang="sk-SK" sz="5000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1. metán – CH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4</a:t>
            </a:r>
            <a:endParaRPr lang="sk-SK" i="1" dirty="0" smtClean="0">
              <a:solidFill>
                <a:schemeClr val="bg1"/>
              </a:solidFill>
              <a:latin typeface="Arial" pitchFamily="34" charset="0"/>
            </a:endParaRP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2. etán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2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6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3. propán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3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8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4. bután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4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10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5.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pentán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5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12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6.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hexán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6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14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7.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heptán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7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16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8. oktán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8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18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9.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nonán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9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20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10.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dekán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–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10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22</a:t>
            </a:r>
            <a:endParaRPr lang="sk-SK" i="1" baseline="-2500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4" name="Obrázok 3" descr="met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3786190"/>
            <a:ext cx="1905000" cy="1841500"/>
          </a:xfrm>
          <a:prstGeom prst="rect">
            <a:avLst/>
          </a:prstGeom>
          <a:scene3d>
            <a:camera prst="orthographicFront">
              <a:rot lat="19983201" lon="19901990" rev="822726"/>
            </a:camera>
            <a:lightRig rig="threePt" dir="t"/>
          </a:scene3d>
        </p:spPr>
      </p:pic>
      <p:pic>
        <p:nvPicPr>
          <p:cNvPr id="5" name="Obrázok 4" descr="profimedia-004133926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285992"/>
            <a:ext cx="1857388" cy="2476517"/>
          </a:xfrm>
          <a:prstGeom prst="rect">
            <a:avLst/>
          </a:prstGeom>
          <a:scene3d>
            <a:camera prst="orthographicFront">
              <a:rot lat="0" lon="0" rev="900000"/>
            </a:camera>
            <a:lightRig rig="threePt" dir="t"/>
          </a:scene3d>
        </p:spPr>
      </p:pic>
      <p:pic>
        <p:nvPicPr>
          <p:cNvPr id="7" name="Obrázok 6" descr="c2h6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1643050"/>
            <a:ext cx="1714500" cy="1676400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i="1" dirty="0" smtClean="0">
                <a:solidFill>
                  <a:srgbClr val="FF0000"/>
                </a:solidFill>
                <a:latin typeface="Arial" pitchFamily="34" charset="0"/>
              </a:rPr>
              <a:t>Metán</a:t>
            </a:r>
            <a:endParaRPr lang="sk-SK" sz="5000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Najjednoduchším možným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alkánom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je metán, CH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4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.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Bezfarebný plyn – hlavná zložka zemného plynu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Používa sa na výrobu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syntézneho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plynu CO + H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2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O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Je výbušný v zmesi so vzduchom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Veľká koncentrácia metánu je v baniach pri premene hnedého uhlia na čierne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Metán vzniká rozkladom celulózy – bahenný plyn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Vyskytuje sa v bioplyne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Ja súčasťou atmosfér iných planét</a:t>
            </a:r>
            <a:endParaRPr lang="sk-SK" i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i="1" dirty="0" smtClean="0">
                <a:solidFill>
                  <a:srgbClr val="FF0000"/>
                </a:solidFill>
                <a:latin typeface="Arial" pitchFamily="34" charset="0"/>
              </a:rPr>
              <a:t>Etán, propán a bután</a:t>
            </a:r>
            <a:endParaRPr lang="sk-SK" sz="5000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Plyny – súčasť zemného plynu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Propán – butánové bomby – palivo do varičov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etá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857628"/>
            <a:ext cx="2794000" cy="2032000"/>
          </a:xfrm>
          <a:prstGeom prst="rect">
            <a:avLst/>
          </a:prstGeom>
          <a:scene3d>
            <a:camera prst="orthographicFront">
              <a:rot lat="1200000" lon="18899983" rev="0"/>
            </a:camera>
            <a:lightRig rig="threePt" dir="t"/>
          </a:scene3d>
        </p:spPr>
      </p:pic>
      <p:pic>
        <p:nvPicPr>
          <p:cNvPr id="5" name="Obrázok 4" descr="propaan1_prop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26" y="3571876"/>
            <a:ext cx="1857388" cy="1393755"/>
          </a:xfrm>
          <a:prstGeom prst="rect">
            <a:avLst/>
          </a:prstGeom>
          <a:scene3d>
            <a:camera prst="orthographicFront">
              <a:rot lat="0" lon="0" rev="20244000"/>
            </a:camera>
            <a:lightRig rig="threePt" dir="t"/>
          </a:scene3d>
        </p:spPr>
      </p:pic>
      <p:pic>
        <p:nvPicPr>
          <p:cNvPr id="6" name="Obrázok 5" descr="200px-N-butane_3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3571876"/>
            <a:ext cx="1905000" cy="1428750"/>
          </a:xfrm>
          <a:prstGeom prst="rect">
            <a:avLst/>
          </a:prstGeom>
          <a:scene3d>
            <a:camera prst="orthographicFront">
              <a:rot lat="0" lon="0" rev="1522684"/>
            </a:camera>
            <a:lightRig rig="threePt" dir="t"/>
          </a:scene3d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i="1" dirty="0" err="1" smtClean="0">
                <a:solidFill>
                  <a:srgbClr val="FF0000"/>
                </a:solidFill>
                <a:latin typeface="Arial" pitchFamily="34" charset="0"/>
              </a:rPr>
              <a:t>Alkyly</a:t>
            </a:r>
            <a:endParaRPr lang="sk-SK" sz="5000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Radikály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alkánov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voláme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alkyly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.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Alkylová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skupina je funkčná skupina alebo postranný reťazec, ktorý sa podobne ako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skladá iba z atómov uhlíka a vodíka pospájaných jednoduchými väzbami. Príkladmi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alkylov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sú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metyl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- alebo etyl-</a:t>
            </a:r>
            <a:endParaRPr lang="sk-SK" i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i="1" dirty="0" smtClean="0">
                <a:solidFill>
                  <a:srgbClr val="FF0000"/>
                </a:solidFill>
                <a:latin typeface="Arial" pitchFamily="34" charset="0"/>
              </a:rPr>
              <a:t>Vlastnosti</a:t>
            </a:r>
            <a:endParaRPr lang="sk-SK" sz="5000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Alkány nie sú veľmi reaktívne a majú malú biologickú aktivitu. Na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alkány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sa však môžeme pozerať ako na molekulovú kostru, na ktorú sa pripájajú zaujímavé biologicky aktívne/reaktívne časti (funkčné skupiny).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Všetky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alkány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sú horľavé; produktmi horenia sú oxid uhličitý a voda.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Za bežných podmienok sú prvé štyri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alkány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(metán, etán, propán a bután i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izobután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) plyny, vyššie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alkány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do počtu uhlíkov 16 (C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5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až C</a:t>
            </a:r>
            <a:r>
              <a:rPr lang="sk-SK" i="1" baseline="-25000" dirty="0" smtClean="0">
                <a:solidFill>
                  <a:schemeClr val="bg1"/>
                </a:solidFill>
                <a:latin typeface="Arial" pitchFamily="34" charset="0"/>
              </a:rPr>
              <a:t>15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) sú kvapaliny páchnuce benzínom a vyššie 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alkány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 sú tuhé látky. Teplota varu aj teplota topenia rastie monotónne s rastúcim počtom uhlíkov v reťazci – so zvyšujúcou sa relatívnou molekulovou hmotnosťou(</a:t>
            </a:r>
            <a:r>
              <a:rPr lang="sk-SK" i="1" dirty="0" err="1" smtClean="0">
                <a:solidFill>
                  <a:schemeClr val="bg1"/>
                </a:solidFill>
                <a:latin typeface="Arial" pitchFamily="34" charset="0"/>
              </a:rPr>
              <a:t>M</a:t>
            </a:r>
            <a:r>
              <a:rPr lang="sk-SK" i="1" baseline="-25000" dirty="0" err="1" smtClean="0">
                <a:solidFill>
                  <a:schemeClr val="bg1"/>
                </a:solidFill>
                <a:latin typeface="Arial" pitchFamily="34" charset="0"/>
              </a:rPr>
              <a:t>r</a:t>
            </a:r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).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/>
          <a:lstStyle/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Primárny uhlík sa viaže iba s jedným atómom uhlíka v reťazci – 1°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Sekundárny uhlík sa viaže v reťazci s dvomi atómami uhlíka – 2°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Terciárny uhlík sa viaže v reťazci s tromi atómami uhlíka – 3°</a:t>
            </a:r>
          </a:p>
          <a:p>
            <a:r>
              <a:rPr lang="sk-SK" i="1" dirty="0" smtClean="0">
                <a:solidFill>
                  <a:schemeClr val="bg1"/>
                </a:solidFill>
                <a:latin typeface="Arial" pitchFamily="34" charset="0"/>
              </a:rPr>
              <a:t>Kvartérny uhlík sa viaže v reťazci so štyrmi atómami uhlíka – 4°</a:t>
            </a:r>
            <a:endParaRPr lang="sk-SK" i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506</Words>
  <Application>Microsoft Office PowerPoint</Application>
  <PresentationFormat>Prezentácia na obrazovke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Alkány</vt:lpstr>
      <vt:lpstr>Čo sú alkány?</vt:lpstr>
      <vt:lpstr>Homológia</vt:lpstr>
      <vt:lpstr>Prvých desať alkánov</vt:lpstr>
      <vt:lpstr>Metán</vt:lpstr>
      <vt:lpstr>Etán, propán a bután</vt:lpstr>
      <vt:lpstr>Alkyly</vt:lpstr>
      <vt:lpstr>Vlastnosti</vt:lpstr>
      <vt:lpstr>Prezentácia programu PowerPoint</vt:lpstr>
      <vt:lpstr>Charakteristické reakcie alkánov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Alkány</dc:title>
  <dc:creator>Peter</dc:creator>
  <cp:lastModifiedBy>lensk</cp:lastModifiedBy>
  <cp:revision>15</cp:revision>
  <dcterms:created xsi:type="dcterms:W3CDTF">2012-06-10T12:50:53Z</dcterms:created>
  <dcterms:modified xsi:type="dcterms:W3CDTF">2014-10-22T14:51:23Z</dcterms:modified>
</cp:coreProperties>
</file>