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77" r:id="rId3"/>
    <p:sldId id="257" r:id="rId4"/>
    <p:sldId id="258" r:id="rId5"/>
    <p:sldId id="268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 varScale="1">
        <p:scale>
          <a:sx n="83" d="100"/>
          <a:sy n="83" d="100"/>
        </p:scale>
        <p:origin x="14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94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45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447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879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92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29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24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46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58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79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67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64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45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50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72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0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C741-2630-4AFD-8A68-6B9A0E59E484}" type="datetimeFigureOut">
              <a:rPr lang="sk-SK" smtClean="0"/>
              <a:t>19. 9. 2023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DA80-6191-4C60-81BB-167541C6C6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261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jqiIFKd5j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Základné životné procesy organizmov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8377014"/>
            <a:ext cx="6400800" cy="1752600"/>
          </a:xfrm>
        </p:spPr>
        <p:txBody>
          <a:bodyPr>
            <a:normAutofit/>
          </a:bodyPr>
          <a:lstStyle/>
          <a:p>
            <a:endParaRPr lang="sk-SK" dirty="0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102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175185E3-3C45-492A-AD1C-C47D4E9C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36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>
            <a:extLst>
              <a:ext uri="{FF2B5EF4-FFF2-40B4-BE49-F238E27FC236}">
                <a16:creationId xmlns:a16="http://schemas.microsoft.com/office/drawing/2014/main" xmlns="" id="{CA0716FF-3A71-4D3B-8B30-974FDD88CF1D}"/>
              </a:ext>
            </a:extLst>
          </p:cNvPr>
          <p:cNvSpPr txBox="1">
            <a:spLocks/>
          </p:cNvSpPr>
          <p:nvPr/>
        </p:nvSpPr>
        <p:spPr>
          <a:xfrm>
            <a:off x="2555776" y="146424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ADB7591F-F2AA-477A-92BE-F29BF6CB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1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ransport a výdaj vody">
            <a:extLst>
              <a:ext uri="{FF2B5EF4-FFF2-40B4-BE49-F238E27FC236}">
                <a16:creationId xmlns:a16="http://schemas.microsoft.com/office/drawing/2014/main" xmlns="" id="{90584EBD-A7E9-4E39-80AF-83270C7E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32" y="2210999"/>
            <a:ext cx="2667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9BDAD74-3B29-4803-9D09-59715950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Dýchanie rastlín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A1F9846-2EB0-45CA-9501-59C7AFBD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931" y="753228"/>
            <a:ext cx="1501069" cy="1080938"/>
          </a:xfrm>
        </p:spPr>
        <p:txBody>
          <a:bodyPr>
            <a:normAutofit fontScale="85000" lnSpcReduction="20000"/>
          </a:bodyPr>
          <a:lstStyle/>
          <a:p>
            <a:r>
              <a:rPr lang="sk-SK" sz="2000" dirty="0"/>
              <a:t>https://www.youtube.com/watch?v=WbZkXGKeYj0</a:t>
            </a:r>
          </a:p>
        </p:txBody>
      </p:sp>
      <p:sp>
        <p:nvSpPr>
          <p:cNvPr id="4" name="Bublina myšlienky: obláčik 3">
            <a:extLst>
              <a:ext uri="{FF2B5EF4-FFF2-40B4-BE49-F238E27FC236}">
                <a16:creationId xmlns:a16="http://schemas.microsoft.com/office/drawing/2014/main" xmlns="" id="{F6C42F18-35EF-479E-8B61-8B8C7BA09404}"/>
              </a:ext>
            </a:extLst>
          </p:cNvPr>
          <p:cNvSpPr/>
          <p:nvPr/>
        </p:nvSpPr>
        <p:spPr>
          <a:xfrm>
            <a:off x="6885932" y="2272845"/>
            <a:ext cx="2160240" cy="1368152"/>
          </a:xfrm>
          <a:prstGeom prst="cloudCallout">
            <a:avLst>
              <a:gd name="adj1" fmla="val 42660"/>
              <a:gd name="adj2" fmla="val -847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dýchajú rastliny?</a:t>
            </a:r>
          </a:p>
        </p:txBody>
      </p:sp>
      <p:pic>
        <p:nvPicPr>
          <p:cNvPr id="6146" name="Picture 2" descr="Rastlinné telo ako celok">
            <a:extLst>
              <a:ext uri="{FF2B5EF4-FFF2-40B4-BE49-F238E27FC236}">
                <a16:creationId xmlns:a16="http://schemas.microsoft.com/office/drawing/2014/main" xmlns="" id="{16D0340D-C716-4852-9FB3-72E48038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4450" y="2121923"/>
            <a:ext cx="4527666" cy="4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2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3. Vylučovanie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tela organizmu sa </a:t>
            </a:r>
            <a:r>
              <a:rPr lang="sk-SK" b="1" dirty="0"/>
              <a:t>odstraňujú nepotrebné </a:t>
            </a:r>
            <a:r>
              <a:rPr lang="sk-SK" dirty="0"/>
              <a:t>a </a:t>
            </a:r>
            <a:r>
              <a:rPr lang="sk-SK" b="1" dirty="0"/>
              <a:t>odpadové látky</a:t>
            </a:r>
          </a:p>
          <a:p>
            <a:pPr marL="725488">
              <a:buFont typeface="Wingdings" pitchFamily="2" charset="2"/>
              <a:buChar char="Ø"/>
            </a:pPr>
            <a:r>
              <a:rPr lang="sk-SK" b="1" dirty="0"/>
              <a:t>rastliny</a:t>
            </a:r>
            <a:r>
              <a:rPr lang="sk-SK" dirty="0"/>
              <a:t> – CO2, vodnú paru</a:t>
            </a:r>
          </a:p>
          <a:p>
            <a:pPr marL="725488">
              <a:buFont typeface="Wingdings" pitchFamily="2" charset="2"/>
              <a:buChar char="Ø"/>
            </a:pPr>
            <a:r>
              <a:rPr lang="sk-SK" b="1" dirty="0"/>
              <a:t>živočíchy </a:t>
            </a:r>
            <a:r>
              <a:rPr lang="sk-SK" dirty="0"/>
              <a:t> - nadbytočná voda a odpadové látky</a:t>
            </a:r>
          </a:p>
        </p:txBody>
      </p:sp>
      <p:pic>
        <p:nvPicPr>
          <p:cNvPr id="4" name="Picture 12" descr="VÃ½sledok vyhÄ¾adÃ¡vania obrÃ¡zkov pre dopyt voda na listo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286256"/>
            <a:ext cx="3528151" cy="2352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4. Rozmnožovanie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585" y="2275708"/>
            <a:ext cx="5686436" cy="3829064"/>
          </a:xfrm>
        </p:spPr>
        <p:txBody>
          <a:bodyPr>
            <a:normAutofit/>
          </a:bodyPr>
          <a:lstStyle/>
          <a:p>
            <a:r>
              <a:rPr lang="sk-SK" dirty="0"/>
              <a:t>vytváranie nových jedincov z rodičovských jedincov</a:t>
            </a:r>
          </a:p>
          <a:p>
            <a:pPr marL="725488">
              <a:buFont typeface="Wingdings" pitchFamily="2" charset="2"/>
              <a:buChar char="Ø"/>
            </a:pPr>
            <a:r>
              <a:rPr lang="sk-SK" b="1" dirty="0"/>
              <a:t>pohlavné </a:t>
            </a:r>
            <a:r>
              <a:rPr lang="sk-SK" dirty="0"/>
              <a:t>– nový jedinec sa vyvíja zo zárodku, ktorý vznikol splynutím samčej a samičej pohlavnej bunky</a:t>
            </a:r>
          </a:p>
          <a:p>
            <a:pPr marL="725488">
              <a:buFont typeface="Wingdings" pitchFamily="2" charset="2"/>
              <a:buChar char="Ø"/>
            </a:pPr>
            <a:endParaRPr lang="sk-SK" dirty="0"/>
          </a:p>
          <a:p>
            <a:pPr marL="725488">
              <a:buFont typeface="Wingdings" pitchFamily="2" charset="2"/>
              <a:buChar char="Ø"/>
            </a:pPr>
            <a:r>
              <a:rPr lang="sk-SK" b="1" dirty="0"/>
              <a:t>nepohlavné</a:t>
            </a:r>
            <a:r>
              <a:rPr lang="sk-SK" dirty="0"/>
              <a:t> – oddelením časti materského organizmu (poplaz, list), alebo pučaním, či delením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1578" y="2132856"/>
            <a:ext cx="2873190" cy="19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157" y="4231219"/>
            <a:ext cx="1937267" cy="2485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5. Rast a vývin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rast</a:t>
            </a:r>
            <a:r>
              <a:rPr lang="sk-SK" dirty="0"/>
              <a:t> – kvantitatívny proces, zväčšuje sa živá hmota</a:t>
            </a:r>
          </a:p>
          <a:p>
            <a:r>
              <a:rPr lang="sk-SK" b="1" dirty="0"/>
              <a:t>vývin</a:t>
            </a:r>
            <a:r>
              <a:rPr lang="sk-SK" dirty="0"/>
              <a:t> – kvalitatívny proces, prebiehajú zmeny tela organizmov</a:t>
            </a:r>
          </a:p>
          <a:p>
            <a:r>
              <a:rPr lang="sk-SK" dirty="0"/>
              <a:t>sú </a:t>
            </a:r>
            <a:r>
              <a:rPr lang="sk-SK" b="1" dirty="0"/>
              <a:t>podmienené dostatkom živín</a:t>
            </a:r>
          </a:p>
          <a:p>
            <a:r>
              <a:rPr lang="sk-SK" dirty="0"/>
              <a:t>prebiehajú </a:t>
            </a:r>
            <a:r>
              <a:rPr lang="sk-SK" b="1" dirty="0"/>
              <a:t>podľa genetických informácií</a:t>
            </a:r>
          </a:p>
          <a:p>
            <a:endParaRPr lang="sk-SK" dirty="0"/>
          </a:p>
        </p:txBody>
      </p:sp>
      <p:pic>
        <p:nvPicPr>
          <p:cNvPr id="4" name="Picture 2" descr="Výsledok vyh&amp;lcaron;adávania obrázkov pre dopyt rast rastlí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4857760"/>
            <a:ext cx="3652264" cy="1826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6. Dráždivosť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schopnosť prijímať vnútorné a vonkajšie podnety a reagovať na ne</a:t>
            </a:r>
          </a:p>
          <a:p>
            <a:r>
              <a:rPr lang="sk-SK" b="1" dirty="0"/>
              <a:t>reakcia na podráždenie </a:t>
            </a:r>
            <a:r>
              <a:rPr lang="sk-SK" dirty="0"/>
              <a:t>= najčastejšie pohyb</a:t>
            </a:r>
          </a:p>
          <a:p>
            <a:endParaRPr lang="sk-SK" dirty="0"/>
          </a:p>
        </p:txBody>
      </p:sp>
      <p:pic>
        <p:nvPicPr>
          <p:cNvPr id="4" name="Picture 2" descr="Výsledok vyh&amp;lcaron;adávania obrázkov pre dopyt ner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14752"/>
            <a:ext cx="5256584" cy="2468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7. Pohyb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/>
              <a:t>Zabezpečuje organizmom: </a:t>
            </a:r>
          </a:p>
          <a:p>
            <a:r>
              <a:rPr lang="sk-SK" dirty="0"/>
              <a:t>rozvádzanie živín</a:t>
            </a:r>
          </a:p>
          <a:p>
            <a:r>
              <a:rPr lang="sk-SK" dirty="0"/>
              <a:t>ochranu</a:t>
            </a:r>
          </a:p>
          <a:p>
            <a:r>
              <a:rPr lang="sk-SK" dirty="0"/>
              <a:t> potravu </a:t>
            </a:r>
          </a:p>
          <a:p>
            <a:r>
              <a:rPr lang="sk-SK" dirty="0"/>
              <a:t>rozmnožovanie </a:t>
            </a:r>
          </a:p>
          <a:p>
            <a:pPr>
              <a:buNone/>
            </a:pPr>
            <a:endParaRPr lang="sk-SK" dirty="0"/>
          </a:p>
          <a:p>
            <a:r>
              <a:rPr lang="sk-SK" i="1" dirty="0"/>
              <a:t>Rastliny </a:t>
            </a:r>
            <a:r>
              <a:rPr lang="sk-SK" b="1" i="1" dirty="0"/>
              <a:t>– obmedzený pohyb </a:t>
            </a:r>
          </a:p>
          <a:p>
            <a:r>
              <a:rPr lang="sk-SK" i="1" dirty="0"/>
              <a:t>Živočíchy </a:t>
            </a:r>
            <a:r>
              <a:rPr lang="sk-SK" b="1" i="1" dirty="0"/>
              <a:t>– zreteľný pohyb</a:t>
            </a:r>
            <a:endParaRPr lang="sk-SK" i="1" dirty="0"/>
          </a:p>
          <a:p>
            <a:endParaRPr lang="sk-SK" dirty="0"/>
          </a:p>
        </p:txBody>
      </p:sp>
      <p:pic>
        <p:nvPicPr>
          <p:cNvPr id="4" name="Picture 2" descr="VÃ½sledok vyhÄ¾adÃ¡vania obrÃ¡zkov pre dopyt antilo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6878" y="2030652"/>
            <a:ext cx="4040887" cy="2182079"/>
          </a:xfrm>
          <a:prstGeom prst="rect">
            <a:avLst/>
          </a:prstGeom>
          <a:noFill/>
        </p:spPr>
      </p:pic>
      <p:pic>
        <p:nvPicPr>
          <p:cNvPr id="5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1113" y="4353052"/>
            <a:ext cx="2439487" cy="2439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POZNÁMKY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8377014"/>
            <a:ext cx="6400800" cy="1752600"/>
          </a:xfrm>
        </p:spPr>
        <p:txBody>
          <a:bodyPr>
            <a:normAutofit/>
          </a:bodyPr>
          <a:lstStyle/>
          <a:p>
            <a:endParaRPr lang="sk-SK" dirty="0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102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175185E3-3C45-492A-AD1C-C47D4E9C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36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>
            <a:extLst>
              <a:ext uri="{FF2B5EF4-FFF2-40B4-BE49-F238E27FC236}">
                <a16:creationId xmlns:a16="http://schemas.microsoft.com/office/drawing/2014/main" xmlns="" id="{CA0716FF-3A71-4D3B-8B30-974FDD88CF1D}"/>
              </a:ext>
            </a:extLst>
          </p:cNvPr>
          <p:cNvSpPr txBox="1">
            <a:spLocks/>
          </p:cNvSpPr>
          <p:nvPr/>
        </p:nvSpPr>
        <p:spPr>
          <a:xfrm>
            <a:off x="2555776" y="146424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ADB7591F-F2AA-477A-92BE-F29BF6CB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1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5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6EE94F-562A-437D-BB94-6AAEC425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6" y="1238092"/>
            <a:ext cx="6896534" cy="1080938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sk-SK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ZÁKLADNÉ ŽIVOTNÉ PROCESY A PREJAVY ORGANIZMOV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0264104-C8FC-4DE9-A062-67CC282E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40449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Výživa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súbor procesov, ktoré súvisia s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prijímaním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spracovaním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živín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zdrojom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stavebných látok 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energie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živiny 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látky, ktoré organizmy potrebujú pre svoj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vývin </a:t>
            </a:r>
          </a:p>
          <a:p>
            <a:pPr marL="0" indent="0">
              <a:lnSpc>
                <a:spcPct val="120000"/>
              </a:lnSpc>
              <a:buNone/>
              <a:tabLst>
                <a:tab pos="457200" algn="l"/>
              </a:tabLst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živiny: 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 rastliny- anorganické látky 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(kyslík, voda, oxid uhličitý a soli) 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 živočíchy a človeka- organické látky 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(bielkoviny, cukry, tuky) +</a:t>
            </a: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anorganické 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(voda a minerálne látky) 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57200" algn="l"/>
              </a:tabLst>
            </a:pPr>
            <a:r>
              <a:rPr lang="sk-SK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typy výživy: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autotrofná – rastliny a niektoré baktérie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heterotrofná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živočíchy a huby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57200" algn="l"/>
              </a:tabLst>
            </a:pPr>
            <a:r>
              <a:rPr lang="sk-SK" sz="3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mixotrofná</a:t>
            </a:r>
            <a:r>
              <a:rPr lang="sk-SK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mäsožravé rastliny </a:t>
            </a:r>
            <a:endParaRPr lang="sk-SK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788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6EE94F-562A-437D-BB94-6AAEC425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6" y="1238092"/>
            <a:ext cx="6896534" cy="1080938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sk-SK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ZÁKLADNÉ ŽIVOTNÉ PROCESY A PREJAVY ORGANIZMOV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0264104-C8FC-4DE9-A062-67CC282E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404495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Dýchanie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 spojený s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prijímaním kyslíka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výdajom oxidu uhličitého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rozkladajú sa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 ňom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organické látky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vznikajú anorganické látky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uvoľňuje sa energia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dýchanie sú organizmy rôzne uspôsobené (prieduchy, žiabre, pľúca) 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sk-SK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Vylučovanie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tela organizmu sa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odstraňujú nepotrebné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odpadové látky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rastliny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CO2, vodnú paru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živočíchy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nadbytočná voda a odpadové látky 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313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6EE94F-562A-437D-BB94-6AAEC425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6" y="1238092"/>
            <a:ext cx="6896534" cy="1080938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sk-SK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ZÁKLADNÉ ŽIVOTNÉ PROCESY A PREJAVY ORGANIZMOV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0264104-C8FC-4DE9-A062-67CC282E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4044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Rozmnožovanie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vytváranie nových jedincov z rodičovských jedincov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pohlavné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nový jedinec sa vyvíja zo zárodku, ktorý vznikol splynutím samčej a samičej pohlavnej bunky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nepohlavné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oddelením časti materského organizmu (poplaz, list), alebo pučaním, či delením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sk-SK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Rast a vývin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kvantitatívny proces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vývin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kvalitatívny proces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podmienené dostatkom živín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prebiehajú </a:t>
            </a: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podľa genetických informácií 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520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VIDEO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https://www.youtube.com/watch?v=_</a:t>
            </a:r>
            <a:r>
              <a:rPr lang="sk-SK" dirty="0" smtClean="0">
                <a:hlinkClick r:id="rId2"/>
              </a:rPr>
              <a:t>jqiIFKd5j0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17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06EE94F-562A-437D-BB94-6AAEC425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6" y="1238092"/>
            <a:ext cx="6896534" cy="1080938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sk-SK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ZÁKLADNÉ ŽIVOTNÉ PROCESY A PREJAVY ORGANIZMOV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0264104-C8FC-4DE9-A062-67CC282E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404495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Dráždivosť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schopnosť prijímať vnútorné a vonkajšie podnety a reagovať na </a:t>
            </a:r>
            <a:r>
              <a:rPr lang="sk-SK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reakcia na podráždenie </a:t>
            </a:r>
            <a:r>
              <a:rPr lang="sk-SK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najčastejšie pohyb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k-SK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Pohyb  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Rastliny </a:t>
            </a:r>
            <a:r>
              <a:rPr lang="sk-SK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obmedzený pohyb </a:t>
            </a:r>
            <a:r>
              <a:rPr lang="sk-SK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otváranie kvetu 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sk-SK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Živočíchy </a:t>
            </a:r>
            <a:r>
              <a:rPr lang="sk-SK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pohyb je zreteľný </a:t>
            </a:r>
            <a:r>
              <a:rPr lang="sk-SK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-beh, let</a:t>
            </a:r>
            <a:endParaRPr lang="sk-SK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188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Za pozornosť Vám</a:t>
            </a:r>
            <a:br>
              <a:rPr lang="sk-SK" b="1" dirty="0"/>
            </a:br>
            <a:r>
              <a:rPr lang="sk-SK" b="1" dirty="0"/>
              <a:t> ĎAKUJEM !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8377014"/>
            <a:ext cx="6400800" cy="1752600"/>
          </a:xfrm>
        </p:spPr>
        <p:txBody>
          <a:bodyPr>
            <a:normAutofit/>
          </a:bodyPr>
          <a:lstStyle/>
          <a:p>
            <a:endParaRPr lang="sk-SK" dirty="0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102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175185E3-3C45-492A-AD1C-C47D4E9C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36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>
            <a:extLst>
              <a:ext uri="{FF2B5EF4-FFF2-40B4-BE49-F238E27FC236}">
                <a16:creationId xmlns:a16="http://schemas.microsoft.com/office/drawing/2014/main" xmlns="" id="{CA0716FF-3A71-4D3B-8B30-974FDD88CF1D}"/>
              </a:ext>
            </a:extLst>
          </p:cNvPr>
          <p:cNvSpPr txBox="1">
            <a:spLocks/>
          </p:cNvSpPr>
          <p:nvPr/>
        </p:nvSpPr>
        <p:spPr>
          <a:xfrm>
            <a:off x="2555776" y="146424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>
              <a:latin typeface="Brush Script MT" panose="03060802040406070304" pitchFamily="66" charset="0"/>
            </a:endParaRPr>
          </a:p>
          <a:p>
            <a:endParaRPr lang="sk-SK" dirty="0"/>
          </a:p>
        </p:txBody>
      </p:sp>
      <p:pic>
        <p:nvPicPr>
          <p:cNvPr id="6" name="Picture 2" descr="Došlo k najhoršiemu. Baktéria odolná proti všetkým antibiotikám zabila prvú  pacientku!">
            <a:extLst>
              <a:ext uri="{FF2B5EF4-FFF2-40B4-BE49-F238E27FC236}">
                <a16:creationId xmlns:a16="http://schemas.microsoft.com/office/drawing/2014/main" xmlns="" id="{ADB7591F-F2AA-477A-92BE-F29BF6CB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168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CFE06BE0-01E8-4025-B931-6A13C2F27FC5}"/>
              </a:ext>
            </a:extLst>
          </p:cNvPr>
          <p:cNvSpPr txBox="1"/>
          <p:nvPr/>
        </p:nvSpPr>
        <p:spPr>
          <a:xfrm>
            <a:off x="7031568" y="3112950"/>
            <a:ext cx="1938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sk-SK" sz="1800" b="1" dirty="0"/>
              <a:t>Mgr. Terézia </a:t>
            </a:r>
            <a:r>
              <a:rPr lang="sk-SK" sz="1800" b="1" dirty="0" err="1"/>
              <a:t>Harňaková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359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519" y="4460289"/>
            <a:ext cx="2956574" cy="2214578"/>
          </a:xfrm>
          <a:prstGeom prst="rect">
            <a:avLst/>
          </a:prstGeom>
          <a:noFill/>
        </p:spPr>
      </p:pic>
      <p:pic>
        <p:nvPicPr>
          <p:cNvPr id="5" name="Picture 4" descr="VÃ½sledok vyhÄ¾adÃ¡vania obrÃ¡zkov pre dopyt Å¾ivoÄÃ­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172559"/>
            <a:ext cx="3393599" cy="2258287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836712"/>
            <a:ext cx="5072098" cy="5838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/>
              <a:t>Základné životné procesy a prejavy organizmov sú:</a:t>
            </a:r>
          </a:p>
          <a:p>
            <a:pPr>
              <a:buNone/>
            </a:pPr>
            <a:endParaRPr lang="sk-SK" b="1" dirty="0"/>
          </a:p>
          <a:p>
            <a:r>
              <a:rPr lang="sk-SK" sz="3600" dirty="0">
                <a:solidFill>
                  <a:srgbClr val="002060"/>
                </a:solidFill>
              </a:rPr>
              <a:t>výživa</a:t>
            </a:r>
          </a:p>
          <a:p>
            <a:r>
              <a:rPr lang="sk-SK" sz="3600" dirty="0">
                <a:solidFill>
                  <a:srgbClr val="002060"/>
                </a:solidFill>
              </a:rPr>
              <a:t>dýchanie </a:t>
            </a:r>
          </a:p>
          <a:p>
            <a:r>
              <a:rPr lang="sk-SK" sz="3600" dirty="0">
                <a:solidFill>
                  <a:srgbClr val="002060"/>
                </a:solidFill>
              </a:rPr>
              <a:t>vylučovanie </a:t>
            </a:r>
          </a:p>
          <a:p>
            <a:r>
              <a:rPr lang="sk-SK" sz="3600" dirty="0">
                <a:solidFill>
                  <a:srgbClr val="002060"/>
                </a:solidFill>
              </a:rPr>
              <a:t>rozmnožovanie </a:t>
            </a:r>
          </a:p>
          <a:p>
            <a:r>
              <a:rPr lang="sk-SK" sz="3600" dirty="0">
                <a:solidFill>
                  <a:srgbClr val="002060"/>
                </a:solidFill>
              </a:rPr>
              <a:t>rast a vývin </a:t>
            </a:r>
          </a:p>
          <a:p>
            <a:r>
              <a:rPr lang="sk-SK" sz="3600" dirty="0">
                <a:solidFill>
                  <a:srgbClr val="002060"/>
                </a:solidFill>
              </a:rPr>
              <a:t>dráždivosť</a:t>
            </a:r>
          </a:p>
          <a:p>
            <a:r>
              <a:rPr lang="sk-SK" sz="3600" dirty="0">
                <a:solidFill>
                  <a:srgbClr val="002060"/>
                </a:solidFill>
              </a:rPr>
              <a:t>pohyb </a:t>
            </a:r>
          </a:p>
          <a:p>
            <a:endParaRPr lang="sk-SK" dirty="0"/>
          </a:p>
        </p:txBody>
      </p:sp>
      <p:pic>
        <p:nvPicPr>
          <p:cNvPr id="4" name="Picture 6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2160" y="142852"/>
            <a:ext cx="3006933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1. Výživa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2336873"/>
            <a:ext cx="8215064" cy="359931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2060"/>
                </a:solidFill>
              </a:rPr>
              <a:t>je </a:t>
            </a:r>
            <a:r>
              <a:rPr lang="sk-SK" sz="3200" dirty="0">
                <a:solidFill>
                  <a:srgbClr val="002060"/>
                </a:solidFill>
              </a:rPr>
              <a:t>zdrojom </a:t>
            </a:r>
            <a:r>
              <a:rPr lang="sk-SK" sz="3200" b="1" dirty="0">
                <a:solidFill>
                  <a:srgbClr val="002060"/>
                </a:solidFill>
              </a:rPr>
              <a:t>stavebných látok </a:t>
            </a:r>
            <a:r>
              <a:rPr lang="sk-SK" sz="3200" dirty="0">
                <a:solidFill>
                  <a:srgbClr val="002060"/>
                </a:solidFill>
              </a:rPr>
              <a:t>a </a:t>
            </a:r>
            <a:r>
              <a:rPr lang="sk-SK" sz="3200" b="1" dirty="0">
                <a:solidFill>
                  <a:srgbClr val="002060"/>
                </a:solidFill>
              </a:rPr>
              <a:t>energie</a:t>
            </a:r>
          </a:p>
          <a:p>
            <a:r>
              <a:rPr lang="sk-SK" sz="3200" b="1" dirty="0">
                <a:solidFill>
                  <a:srgbClr val="002060"/>
                </a:solidFill>
              </a:rPr>
              <a:t>živiny </a:t>
            </a:r>
            <a:r>
              <a:rPr lang="sk-SK" sz="3200" dirty="0">
                <a:solidFill>
                  <a:srgbClr val="002060"/>
                </a:solidFill>
              </a:rPr>
              <a:t>=</a:t>
            </a:r>
            <a:r>
              <a:rPr lang="sk-SK" sz="3200" dirty="0" smtClean="0">
                <a:solidFill>
                  <a:srgbClr val="002060"/>
                </a:solidFill>
              </a:rPr>
              <a:t> </a:t>
            </a:r>
            <a:r>
              <a:rPr lang="sk-SK" sz="3200" dirty="0">
                <a:solidFill>
                  <a:srgbClr val="002060"/>
                </a:solidFill>
              </a:rPr>
              <a:t>látky, ktoré organizmy potrebujú pre svoj </a:t>
            </a:r>
            <a:r>
              <a:rPr lang="sk-SK" sz="3200" b="1" dirty="0">
                <a:solidFill>
                  <a:srgbClr val="002060"/>
                </a:solidFill>
              </a:rPr>
              <a:t>rast</a:t>
            </a:r>
            <a:r>
              <a:rPr lang="sk-SK" sz="3200" dirty="0">
                <a:solidFill>
                  <a:srgbClr val="002060"/>
                </a:solidFill>
              </a:rPr>
              <a:t> a </a:t>
            </a:r>
            <a:r>
              <a:rPr lang="sk-SK" sz="3200" b="1" dirty="0">
                <a:solidFill>
                  <a:srgbClr val="002060"/>
                </a:solidFill>
              </a:rPr>
              <a:t>vývin</a:t>
            </a:r>
          </a:p>
          <a:p>
            <a:endParaRPr lang="sk-SK" sz="3200" dirty="0">
              <a:solidFill>
                <a:srgbClr val="002060"/>
              </a:solidFill>
            </a:endParaRPr>
          </a:p>
        </p:txBody>
      </p:sp>
      <p:pic>
        <p:nvPicPr>
          <p:cNvPr id="4" name="Picture 2" descr="VÃ½sledok vyhÄ¾adÃ¡vania obrÃ¡zkov pre dopyt jed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4071942"/>
            <a:ext cx="3714776" cy="2479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A976F43-1392-48EF-893F-E4466AB9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Metabolizmus = spracúvanie živín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1AC3E11-5338-4919-86C9-8715B9DB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Metabolizmus. | Ako Si Uvariť Zdravie">
            <a:extLst>
              <a:ext uri="{FF2B5EF4-FFF2-40B4-BE49-F238E27FC236}">
                <a16:creationId xmlns:a16="http://schemas.microsoft.com/office/drawing/2014/main" xmlns="" id="{36AF8DEE-C49A-4644-BFCC-3047138F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9" y="2132856"/>
            <a:ext cx="6625357" cy="44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F95D4E2-051F-4DAA-A0A7-C0403F922779}"/>
              </a:ext>
            </a:extLst>
          </p:cNvPr>
          <p:cNvSpPr txBox="1"/>
          <p:nvPr/>
        </p:nvSpPr>
        <p:spPr>
          <a:xfrm>
            <a:off x="7740352" y="753228"/>
            <a:ext cx="14036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/>
              <a:t>https://www.youtube.com/watch?v=TMnX76SlKDY</a:t>
            </a:r>
          </a:p>
        </p:txBody>
      </p:sp>
      <p:sp>
        <p:nvSpPr>
          <p:cNvPr id="7" name="Bublina myšlienky: obláčik 6">
            <a:extLst>
              <a:ext uri="{FF2B5EF4-FFF2-40B4-BE49-F238E27FC236}">
                <a16:creationId xmlns:a16="http://schemas.microsoft.com/office/drawing/2014/main" xmlns="" id="{25C6F5C4-CB21-49B5-B7A9-CC72E233C808}"/>
              </a:ext>
            </a:extLst>
          </p:cNvPr>
          <p:cNvSpPr/>
          <p:nvPr/>
        </p:nvSpPr>
        <p:spPr>
          <a:xfrm>
            <a:off x="7212491" y="2564904"/>
            <a:ext cx="1889176" cy="1307844"/>
          </a:xfrm>
          <a:prstGeom prst="cloudCallout">
            <a:avLst>
              <a:gd name="adj1" fmla="val 42660"/>
              <a:gd name="adj2" fmla="val -847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Čo je to </a:t>
            </a:r>
            <a:r>
              <a:rPr lang="sk-SK" dirty="0" err="1"/>
              <a:t>metabo-lizmus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209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2196" y="1089505"/>
            <a:ext cx="6896534" cy="1080938"/>
          </a:xfrm>
        </p:spPr>
        <p:txBody>
          <a:bodyPr/>
          <a:lstStyle/>
          <a:p>
            <a:r>
              <a:rPr lang="sk-SK" b="1" dirty="0"/>
              <a:t>Živiny: 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2196" y="2132856"/>
            <a:ext cx="8229600" cy="4525963"/>
          </a:xfrm>
        </p:spPr>
        <p:txBody>
          <a:bodyPr/>
          <a:lstStyle/>
          <a:p>
            <a:r>
              <a:rPr lang="sk-SK" b="1" dirty="0"/>
              <a:t>pre rastliny- anorganické látky </a:t>
            </a:r>
            <a:r>
              <a:rPr lang="sk-SK" dirty="0"/>
              <a:t>(kyslík, voda, oxid uhličitý a soli) </a:t>
            </a:r>
          </a:p>
          <a:p>
            <a:r>
              <a:rPr lang="sk-SK" b="1" dirty="0"/>
              <a:t>pre živočíchy a človeka- organické látky </a:t>
            </a:r>
            <a:r>
              <a:rPr lang="sk-SK" dirty="0"/>
              <a:t>(bielkoviny, cukry, tuky) +</a:t>
            </a:r>
            <a:r>
              <a:rPr lang="sk-SK" b="1" dirty="0"/>
              <a:t> anorganické </a:t>
            </a:r>
            <a:r>
              <a:rPr lang="sk-SK" dirty="0"/>
              <a:t>(voda a minerálne látky)</a:t>
            </a:r>
          </a:p>
          <a:p>
            <a:endParaRPr lang="sk-SK" dirty="0"/>
          </a:p>
        </p:txBody>
      </p:sp>
      <p:pic>
        <p:nvPicPr>
          <p:cNvPr id="4" name="Picture 6" descr="VÃ½sledok vyhÄ¾adÃ¡vania obrÃ¡zkov pre dopyt rastli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86190"/>
            <a:ext cx="3357586" cy="2518190"/>
          </a:xfrm>
          <a:prstGeom prst="rect">
            <a:avLst/>
          </a:prstGeom>
          <a:noFill/>
        </p:spPr>
      </p:pic>
      <p:pic>
        <p:nvPicPr>
          <p:cNvPr id="5" name="Picture 8" descr="VÃ½sledok vyhÄ¾adÃ¡vania obrÃ¡zkov pre dopyt konzumac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910" y="3786190"/>
            <a:ext cx="4467052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005072"/>
            <a:ext cx="6896534" cy="1080938"/>
          </a:xfrm>
        </p:spPr>
        <p:txBody>
          <a:bodyPr/>
          <a:lstStyle/>
          <a:p>
            <a:r>
              <a:rPr lang="sk-SK" b="1" dirty="0"/>
              <a:t>Typy výživy: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9824" y="2103853"/>
            <a:ext cx="6542416" cy="3557395"/>
          </a:xfrm>
        </p:spPr>
        <p:txBody>
          <a:bodyPr/>
          <a:lstStyle/>
          <a:p>
            <a:pPr marL="723900" indent="-341313">
              <a:buFont typeface="Wingdings" pitchFamily="2" charset="2"/>
              <a:buChar char="Ø"/>
            </a:pPr>
            <a:r>
              <a:rPr lang="sk-SK" sz="2000" dirty="0"/>
              <a:t>autotrofná – rastliny a niektoré baktérie</a:t>
            </a:r>
          </a:p>
          <a:p>
            <a:pPr marL="723900" indent="-341313">
              <a:buFont typeface="Wingdings" pitchFamily="2" charset="2"/>
              <a:buChar char="Ø"/>
            </a:pPr>
            <a:endParaRPr lang="sk-SK" sz="2000" dirty="0"/>
          </a:p>
          <a:p>
            <a:pPr marL="723900" indent="-341313">
              <a:buFont typeface="Wingdings" pitchFamily="2" charset="2"/>
              <a:buChar char="Ø"/>
            </a:pPr>
            <a:r>
              <a:rPr lang="sk-SK" sz="2000" dirty="0" err="1"/>
              <a:t>heterotrofná</a:t>
            </a:r>
            <a:r>
              <a:rPr lang="sk-SK" sz="2000" dirty="0"/>
              <a:t> – živočíchy a huby</a:t>
            </a:r>
          </a:p>
          <a:p>
            <a:pPr marL="723900" indent="-341313">
              <a:buFont typeface="Wingdings" pitchFamily="2" charset="2"/>
              <a:buChar char="Ø"/>
            </a:pPr>
            <a:endParaRPr lang="sk-SK" sz="2000" dirty="0"/>
          </a:p>
          <a:p>
            <a:pPr marL="723900" indent="-341313">
              <a:buFont typeface="Wingdings" pitchFamily="2" charset="2"/>
              <a:buChar char="Ø"/>
            </a:pPr>
            <a:r>
              <a:rPr lang="sk-SK" sz="2000" dirty="0" err="1"/>
              <a:t>mixotrofná</a:t>
            </a:r>
            <a:r>
              <a:rPr lang="sk-SK" sz="2000" dirty="0"/>
              <a:t> – mäsožravé rastliny </a:t>
            </a:r>
          </a:p>
          <a:p>
            <a:endParaRPr lang="sk-SK" sz="2000" dirty="0"/>
          </a:p>
          <a:p>
            <a:endParaRPr lang="sk-SK" dirty="0"/>
          </a:p>
        </p:txBody>
      </p:sp>
      <p:pic>
        <p:nvPicPr>
          <p:cNvPr id="5" name="Picture 2" descr="VÃ½sledok vyhÄ¾adÃ¡vania obrÃ¡zkov pre dopyt masoÅ¾ravÃ¡ rostl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572008"/>
            <a:ext cx="3662199" cy="2057808"/>
          </a:xfrm>
          <a:prstGeom prst="rect">
            <a:avLst/>
          </a:prstGeom>
          <a:noFill/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5E3B0F4-AD8C-486A-BA29-1B7EA444CDBA}"/>
              </a:ext>
            </a:extLst>
          </p:cNvPr>
          <p:cNvSpPr txBox="1"/>
          <p:nvPr/>
        </p:nvSpPr>
        <p:spPr>
          <a:xfrm>
            <a:off x="7792676" y="688014"/>
            <a:ext cx="12534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https://www.youtube.com/watch?v=socUWOlwjIQ</a:t>
            </a:r>
          </a:p>
        </p:txBody>
      </p:sp>
      <p:sp>
        <p:nvSpPr>
          <p:cNvPr id="7" name="Bublina myšlienky: obláčik 6">
            <a:extLst>
              <a:ext uri="{FF2B5EF4-FFF2-40B4-BE49-F238E27FC236}">
                <a16:creationId xmlns:a16="http://schemas.microsoft.com/office/drawing/2014/main" xmlns="" id="{142C50CA-9DDD-49F3-861E-E486AB3D8AC0}"/>
              </a:ext>
            </a:extLst>
          </p:cNvPr>
          <p:cNvSpPr/>
          <p:nvPr/>
        </p:nvSpPr>
        <p:spPr>
          <a:xfrm>
            <a:off x="6885932" y="2272845"/>
            <a:ext cx="2160240" cy="1368152"/>
          </a:xfrm>
          <a:prstGeom prst="cloudCallout">
            <a:avLst>
              <a:gd name="adj1" fmla="val 42660"/>
              <a:gd name="adj2" fmla="val -847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lovia mäsožravé rastliny?</a:t>
            </a:r>
          </a:p>
        </p:txBody>
      </p:sp>
      <p:pic>
        <p:nvPicPr>
          <p:cNvPr id="3074" name="Picture 2" descr="Zľava Mucholapka podivná je najobľúbenejšia mäsožravá rastlina, vďaka  svojim unikátnym pohyblivým pascám. Vypestujte si ju aj Vy, len teraz 6,99  € vrátane doručenia! | Zľavy | zlavy24.sk">
            <a:extLst>
              <a:ext uri="{FF2B5EF4-FFF2-40B4-BE49-F238E27FC236}">
                <a16:creationId xmlns:a16="http://schemas.microsoft.com/office/drawing/2014/main" xmlns="" id="{C3D472DC-464A-4C09-876D-1DCE8686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4" y="4271721"/>
            <a:ext cx="59531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1200" y="921811"/>
            <a:ext cx="8229600" cy="1143000"/>
          </a:xfrm>
        </p:spPr>
        <p:txBody>
          <a:bodyPr>
            <a:normAutofit/>
          </a:bodyPr>
          <a:lstStyle/>
          <a:p>
            <a:r>
              <a:rPr lang="sk-SK" b="1" dirty="0"/>
              <a:t>2. Dýchanie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4132" y="2564904"/>
            <a:ext cx="6887389" cy="359931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proces spojený s </a:t>
            </a:r>
            <a:r>
              <a:rPr lang="sk-SK" b="1" dirty="0"/>
              <a:t>prijímaním kyslíka </a:t>
            </a:r>
          </a:p>
          <a:p>
            <a:pPr>
              <a:buNone/>
            </a:pPr>
            <a:r>
              <a:rPr lang="sk-SK" b="1" dirty="0"/>
              <a:t>    </a:t>
            </a:r>
            <a:r>
              <a:rPr lang="sk-SK" dirty="0"/>
              <a:t>a </a:t>
            </a:r>
            <a:r>
              <a:rPr lang="sk-SK" b="1" dirty="0"/>
              <a:t>výdajom oxidu uhličitého</a:t>
            </a:r>
          </a:p>
          <a:p>
            <a:endParaRPr lang="sk-SK" b="1" dirty="0"/>
          </a:p>
          <a:p>
            <a:r>
              <a:rPr lang="sk-SK" b="1" dirty="0"/>
              <a:t>rozkladajú sa</a:t>
            </a:r>
            <a:r>
              <a:rPr lang="sk-SK" dirty="0"/>
              <a:t> pri ňom </a:t>
            </a:r>
            <a:r>
              <a:rPr lang="sk-SK" b="1" dirty="0"/>
              <a:t>organické látky</a:t>
            </a:r>
            <a:r>
              <a:rPr lang="sk-SK" dirty="0"/>
              <a:t>, </a:t>
            </a:r>
            <a:r>
              <a:rPr lang="sk-SK" b="1" dirty="0"/>
              <a:t>vznikajú anorganické látky </a:t>
            </a:r>
            <a:r>
              <a:rPr lang="sk-SK" dirty="0"/>
              <a:t>a </a:t>
            </a:r>
            <a:r>
              <a:rPr lang="sk-SK" b="1" dirty="0"/>
              <a:t>uvoľňuje sa energia</a:t>
            </a:r>
          </a:p>
          <a:p>
            <a:endParaRPr lang="sk-SK" b="1" dirty="0"/>
          </a:p>
          <a:p>
            <a:r>
              <a:rPr lang="sk-SK" dirty="0"/>
              <a:t>na dýchanie sú organizmy rôzne uspôsobené (prieduchy, žiabre, pľúca)</a:t>
            </a:r>
          </a:p>
          <a:p>
            <a:endParaRPr lang="sk-SK" dirty="0"/>
          </a:p>
        </p:txBody>
      </p:sp>
      <p:pic>
        <p:nvPicPr>
          <p:cNvPr id="4" name="Picture 2" descr="VÃ½sledok vyhÄ¾adÃ¡vania obrÃ¡zkov pre dopyt dÃ½ch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2295602"/>
            <a:ext cx="2428860" cy="1622479"/>
          </a:xfrm>
          <a:prstGeom prst="rect">
            <a:avLst/>
          </a:prstGeom>
          <a:noFill/>
        </p:spPr>
      </p:pic>
      <p:pic>
        <p:nvPicPr>
          <p:cNvPr id="4098" name="Picture 2" descr="Pľúca">
            <a:extLst>
              <a:ext uri="{FF2B5EF4-FFF2-40B4-BE49-F238E27FC236}">
                <a16:creationId xmlns:a16="http://schemas.microsoft.com/office/drawing/2014/main" xmlns="" id="{87608298-559B-4D13-8CDB-102DF20AC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27" y="3996012"/>
            <a:ext cx="2088969" cy="27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BB9B60DC-DC1F-437C-96B6-DE535A625FCA}"/>
              </a:ext>
            </a:extLst>
          </p:cNvPr>
          <p:cNvSpPr/>
          <p:nvPr/>
        </p:nvSpPr>
        <p:spPr>
          <a:xfrm>
            <a:off x="-156964" y="2132856"/>
            <a:ext cx="9409484" cy="4725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xmlns="" id="{BB03AB95-58FD-4F5C-9C08-7D1A848F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32856"/>
            <a:ext cx="4716016" cy="29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9C2B01-8183-4484-85E0-8E6DDE4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Dýchacie orgány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38AD122-5AEF-42EB-925F-70F8A892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4" name="Picture 4" descr="Repetitórium stredoškolskej biológie - PDF Free Download">
            <a:extLst>
              <a:ext uri="{FF2B5EF4-FFF2-40B4-BE49-F238E27FC236}">
                <a16:creationId xmlns:a16="http://schemas.microsoft.com/office/drawing/2014/main" xmlns="" id="{B4DA76D5-8339-4C14-98E3-0A622909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176464" cy="27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Zborovna.sk – portál pre učiteľov">
            <a:extLst>
              <a:ext uri="{FF2B5EF4-FFF2-40B4-BE49-F238E27FC236}">
                <a16:creationId xmlns:a16="http://schemas.microsoft.com/office/drawing/2014/main" xmlns="" id="{081BF734-AAC9-4CEF-BB4C-F3CA97E3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509120"/>
            <a:ext cx="3958624" cy="23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700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94</TotalTime>
  <Words>570</Words>
  <Application>Microsoft Office PowerPoint</Application>
  <PresentationFormat>Prezentácia na obrazovke (4:3)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8" baseType="lpstr">
      <vt:lpstr>Arial</vt:lpstr>
      <vt:lpstr>Brush Script MT</vt:lpstr>
      <vt:lpstr>Calibri</vt:lpstr>
      <vt:lpstr>Times New Roman</vt:lpstr>
      <vt:lpstr>Trebuchet MS</vt:lpstr>
      <vt:lpstr>Wingdings</vt:lpstr>
      <vt:lpstr>Berlín</vt:lpstr>
      <vt:lpstr>Základné životné procesy organizmov</vt:lpstr>
      <vt:lpstr>VIDEO </vt:lpstr>
      <vt:lpstr>Prezentácia programu PowerPoint</vt:lpstr>
      <vt:lpstr>1. Výživa</vt:lpstr>
      <vt:lpstr>Metabolizmus = spracúvanie živín</vt:lpstr>
      <vt:lpstr>Živiny:  </vt:lpstr>
      <vt:lpstr>Typy výživy: </vt:lpstr>
      <vt:lpstr>2. Dýchanie </vt:lpstr>
      <vt:lpstr>Dýchacie orgány</vt:lpstr>
      <vt:lpstr>Dýchanie rastlín</vt:lpstr>
      <vt:lpstr>3. Vylučovanie </vt:lpstr>
      <vt:lpstr>4. Rozmnožovanie</vt:lpstr>
      <vt:lpstr>5. Rast a vývin </vt:lpstr>
      <vt:lpstr>6. Dráždivosť</vt:lpstr>
      <vt:lpstr>7. Pohyb </vt:lpstr>
      <vt:lpstr>POZNÁMKY</vt:lpstr>
      <vt:lpstr>ZÁKLADNÉ ŽIVOTNÉ PROCESY A PREJAVY ORGANIZMOV   </vt:lpstr>
      <vt:lpstr>ZÁKLADNÉ ŽIVOTNÉ PROCESY A PREJAVY ORGANIZMOV   </vt:lpstr>
      <vt:lpstr>ZÁKLADNÉ ŽIVOTNÉ PROCESY A PREJAVY ORGANIZMOV   </vt:lpstr>
      <vt:lpstr>ZÁKLADNÉ ŽIVOTNÉ PROCESY A PREJAVY ORGANIZMOV   </vt:lpstr>
      <vt:lpstr>Za pozornosť Vám  ĎAKUJEM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životné procesy organizmov</dc:title>
  <dc:creator>HP</dc:creator>
  <cp:lastModifiedBy>uzivatel</cp:lastModifiedBy>
  <cp:revision>8</cp:revision>
  <dcterms:created xsi:type="dcterms:W3CDTF">2019-09-05T18:00:13Z</dcterms:created>
  <dcterms:modified xsi:type="dcterms:W3CDTF">2023-09-19T18:39:20Z</dcterms:modified>
</cp:coreProperties>
</file>