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3" r:id="rId6"/>
    <p:sldId id="261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4B4F-78A4-493A-BDF3-53A3E11909EC}" type="datetimeFigureOut">
              <a:rPr lang="sk-SK" smtClean="0"/>
              <a:pPr/>
              <a:t>10.10.2017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FA84-9069-4477-AA07-90538B9F90E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4B4F-78A4-493A-BDF3-53A3E11909EC}" type="datetimeFigureOut">
              <a:rPr lang="sk-SK" smtClean="0"/>
              <a:pPr/>
              <a:t>10.10.2017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FA84-9069-4477-AA07-90538B9F90E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4B4F-78A4-493A-BDF3-53A3E11909EC}" type="datetimeFigureOut">
              <a:rPr lang="sk-SK" smtClean="0"/>
              <a:pPr/>
              <a:t>10.10.2017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FA84-9069-4477-AA07-90538B9F90E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4B4F-78A4-493A-BDF3-53A3E11909EC}" type="datetimeFigureOut">
              <a:rPr lang="sk-SK" smtClean="0"/>
              <a:pPr/>
              <a:t>10.10.2017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FA84-9069-4477-AA07-90538B9F90E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4B4F-78A4-493A-BDF3-53A3E11909EC}" type="datetimeFigureOut">
              <a:rPr lang="sk-SK" smtClean="0"/>
              <a:pPr/>
              <a:t>10.10.2017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FA84-9069-4477-AA07-90538B9F90E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4B4F-78A4-493A-BDF3-53A3E11909EC}" type="datetimeFigureOut">
              <a:rPr lang="sk-SK" smtClean="0"/>
              <a:pPr/>
              <a:t>10.10.2017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FA84-9069-4477-AA07-90538B9F90E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4B4F-78A4-493A-BDF3-53A3E11909EC}" type="datetimeFigureOut">
              <a:rPr lang="sk-SK" smtClean="0"/>
              <a:pPr/>
              <a:t>10.10.2017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FA84-9069-4477-AA07-90538B9F90E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4B4F-78A4-493A-BDF3-53A3E11909EC}" type="datetimeFigureOut">
              <a:rPr lang="sk-SK" smtClean="0"/>
              <a:pPr/>
              <a:t>10.10.2017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FA84-9069-4477-AA07-90538B9F90E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4B4F-78A4-493A-BDF3-53A3E11909EC}" type="datetimeFigureOut">
              <a:rPr lang="sk-SK" smtClean="0"/>
              <a:pPr/>
              <a:t>10.10.2017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FA84-9069-4477-AA07-90538B9F90E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4B4F-78A4-493A-BDF3-53A3E11909EC}" type="datetimeFigureOut">
              <a:rPr lang="sk-SK" smtClean="0"/>
              <a:pPr/>
              <a:t>10.10.2017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FA84-9069-4477-AA07-90538B9F90E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4B4F-78A4-493A-BDF3-53A3E11909EC}" type="datetimeFigureOut">
              <a:rPr lang="sk-SK" smtClean="0"/>
              <a:pPr/>
              <a:t>10.10.2017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FA84-9069-4477-AA07-90538B9F90E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14B4F-78A4-493A-BDF3-53A3E11909EC}" type="datetimeFigureOut">
              <a:rPr lang="sk-SK" smtClean="0"/>
              <a:pPr/>
              <a:t>10.10.2017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0FA84-9069-4477-AA07-90538B9F90E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rainden.com/hlavolamy/opticke-iluzie.htm" TargetMode="Externa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/>
          <a:lstStyle/>
          <a:p>
            <a:r>
              <a:rPr lang="sk-SK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Psychické procesy -</a:t>
            </a:r>
            <a:br>
              <a:rPr lang="sk-SK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</a:br>
            <a:r>
              <a:rPr lang="sk-SK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pocit, vnem, predstava</a:t>
            </a:r>
            <a:endParaRPr lang="sk-SK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8434" name="Picture 2" descr="Výsledok vyh&amp;lcaron;adávania obrázkov pre dopyt psychika &amp;ccaron;love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284984"/>
            <a:ext cx="7496950" cy="3573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/>
              <a:t>Fantázia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smtClean="0"/>
              <a:t>predstava </a:t>
            </a:r>
            <a:r>
              <a:rPr lang="sk-SK" dirty="0" smtClean="0"/>
              <a:t>toho, čo sme v minulosti nevnímali, vytvorenie obrazov predmetov a javov, s ktorými sme sa predtým nestretli, vznik idey toho, čo ešte len bude vytvorené - to všetko vytvára osobitnú formu psychickej činnosti - fantáziu.            </a:t>
            </a:r>
          </a:p>
          <a:p>
            <a:r>
              <a:rPr lang="sk-SK" dirty="0" smtClean="0"/>
              <a:t>je </a:t>
            </a:r>
            <a:r>
              <a:rPr lang="sk-SK" dirty="0" smtClean="0"/>
              <a:t>vytvorenie niečoho nového v podobe obrazu, predstavy, idey, prevtelených potom do nejakej materiálnej veci alebo praktickej činnosti človeka            </a:t>
            </a:r>
          </a:p>
          <a:p>
            <a:r>
              <a:rPr lang="sk-SK" dirty="0" smtClean="0"/>
              <a:t>                   </a:t>
            </a:r>
            <a:r>
              <a:rPr lang="sk-SK" dirty="0" smtClean="0"/>
              <a:t> - fantázia </a:t>
            </a:r>
            <a:r>
              <a:rPr lang="sk-SK" dirty="0" smtClean="0"/>
              <a:t>je čisto ľudská činnosť</a:t>
            </a:r>
          </a:p>
          <a:p>
            <a:r>
              <a:rPr lang="sk-SK" dirty="0" smtClean="0"/>
              <a:t>                  </a:t>
            </a:r>
            <a:r>
              <a:rPr lang="sk-SK" dirty="0" smtClean="0"/>
              <a:t>  - </a:t>
            </a:r>
            <a:r>
              <a:rPr lang="sk-SK" dirty="0" smtClean="0"/>
              <a:t>fantázia je akýmsi únikom zo skutočnosti </a:t>
            </a:r>
          </a:p>
          <a:p>
            <a:r>
              <a:rPr lang="sk-SK" dirty="0" smtClean="0"/>
              <a:t>                   </a:t>
            </a:r>
            <a:r>
              <a:rPr lang="sk-SK" dirty="0" smtClean="0"/>
              <a:t> - prameňom </a:t>
            </a:r>
            <a:r>
              <a:rPr lang="sk-SK" dirty="0" smtClean="0"/>
              <a:t>fantázie je vždy objektívna realita </a:t>
            </a:r>
            <a:endParaRPr lang="sk-SK" dirty="0" smtClean="0"/>
          </a:p>
          <a:p>
            <a:r>
              <a:rPr lang="sk-SK" dirty="0" smtClean="0"/>
              <a:t>                    - fantázia je jednou z foriem odrazu skutočnosti</a:t>
            </a:r>
          </a:p>
          <a:p>
            <a:endParaRPr lang="sk-SK" dirty="0"/>
          </a:p>
        </p:txBody>
      </p:sp>
      <p:pic>
        <p:nvPicPr>
          <p:cNvPr id="2050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221088"/>
            <a:ext cx="1800200" cy="23964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305550" cy="3943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Výsledok vyh&amp;lcaron;adávania obrázkov pre dopyt predstavivos&amp;tcaron; a fantázia"/>
          <p:cNvPicPr>
            <a:picLocks noChangeAspect="1" noChangeArrowheads="1"/>
          </p:cNvPicPr>
          <p:nvPr/>
        </p:nvPicPr>
        <p:blipFill>
          <a:blip r:embed="rId3" cstate="print"/>
          <a:srcRect b="15740"/>
          <a:stretch>
            <a:fillRect/>
          </a:stretch>
        </p:blipFill>
        <p:spPr bwMode="auto">
          <a:xfrm>
            <a:off x="3869513" y="3140968"/>
            <a:ext cx="5274488" cy="3717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Psychika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3456383"/>
          </a:xfrm>
        </p:spPr>
        <p:txBody>
          <a:bodyPr>
            <a:noAutofit/>
          </a:bodyPr>
          <a:lstStyle/>
          <a:p>
            <a:r>
              <a:rPr lang="sk-SK" sz="2400" dirty="0" smtClean="0"/>
              <a:t>závisí aj od individuálneho vývinu jednotlivca. Iná je psychika u dieťaťa a iná u dospelého človeka.</a:t>
            </a:r>
          </a:p>
          <a:p>
            <a:r>
              <a:rPr lang="sk-SK" sz="2400" dirty="0" smtClean="0"/>
              <a:t>má dynamický charakter, t. z., že sa </a:t>
            </a:r>
            <a:r>
              <a:rPr lang="sk-SK" sz="2400" b="1" dirty="0" smtClean="0"/>
              <a:t>od narodenia až do smrti vyvíja a mení</a:t>
            </a:r>
            <a:r>
              <a:rPr lang="sk-SK" sz="2400" dirty="0" smtClean="0"/>
              <a:t>.</a:t>
            </a:r>
          </a:p>
          <a:p>
            <a:r>
              <a:rPr lang="sk-SK" sz="2400" dirty="0" smtClean="0"/>
              <a:t>je celistvá, jednotlivé zložky psychiky neexistujú izolovane. Napr. myslenie nie je možné bez vnímania, predstáv, reči atď. </a:t>
            </a:r>
          </a:p>
          <a:p>
            <a:r>
              <a:rPr lang="sk-SK" sz="2400" dirty="0" smtClean="0"/>
              <a:t>je funkciou nervovej sústavy, najmä mozgu. </a:t>
            </a:r>
          </a:p>
        </p:txBody>
      </p:sp>
      <p:pic>
        <p:nvPicPr>
          <p:cNvPr id="7170" name="Picture 2" descr="Výsledok vyh&amp;lcaron;adávania obrázkov pre dopyt psychi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4193551"/>
            <a:ext cx="3275856" cy="2664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3600399"/>
          </a:xfrm>
        </p:spPr>
        <p:txBody>
          <a:bodyPr>
            <a:normAutofit/>
          </a:bodyPr>
          <a:lstStyle/>
          <a:p>
            <a:r>
              <a:rPr lang="sk-SK" dirty="0" smtClean="0"/>
              <a:t>V psychike sa odráža iba to, čo sa do mozgu dostalo prostredníctvom zmyslových orgánov (čuch, chuť, zrak, sluch, hmat). </a:t>
            </a:r>
          </a:p>
          <a:p>
            <a:endParaRPr lang="sk-SK" dirty="0"/>
          </a:p>
        </p:txBody>
      </p:sp>
      <p:pic>
        <p:nvPicPr>
          <p:cNvPr id="21506" name="Picture 2" descr="Výsledok vyh&amp;lcaron;adávania obrázkov pre dopyt vnútorné prostredie &amp;ccaron;love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8299" y="2348880"/>
            <a:ext cx="5934061" cy="43095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Psychické procesy a stavy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 smtClean="0"/>
              <a:t>Pomocou </a:t>
            </a:r>
            <a:r>
              <a:rPr lang="sk-SK" b="1" dirty="0" smtClean="0">
                <a:solidFill>
                  <a:srgbClr val="FFFF00"/>
                </a:solidFill>
              </a:rPr>
              <a:t>psychických procesov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smtClean="0"/>
              <a:t>sa </a:t>
            </a:r>
            <a:r>
              <a:rPr lang="sk-SK" b="1" dirty="0" smtClean="0"/>
              <a:t>odohráva prevažná časť interakcie človeka s okolitým svetom</a:t>
            </a:r>
            <a:r>
              <a:rPr lang="sk-SK" b="1" dirty="0" smtClean="0"/>
              <a:t>.</a:t>
            </a:r>
          </a:p>
          <a:p>
            <a:r>
              <a:rPr lang="sk-SK" dirty="0" smtClean="0"/>
              <a:t> </a:t>
            </a:r>
            <a:r>
              <a:rPr lang="sk-SK" dirty="0" smtClean="0"/>
              <a:t>Ich </a:t>
            </a:r>
            <a:r>
              <a:rPr lang="sk-SK" b="1" dirty="0" smtClean="0"/>
              <a:t>priebeh</a:t>
            </a:r>
            <a:r>
              <a:rPr lang="sk-SK" dirty="0" smtClean="0"/>
              <a:t> sa </a:t>
            </a:r>
            <a:r>
              <a:rPr lang="sk-SK" b="1" dirty="0" smtClean="0"/>
              <a:t>mení vývinovými zmenami, stavom organizmu, vplyvom prostredia.</a:t>
            </a:r>
            <a:r>
              <a:rPr lang="sk-SK" dirty="0" smtClean="0"/>
              <a:t> </a:t>
            </a:r>
            <a:endParaRPr lang="sk-SK" dirty="0" smtClean="0"/>
          </a:p>
          <a:p>
            <a:r>
              <a:rPr lang="sk-SK" dirty="0" smtClean="0"/>
              <a:t>Zaraďujeme </a:t>
            </a:r>
            <a:r>
              <a:rPr lang="sk-SK" dirty="0" smtClean="0"/>
              <a:t>medzi ne napríklad: </a:t>
            </a:r>
            <a:r>
              <a:rPr lang="sk-SK" b="1" dirty="0" smtClean="0"/>
              <a:t>pociťovanie, vnímanie, myslenie</a:t>
            </a:r>
            <a:r>
              <a:rPr lang="sk-SK" dirty="0" smtClean="0"/>
              <a:t> a podobne. </a:t>
            </a:r>
          </a:p>
          <a:p>
            <a:r>
              <a:rPr lang="sk-SK" b="1" dirty="0" smtClean="0">
                <a:solidFill>
                  <a:srgbClr val="FFFF00"/>
                </a:solidFill>
              </a:rPr>
              <a:t>Psychický stav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smtClean="0"/>
              <a:t>momentálny duševný stav ovplyvňujúci </a:t>
            </a:r>
          </a:p>
          <a:p>
            <a:r>
              <a:rPr lang="sk-SK" dirty="0" smtClean="0"/>
              <a:t>našu </a:t>
            </a:r>
            <a:r>
              <a:rPr lang="sk-SK" dirty="0" smtClean="0"/>
              <a:t>činnosť. </a:t>
            </a:r>
            <a:r>
              <a:rPr lang="sk-SK" dirty="0" smtClean="0"/>
              <a:t>Je </a:t>
            </a:r>
            <a:r>
              <a:rPr lang="sk-SK" b="1" dirty="0" smtClean="0">
                <a:solidFill>
                  <a:srgbClr val="FFFF00"/>
                </a:solidFill>
              </a:rPr>
              <a:t>viac-menej dočasný</a:t>
            </a:r>
            <a:r>
              <a:rPr lang="sk-SK" b="1" dirty="0" smtClean="0"/>
              <a:t>.</a:t>
            </a:r>
            <a:r>
              <a:rPr lang="sk-SK" dirty="0" smtClean="0"/>
              <a:t> Medzi </a:t>
            </a:r>
            <a:r>
              <a:rPr lang="sk-SK" b="1" dirty="0" smtClean="0"/>
              <a:t>psychické stavy</a:t>
            </a:r>
            <a:r>
              <a:rPr lang="sk-SK" dirty="0" smtClean="0"/>
              <a:t> zaraďujeme napríklad: </a:t>
            </a:r>
            <a:r>
              <a:rPr lang="sk-SK" b="1" dirty="0" smtClean="0"/>
              <a:t>pozornosť, trému, únavu, radosť ...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Pociťovanie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 fontScale="85000" lnSpcReduction="20000"/>
          </a:bodyPr>
          <a:lstStyle/>
          <a:p>
            <a:r>
              <a:rPr lang="sk-SK" dirty="0" smtClean="0"/>
              <a:t>najjednoduchší </a:t>
            </a:r>
            <a:r>
              <a:rPr lang="sk-SK" dirty="0" smtClean="0"/>
              <a:t>poznávací proces</a:t>
            </a:r>
          </a:p>
          <a:p>
            <a:r>
              <a:rPr lang="sk-SK" dirty="0" smtClean="0"/>
              <a:t>pociťovaním </a:t>
            </a:r>
            <a:r>
              <a:rPr lang="sk-SK" dirty="0" smtClean="0"/>
              <a:t>získavame základné informácie o vonkajšom svete ako aj o stave vlastného organizmu</a:t>
            </a:r>
          </a:p>
          <a:p>
            <a:r>
              <a:rPr lang="sk-SK" dirty="0" smtClean="0"/>
              <a:t>pociťovaním </a:t>
            </a:r>
            <a:r>
              <a:rPr lang="sk-SK" dirty="0" smtClean="0"/>
              <a:t>realizujeme psychické spojenie organizmu s prostredím a orientáciu organizmu v okolitom svete</a:t>
            </a:r>
          </a:p>
          <a:p>
            <a:r>
              <a:rPr lang="sk-SK" b="1" dirty="0" smtClean="0"/>
              <a:t>výsledkom </a:t>
            </a:r>
            <a:r>
              <a:rPr lang="sk-SK" b="1" dirty="0" smtClean="0"/>
              <a:t>pociťovania je </a:t>
            </a:r>
            <a:r>
              <a:rPr lang="sk-SK" b="1" dirty="0" smtClean="0">
                <a:solidFill>
                  <a:srgbClr val="FFFF00"/>
                </a:solidFill>
              </a:rPr>
              <a:t>pocit</a:t>
            </a:r>
          </a:p>
          <a:p>
            <a:r>
              <a:rPr lang="sk-SK" dirty="0" smtClean="0"/>
              <a:t>pociťovanie </a:t>
            </a:r>
            <a:r>
              <a:rPr lang="sk-SK" dirty="0" smtClean="0"/>
              <a:t>je prejav citlivosti zmyslových </a:t>
            </a:r>
            <a:r>
              <a:rPr lang="sk-SK" dirty="0" smtClean="0"/>
              <a:t>orgánov. </a:t>
            </a:r>
            <a:endParaRPr lang="sk-SK" dirty="0" smtClean="0"/>
          </a:p>
          <a:p>
            <a:r>
              <a:rPr lang="sk-SK" dirty="0" smtClean="0"/>
              <a:t>pocit </a:t>
            </a:r>
            <a:r>
              <a:rPr lang="sk-SK" dirty="0" smtClean="0"/>
              <a:t>je bezprostredný odraz jednotlivých vlastností predmetov, vecí alebo javov, ktoré pôsobia na zmyslové orgány </a:t>
            </a:r>
            <a:r>
              <a:rPr lang="sk-SK" dirty="0" smtClean="0"/>
              <a:t>človeka</a:t>
            </a:r>
            <a:endParaRPr lang="sk-SK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02234"/>
          </a:xfrm>
        </p:spPr>
        <p:txBody>
          <a:bodyPr/>
          <a:lstStyle/>
          <a:p>
            <a:r>
              <a:rPr lang="sk-SK" b="1" dirty="0" smtClean="0"/>
              <a:t>Vnímanie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420888"/>
            <a:ext cx="8219256" cy="4824536"/>
          </a:xfrm>
        </p:spPr>
        <p:txBody>
          <a:bodyPr>
            <a:normAutofit fontScale="70000" lnSpcReduction="20000"/>
          </a:bodyPr>
          <a:lstStyle/>
          <a:p>
            <a:r>
              <a:rPr lang="sk-SK" dirty="0" smtClean="0"/>
              <a:t>psychický </a:t>
            </a:r>
            <a:r>
              <a:rPr lang="sk-SK" dirty="0" smtClean="0"/>
              <a:t>proces, ktorý informácie nielen prijíma, ale ich aj spracúva</a:t>
            </a:r>
          </a:p>
          <a:p>
            <a:r>
              <a:rPr lang="sk-SK" dirty="0" smtClean="0"/>
              <a:t>spoznávanie okolitého sveta rozličnými zmyslami súčasne</a:t>
            </a:r>
          </a:p>
          <a:p>
            <a:r>
              <a:rPr lang="sk-SK" dirty="0" smtClean="0"/>
              <a:t>vzniká </a:t>
            </a:r>
            <a:r>
              <a:rPr lang="sk-SK" dirty="0" smtClean="0"/>
              <a:t>spojením viacerých pocitov, nie je však ich jednoduchým súčtom</a:t>
            </a:r>
          </a:p>
          <a:p>
            <a:r>
              <a:rPr lang="sk-SK" dirty="0" smtClean="0"/>
              <a:t>vnímanie </a:t>
            </a:r>
            <a:r>
              <a:rPr lang="sk-SK" dirty="0" smtClean="0"/>
              <a:t>zabezpečuje bezprostredný kontakt človeka s </a:t>
            </a:r>
            <a:r>
              <a:rPr lang="sk-SK" dirty="0" smtClean="0"/>
              <a:t>prostredím</a:t>
            </a:r>
            <a:endParaRPr lang="sk-SK" dirty="0" smtClean="0"/>
          </a:p>
          <a:p>
            <a:r>
              <a:rPr lang="sk-SK" dirty="0" smtClean="0"/>
              <a:t>vnímanie </a:t>
            </a:r>
            <a:r>
              <a:rPr lang="sk-SK" dirty="0" smtClean="0"/>
              <a:t>je vlastné každému ľudskému </a:t>
            </a:r>
            <a:r>
              <a:rPr lang="sk-SK" dirty="0" smtClean="0"/>
              <a:t>jedincovi</a:t>
            </a:r>
          </a:p>
          <a:p>
            <a:r>
              <a:rPr lang="sk-SK" b="1" dirty="0" smtClean="0"/>
              <a:t>Základné </a:t>
            </a:r>
            <a:r>
              <a:rPr lang="sk-SK" b="1" dirty="0" smtClean="0"/>
              <a:t>druhy vnímania</a:t>
            </a:r>
            <a:r>
              <a:rPr lang="sk-SK" dirty="0" smtClean="0"/>
              <a:t>: tvaru a veľkosti predmetov, priestoru a vzdialenosti, hĺbky, pohybu, času, medziľudské- </a:t>
            </a:r>
            <a:r>
              <a:rPr lang="sk-SK" dirty="0" smtClean="0"/>
              <a:t>sociálne</a:t>
            </a:r>
          </a:p>
          <a:p>
            <a:r>
              <a:rPr lang="sk-SK" b="1" dirty="0" smtClean="0"/>
              <a:t>výsledkom </a:t>
            </a:r>
            <a:r>
              <a:rPr lang="sk-SK" b="1" dirty="0" smtClean="0"/>
              <a:t>procesu vnímania je </a:t>
            </a:r>
            <a:r>
              <a:rPr lang="sk-SK" b="1" dirty="0" smtClean="0">
                <a:solidFill>
                  <a:srgbClr val="FFFF00"/>
                </a:solidFill>
              </a:rPr>
              <a:t>vnem</a:t>
            </a:r>
          </a:p>
          <a:p>
            <a:r>
              <a:rPr lang="sk-SK" b="1" dirty="0" smtClean="0"/>
              <a:t>vnem</a:t>
            </a:r>
            <a:r>
              <a:rPr lang="sk-SK" dirty="0" smtClean="0"/>
              <a:t> je bezprostredný odraz predmetov a javov ako celkov vo vedomí </a:t>
            </a:r>
            <a:r>
              <a:rPr lang="sk-SK" dirty="0" smtClean="0"/>
              <a:t>človeka</a:t>
            </a:r>
            <a:endParaRPr lang="sk-SK" dirty="0"/>
          </a:p>
        </p:txBody>
      </p:sp>
      <p:pic>
        <p:nvPicPr>
          <p:cNvPr id="4098" name="Picture 2" descr="Výsledok vyh&amp;lcaron;adávania obrázkov pre dopyt vníman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2181225" cy="24860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3200" b="1" dirty="0" smtClean="0"/>
              <a:t>Optické ilúzie</a:t>
            </a:r>
            <a:r>
              <a:rPr lang="sk-SK" sz="3200" dirty="0" smtClean="0"/>
              <a:t> (nazývané tiež zrakové klamy)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2376264"/>
          </a:xfrm>
        </p:spPr>
        <p:txBody>
          <a:bodyPr/>
          <a:lstStyle/>
          <a:p>
            <a:r>
              <a:rPr lang="sk-SK" dirty="0" smtClean="0"/>
              <a:t>sú obrázky, ktorých vnímanie sa líši od objektívnej reality. Ľudské oko a mozog pod vplyvom skúseností si domýšľajú </a:t>
            </a:r>
            <a:r>
              <a:rPr lang="sk-SK" dirty="0" err="1" smtClean="0"/>
              <a:t>častokrát</a:t>
            </a:r>
            <a:r>
              <a:rPr lang="sk-SK" dirty="0" smtClean="0"/>
              <a:t> </a:t>
            </a:r>
            <a:r>
              <a:rPr lang="sk-SK" dirty="0" smtClean="0"/>
              <a:t>veci, ktoré na obrázku nie sú.</a:t>
            </a:r>
            <a:endParaRPr lang="sk-SK" dirty="0"/>
          </a:p>
        </p:txBody>
      </p:sp>
      <p:pic>
        <p:nvPicPr>
          <p:cNvPr id="24578" name="Picture 2" descr="Stará vs Mladá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429000"/>
            <a:ext cx="2286000" cy="3257550"/>
          </a:xfrm>
          <a:prstGeom prst="rect">
            <a:avLst/>
          </a:prstGeom>
          <a:noFill/>
        </p:spPr>
      </p:pic>
      <p:pic>
        <p:nvPicPr>
          <p:cNvPr id="24580" name="Picture 4" descr="Otec a Sy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429000"/>
            <a:ext cx="2208217" cy="3188197"/>
          </a:xfrm>
          <a:prstGeom prst="rect">
            <a:avLst/>
          </a:prstGeom>
          <a:noFill/>
        </p:spPr>
      </p:pic>
      <p:pic>
        <p:nvPicPr>
          <p:cNvPr id="24582" name="Picture 6" descr="Vojak a Zohnutý Mu&amp;zcaron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514725"/>
            <a:ext cx="2743200" cy="3343275"/>
          </a:xfrm>
          <a:prstGeom prst="rect">
            <a:avLst/>
          </a:prstGeom>
          <a:noFill/>
        </p:spPr>
      </p:pic>
      <p:sp>
        <p:nvSpPr>
          <p:cNvPr id="7" name="Tlačidlo akcie: Informácie 6">
            <a:hlinkClick r:id="rId5" highlightClick="1"/>
          </p:cNvPr>
          <p:cNvSpPr/>
          <p:nvPr/>
        </p:nvSpPr>
        <p:spPr>
          <a:xfrm>
            <a:off x="7884368" y="3501008"/>
            <a:ext cx="1259632" cy="122413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/>
              <a:t>Predstava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060848"/>
            <a:ext cx="8507288" cy="4797152"/>
          </a:xfrm>
        </p:spPr>
        <p:txBody>
          <a:bodyPr>
            <a:normAutofit fontScale="85000" lnSpcReduction="20000"/>
          </a:bodyPr>
          <a:lstStyle/>
          <a:p>
            <a:r>
              <a:rPr lang="sk-SK" dirty="0" smtClean="0"/>
              <a:t> je obraz niečoho, čo v danej chvíli nepôsobí na naše zmyslové orgány</a:t>
            </a:r>
          </a:p>
          <a:p>
            <a:r>
              <a:rPr lang="sk-SK" dirty="0" smtClean="0"/>
              <a:t> </a:t>
            </a:r>
            <a:r>
              <a:rPr lang="sk-SK" dirty="0" smtClean="0"/>
              <a:t>zakladá sa na minulom vnímaní</a:t>
            </a:r>
          </a:p>
          <a:p>
            <a:r>
              <a:rPr lang="sk-SK" dirty="0" smtClean="0"/>
              <a:t> </a:t>
            </a:r>
            <a:r>
              <a:rPr lang="sk-SK" dirty="0" smtClean="0"/>
              <a:t>predstavivosť </a:t>
            </a:r>
            <a:r>
              <a:rPr lang="sk-SK" dirty="0" smtClean="0"/>
              <a:t>je psychický proces blízky </a:t>
            </a:r>
            <a:r>
              <a:rPr lang="sk-SK" dirty="0" smtClean="0"/>
              <a:t>vnímaniu</a:t>
            </a:r>
          </a:p>
          <a:p>
            <a:r>
              <a:rPr lang="sk-SK" dirty="0" smtClean="0"/>
              <a:t>Podľa </a:t>
            </a:r>
            <a:r>
              <a:rPr lang="sk-SK" dirty="0" smtClean="0"/>
              <a:t>spôsobu vzniku delíme </a:t>
            </a:r>
            <a:r>
              <a:rPr lang="sk-SK" b="1" dirty="0" smtClean="0"/>
              <a:t>predstavy</a:t>
            </a:r>
            <a:r>
              <a:rPr lang="sk-SK" dirty="0" smtClean="0"/>
              <a:t> </a:t>
            </a:r>
            <a:r>
              <a:rPr lang="sk-SK" dirty="0" smtClean="0"/>
              <a:t>na:</a:t>
            </a:r>
          </a:p>
          <a:p>
            <a:r>
              <a:rPr lang="sk-SK" b="1" dirty="0" smtClean="0"/>
              <a:t>Pamäťové</a:t>
            </a:r>
            <a:r>
              <a:rPr lang="sk-SK" b="1" dirty="0" smtClean="0"/>
              <a:t>:</a:t>
            </a:r>
            <a:r>
              <a:rPr lang="sk-SK" dirty="0" smtClean="0"/>
              <a:t> ich podstavou je viac-menej presná reprodukcia(</a:t>
            </a:r>
            <a:r>
              <a:rPr lang="sk-SK" dirty="0" err="1" smtClean="0"/>
              <a:t>znovopremietnutie</a:t>
            </a:r>
            <a:r>
              <a:rPr lang="sk-SK" dirty="0" smtClean="0"/>
              <a:t>) pôvodného </a:t>
            </a:r>
            <a:r>
              <a:rPr lang="sk-SK" dirty="0" smtClean="0"/>
              <a:t>zážitku (</a:t>
            </a:r>
            <a:r>
              <a:rPr lang="sk-SK" dirty="0" smtClean="0"/>
              <a:t>pocitu alebo vnemu) vo vedomí.</a:t>
            </a:r>
            <a:endParaRPr lang="sk-SK" dirty="0" smtClean="0"/>
          </a:p>
          <a:p>
            <a:r>
              <a:rPr lang="sk-SK" b="1" dirty="0" smtClean="0"/>
              <a:t>Halucinácie</a:t>
            </a:r>
            <a:r>
              <a:rPr lang="sk-SK" dirty="0" smtClean="0"/>
              <a:t> sú subjektívne predstavy, ktoré nemajú objektívny podnet – rôzne hlasy, vidiny. S halucináciami sa stretávame v patológii. Môžu vznikať vplyvom niektorých látok: alkohol, ale aj pri vysokých telesných teplotách.</a:t>
            </a:r>
            <a:endParaRPr lang="sk-SK" dirty="0" smtClean="0"/>
          </a:p>
        </p:txBody>
      </p:sp>
      <p:pic>
        <p:nvPicPr>
          <p:cNvPr id="3074" name="Picture 2" descr="Výsledok vyh&amp;lcaron;adávania obrázkov pre dopyt predstavivos&amp;tcaron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672" y="0"/>
            <a:ext cx="2843808" cy="21328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Výsledok vyh&amp;lcaron;adávania obrázkov pre dopyt imagin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924550" cy="3943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2" name="Picture 4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833663"/>
            <a:ext cx="5040560" cy="30243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4" name="Picture 6" descr="Súvisiaci obrázok"/>
          <p:cNvPicPr>
            <a:picLocks noChangeAspect="1" noChangeArrowheads="1"/>
          </p:cNvPicPr>
          <p:nvPr/>
        </p:nvPicPr>
        <p:blipFill>
          <a:blip r:embed="rId4" cstate="print"/>
          <a:srcRect l="13283" t="7565" r="14035"/>
          <a:stretch>
            <a:fillRect/>
          </a:stretch>
        </p:blipFill>
        <p:spPr bwMode="auto">
          <a:xfrm>
            <a:off x="5399584" y="548680"/>
            <a:ext cx="3744416" cy="32967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332</Words>
  <Application>Microsoft Office PowerPoint</Application>
  <PresentationFormat>Prezentácia na obrazovke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Motív Office</vt:lpstr>
      <vt:lpstr>Psychické procesy - pocit, vnem, predstava</vt:lpstr>
      <vt:lpstr>Psychika</vt:lpstr>
      <vt:lpstr>Snímka 3</vt:lpstr>
      <vt:lpstr>Psychické procesy a stavy</vt:lpstr>
      <vt:lpstr>Pociťovanie</vt:lpstr>
      <vt:lpstr>Vnímanie</vt:lpstr>
      <vt:lpstr>Optické ilúzie (nazývané tiež zrakové klamy)</vt:lpstr>
      <vt:lpstr>Predstava</vt:lpstr>
      <vt:lpstr>Snímka 9</vt:lpstr>
      <vt:lpstr>Fantázia</vt:lpstr>
      <vt:lpstr>Snímka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Psychické procesy - pocit, vnem, predstava</dc:title>
  <dc:creator>User</dc:creator>
  <cp:lastModifiedBy>User</cp:lastModifiedBy>
  <cp:revision>4</cp:revision>
  <dcterms:created xsi:type="dcterms:W3CDTF">2017-09-26T18:09:39Z</dcterms:created>
  <dcterms:modified xsi:type="dcterms:W3CDTF">2017-10-10T18:28:10Z</dcterms:modified>
</cp:coreProperties>
</file>