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976B1A-FC75-441C-AD89-7CBC5696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2D0B31-0C36-409F-82B2-8668A108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BFFDDCA-EB64-458E-A86A-A86F733A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082EC9-6422-42D9-8F34-6FE6C87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C3777EA-BF64-4310-8314-CD4D748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60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35768-33AA-4ABF-A7B9-90D15BAC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120EBF4-A707-4908-A1D7-628212B8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BED01CB-6BC8-4E14-8A14-AF10BB3D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D9ED2F-B020-4B25-9F55-EDD5D417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E7F5A2-05E0-4B83-B607-637AAE48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75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13A5151-C1AD-46C6-9B56-5212C2672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46D24-93A3-4ADC-AC18-8E67AC99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DD4C58-D4DF-4E20-8A74-50B8DDEC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A8C6CC-0783-4140-9ACF-6C2BD2A3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7AF6EE-FB90-4B5D-ABC0-7EAE4FE7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74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3A47B-A800-4572-A7AF-843D67DD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7C08C5-A13E-4388-956B-B53535DF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541EAE-9438-4767-86EC-C2D9317F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E38D78A-AB73-47C3-9C72-B9645CF0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5181CA-D286-4894-9B53-3B42F046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618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994A2-6F86-40A8-A488-D25D3400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0159C99-0AAA-49DD-A9AE-CD0F3CB1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A6CB73C-C8C9-46CD-A7F8-991733F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B8811D-711B-494D-8CE6-FDB28D36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11067B0-6B87-44DF-962A-6A90C6E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85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3BF9E-35D8-47DA-8CA4-EE072F3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CA360D-3DCA-4F26-8095-025A810C7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41824EA-D1CF-4231-BD2C-A8DF6400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E2EC564-CA27-4C50-95A3-6426DC0C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2BD8229-CEB1-4F7E-A04B-80300D23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BEEA64-E71F-439A-BD6D-0ABED310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443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318D0E-9AE4-4A10-A4FF-6192F702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12E6C5-F0B5-4D28-B648-841C457A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DA4036D-5991-4556-8234-90FEDB942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528F262-4BFB-454A-B40A-BDC2B062A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56EF94B-5F88-4DE3-A0D1-2A4ADCC58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960326E-08D1-463C-A0CC-BE96DD34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5440C9B-FAD1-4351-8710-C23F5B02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72DC201-3D0F-48A4-969B-0D545CD1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39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388704-208D-4CFE-9708-F8C7B13E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D94FA26-9A9D-4E9E-AC12-C8054E87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2BE495-DAAC-4FDE-B313-863ED2D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3C06FD7-0209-4848-91EF-3A8013B7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33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B0F296E-7008-4B31-A99C-9314E840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A6A9A07-AD6C-4CFE-9684-85205821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72917A-35F5-49FB-816C-B9470039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274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EECF5-AB61-4C6C-8F2C-26D0561B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4B8D7A-87D0-4D26-A1CC-FC56E041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9D11E93-2244-41BB-905E-5043B0C53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856C522-DC9C-4C48-B768-AF36653F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2146319-089B-45B0-BDEB-7264B45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86BAF1A-6248-448B-81D4-2E047751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98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E31160-56A4-43D4-937A-1A85D770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233481F-CE17-40C0-9452-59E1257F0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EE3911E-FBB7-4696-978A-5F2D10D3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C735CD3-73DC-4468-A02F-769D6928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194459D-8BE2-4A67-B58B-D9038E2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D4D0849-DCD4-4B85-B0D9-E9DE45F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822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4E4A5F5-291C-434C-8B94-5678568A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0F46D7-8753-4C3C-BB9D-07133AC6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2AA61CB-0B80-4FB5-8DD3-F8EB5E0D5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C099-DDDA-4E1B-AFF2-9FF4421F09A3}" type="datetimeFigureOut">
              <a:rPr lang="sk-SK" smtClean="0"/>
              <a:t>6. 9. 2022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FF0FA24-EEB8-48BA-8FCB-1D90DAA2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096290-3318-44D1-AF51-A8C387FDF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5469-7EC8-4796-8201-91A5484713F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05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2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A86E66-4D8A-4CE5-BDBA-6D073B433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Opakovanie - Horenie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795B22-D9D3-4C68-A1E8-9EE0F5FD3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7.Ročník </a:t>
            </a:r>
          </a:p>
        </p:txBody>
      </p:sp>
    </p:spTree>
    <p:extLst>
      <p:ext uri="{BB962C8B-B14F-4D97-AF65-F5344CB8AC3E}">
        <p14:creationId xmlns:p14="http://schemas.microsoft.com/office/powerpoint/2010/main" val="35902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CCF6623-DB2A-4417-A971-418B9F334F16}"/>
              </a:ext>
            </a:extLst>
          </p:cNvPr>
          <p:cNvSpPr txBox="1"/>
          <p:nvPr/>
        </p:nvSpPr>
        <p:spPr>
          <a:xfrm>
            <a:off x="0" y="0"/>
            <a:ext cx="12192000" cy="17524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Požiar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každé </a:t>
            </a:r>
            <a:r>
              <a:rPr lang="sk-SK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nežiadúce horenie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 ktorom sú </a:t>
            </a:r>
            <a:r>
              <a:rPr lang="sk-SK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ohrozené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osoby, zvieratá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majetok 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alebo </a:t>
            </a:r>
            <a:r>
              <a:rPr lang="sk-SK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životné prostredie</a:t>
            </a:r>
            <a:r>
              <a:rPr lang="sk-SK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6" name="Picture 2" descr="Obrovský požiar v Bratislave: Na mieste sú desiatky hasičov s výškovou  technikou">
            <a:extLst>
              <a:ext uri="{FF2B5EF4-FFF2-40B4-BE49-F238E27FC236}">
                <a16:creationId xmlns:a16="http://schemas.microsoft.com/office/drawing/2014/main" id="{87B4E170-DD63-4685-A84E-39C64ECE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61" y="2012254"/>
            <a:ext cx="6915641" cy="4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Ďalší OBROVSKÝ požiar v Bratislave: VIDEO V Ružinove horí ubytovňa, dym  vidieť už z diaľky! | Topky.sk">
            <a:extLst>
              <a:ext uri="{FF2B5EF4-FFF2-40B4-BE49-F238E27FC236}">
                <a16:creationId xmlns:a16="http://schemas.microsoft.com/office/drawing/2014/main" id="{A64B68DD-0404-477A-8A3E-8E4C136D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" y="2012254"/>
            <a:ext cx="4885638" cy="4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9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AB7C08D4-2518-4929-9896-D36E57AF4EDE}"/>
              </a:ext>
            </a:extLst>
          </p:cNvPr>
          <p:cNvSpPr txBox="1"/>
          <p:nvPr/>
        </p:nvSpPr>
        <p:spPr>
          <a:xfrm>
            <a:off x="0" y="0"/>
            <a:ext cx="545812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Hlavné príčiny vzniku požiarov: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66444337-7E5D-484C-8159-D9F70B84B498}"/>
              </a:ext>
            </a:extLst>
          </p:cNvPr>
          <p:cNvSpPr/>
          <p:nvPr/>
        </p:nvSpPr>
        <p:spPr>
          <a:xfrm>
            <a:off x="113122" y="754144"/>
            <a:ext cx="641022" cy="5847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752DFE5-5534-4E16-A4EA-097EEDBCC05D}"/>
              </a:ext>
            </a:extLst>
          </p:cNvPr>
          <p:cNvSpPr txBox="1"/>
          <p:nvPr/>
        </p:nvSpPr>
        <p:spPr>
          <a:xfrm>
            <a:off x="829559" y="754144"/>
            <a:ext cx="58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Zakladanie ohnísk v blízkosti lesa</a:t>
            </a:r>
          </a:p>
        </p:txBody>
      </p:sp>
      <p:pic>
        <p:nvPicPr>
          <p:cNvPr id="2050" name="Picture 2" descr="Ako sa bezpečne správať v lese a prečo v ňom nezakladať ohnisko – Krásno –  prisadnite k ohnisku">
            <a:extLst>
              <a:ext uri="{FF2B5EF4-FFF2-40B4-BE49-F238E27FC236}">
                <a16:creationId xmlns:a16="http://schemas.microsoft.com/office/drawing/2014/main" id="{51F401D8-6A89-45F8-ABA5-1A96E4B2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4" y="1338919"/>
            <a:ext cx="4590854" cy="27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id="{6F78D09F-1894-4809-AC16-8647A9C7D303}"/>
              </a:ext>
            </a:extLst>
          </p:cNvPr>
          <p:cNvSpPr/>
          <p:nvPr/>
        </p:nvSpPr>
        <p:spPr>
          <a:xfrm>
            <a:off x="103695" y="4110243"/>
            <a:ext cx="641022" cy="5847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6525119-597E-4AC6-9100-9EB4415270C7}"/>
              </a:ext>
            </a:extLst>
          </p:cNvPr>
          <p:cNvSpPr txBox="1"/>
          <p:nvPr/>
        </p:nvSpPr>
        <p:spPr>
          <a:xfrm>
            <a:off x="829559" y="4138367"/>
            <a:ext cx="58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Vypaľovanie trávy</a:t>
            </a:r>
          </a:p>
        </p:txBody>
      </p:sp>
      <p:pic>
        <p:nvPicPr>
          <p:cNvPr id="2052" name="Picture 4" descr="Vypaľovanie trávy je nielen protizákonné, ale aj nebezpečné | OBEC MOČENOK">
            <a:extLst>
              <a:ext uri="{FF2B5EF4-FFF2-40B4-BE49-F238E27FC236}">
                <a16:creationId xmlns:a16="http://schemas.microsoft.com/office/drawing/2014/main" id="{1351D4E0-4BCB-43A7-91D9-C3867E36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5" y="4694862"/>
            <a:ext cx="4590854" cy="21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ál 9">
            <a:extLst>
              <a:ext uri="{FF2B5EF4-FFF2-40B4-BE49-F238E27FC236}">
                <a16:creationId xmlns:a16="http://schemas.microsoft.com/office/drawing/2014/main" id="{BF3E3E1A-3E2D-4EAD-AAF6-D254025DFCC4}"/>
              </a:ext>
            </a:extLst>
          </p:cNvPr>
          <p:cNvSpPr/>
          <p:nvPr/>
        </p:nvSpPr>
        <p:spPr>
          <a:xfrm>
            <a:off x="6853286" y="754143"/>
            <a:ext cx="641022" cy="5847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30A6FDBC-51AF-44E0-8487-B51C75531512}"/>
              </a:ext>
            </a:extLst>
          </p:cNvPr>
          <p:cNvSpPr txBox="1"/>
          <p:nvPr/>
        </p:nvSpPr>
        <p:spPr>
          <a:xfrm>
            <a:off x="7626283" y="754143"/>
            <a:ext cx="4185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Úder blesku</a:t>
            </a:r>
          </a:p>
        </p:txBody>
      </p:sp>
      <p:pic>
        <p:nvPicPr>
          <p:cNvPr id="2054" name="Picture 6" descr="Blesk v Rusku rozťal oblohu: Úder do domu spôsobil obrovský požiar | Tivi.sk">
            <a:extLst>
              <a:ext uri="{FF2B5EF4-FFF2-40B4-BE49-F238E27FC236}">
                <a16:creationId xmlns:a16="http://schemas.microsoft.com/office/drawing/2014/main" id="{FFE05368-253B-49F2-BF58-14E5A458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08" y="1244649"/>
            <a:ext cx="4584570" cy="277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ál 12">
            <a:extLst>
              <a:ext uri="{FF2B5EF4-FFF2-40B4-BE49-F238E27FC236}">
                <a16:creationId xmlns:a16="http://schemas.microsoft.com/office/drawing/2014/main" id="{6CC12A0E-6C91-4F7C-89B8-F35968B81AEF}"/>
              </a:ext>
            </a:extLst>
          </p:cNvPr>
          <p:cNvSpPr/>
          <p:nvPr/>
        </p:nvSpPr>
        <p:spPr>
          <a:xfrm>
            <a:off x="6985261" y="4138367"/>
            <a:ext cx="641022" cy="5847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09B9B0FB-53DE-4BCD-92A2-F4F23A19CBF7}"/>
              </a:ext>
            </a:extLst>
          </p:cNvPr>
          <p:cNvSpPr txBox="1"/>
          <p:nvPr/>
        </p:nvSpPr>
        <p:spPr>
          <a:xfrm>
            <a:off x="7693841" y="4138367"/>
            <a:ext cx="41855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Fajčenie, poruchy na elektrických obvodoch a zariadeniach, hry detí s ohňom</a:t>
            </a:r>
          </a:p>
        </p:txBody>
      </p:sp>
      <p:pic>
        <p:nvPicPr>
          <p:cNvPr id="2056" name="Picture 8" descr="Oheň – tvoríme s deťmi | Detský web Rexík.sk">
            <a:extLst>
              <a:ext uri="{FF2B5EF4-FFF2-40B4-BE49-F238E27FC236}">
                <a16:creationId xmlns:a16="http://schemas.microsoft.com/office/drawing/2014/main" id="{33A657AE-87D4-4425-B009-697A90DE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16" y="5778631"/>
            <a:ext cx="1465854" cy="10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urnal de tabara de Elena Dragos | Povesti, basme, legende">
            <a:extLst>
              <a:ext uri="{FF2B5EF4-FFF2-40B4-BE49-F238E27FC236}">
                <a16:creationId xmlns:a16="http://schemas.microsoft.com/office/drawing/2014/main" id="{53F67D2A-6214-461E-A008-22F8D2E2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8" y="5448693"/>
            <a:ext cx="1809944" cy="14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9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0" grpId="0" animBg="1"/>
      <p:bldP spid="11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953595DA-2CED-472E-8ABB-86C20FAE896B}"/>
              </a:ext>
            </a:extLst>
          </p:cNvPr>
          <p:cNvSpPr txBox="1"/>
          <p:nvPr/>
        </p:nvSpPr>
        <p:spPr>
          <a:xfrm>
            <a:off x="0" y="0"/>
            <a:ext cx="317683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Ako hasiť požiar ?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D7ACCDC-AAFA-4713-8ECF-A40C5ED928B2}"/>
              </a:ext>
            </a:extLst>
          </p:cNvPr>
          <p:cNvSpPr txBox="1"/>
          <p:nvPr/>
        </p:nvSpPr>
        <p:spPr>
          <a:xfrm>
            <a:off x="84841" y="761081"/>
            <a:ext cx="11887200" cy="107721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1. </a:t>
            </a:r>
            <a:r>
              <a:rPr lang="sk-SK" sz="3200" b="1" dirty="0"/>
              <a:t>Odstránenie horľavej látky </a:t>
            </a:r>
            <a:r>
              <a:rPr lang="sk-SK" sz="3200" dirty="0"/>
              <a:t>– prieseky v lesoch, ktoré bránia šíreniu požiarov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260E7FC-E317-49DF-B62F-A396BBCFEF5F}"/>
              </a:ext>
            </a:extLst>
          </p:cNvPr>
          <p:cNvSpPr txBox="1"/>
          <p:nvPr/>
        </p:nvSpPr>
        <p:spPr>
          <a:xfrm>
            <a:off x="84841" y="2014605"/>
            <a:ext cx="11887200" cy="15696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2. </a:t>
            </a:r>
            <a:r>
              <a:rPr lang="sk-SK" sz="3200" b="1" dirty="0"/>
              <a:t>Zabránenie prístupu vzdušného kyslíka </a:t>
            </a:r>
            <a:r>
              <a:rPr lang="sk-SK" sz="3200" dirty="0"/>
              <a:t>– striekanie penových, práškových a snehových hasiacich prístrojov, vody, piesku alebo hliny na horľavú látku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A0B6F1C-13E8-42AB-BDA2-B03B4177559E}"/>
              </a:ext>
            </a:extLst>
          </p:cNvPr>
          <p:cNvSpPr txBox="1"/>
          <p:nvPr/>
        </p:nvSpPr>
        <p:spPr>
          <a:xfrm>
            <a:off x="84841" y="3760571"/>
            <a:ext cx="11887200" cy="107721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sk-SK" sz="3200" dirty="0"/>
              <a:t>3. </a:t>
            </a:r>
            <a:r>
              <a:rPr lang="sk-SK" sz="3200" b="1" dirty="0"/>
              <a:t>Ochladenie látky pod zápalnú teplotu </a:t>
            </a:r>
            <a:r>
              <a:rPr lang="sk-SK" sz="3200" dirty="0"/>
              <a:t>– pomocou vody alebo snehového hasiaceho prístroja</a:t>
            </a:r>
          </a:p>
        </p:txBody>
      </p:sp>
      <p:pic>
        <p:nvPicPr>
          <p:cNvPr id="3074" name="Picture 2" descr="Novinky | Základná škola Záhorská Ves">
            <a:extLst>
              <a:ext uri="{FF2B5EF4-FFF2-40B4-BE49-F238E27FC236}">
                <a16:creationId xmlns:a16="http://schemas.microsoft.com/office/drawing/2014/main" id="{CB6AE35F-D65B-4AB3-ADC3-7DB73E11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14095"/>
            <a:ext cx="2300140" cy="18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363C466-D7B2-47AE-9DCE-3F2F5F48E2EE}"/>
              </a:ext>
            </a:extLst>
          </p:cNvPr>
          <p:cNvSpPr txBox="1"/>
          <p:nvPr/>
        </p:nvSpPr>
        <p:spPr>
          <a:xfrm>
            <a:off x="3091992" y="5397438"/>
            <a:ext cx="5872897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Vodou nikdy nehasíme zariadenia pod napätím, ani olej a benzín!!!!</a:t>
            </a:r>
          </a:p>
        </p:txBody>
      </p:sp>
      <p:pic>
        <p:nvPicPr>
          <p:cNvPr id="3076" name="Picture 4" descr="Premium Vector | Young boy wearing fire fighter cartoon">
            <a:extLst>
              <a:ext uri="{FF2B5EF4-FFF2-40B4-BE49-F238E27FC236}">
                <a16:creationId xmlns:a16="http://schemas.microsoft.com/office/drawing/2014/main" id="{5A8B55F2-A468-4BD0-91AE-8E04910D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354" y="4964032"/>
            <a:ext cx="1854432" cy="181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A2CC85B-6CC0-4BE2-9783-2D7023B1A253}"/>
              </a:ext>
            </a:extLst>
          </p:cNvPr>
          <p:cNvSpPr txBox="1"/>
          <p:nvPr/>
        </p:nvSpPr>
        <p:spPr>
          <a:xfrm>
            <a:off x="1" y="0"/>
            <a:ext cx="281861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HASIACE LÁTKY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EBF085E-6F94-4515-8E67-9575C1121C20}"/>
              </a:ext>
            </a:extLst>
          </p:cNvPr>
          <p:cNvSpPr txBox="1"/>
          <p:nvPr/>
        </p:nvSpPr>
        <p:spPr>
          <a:xfrm>
            <a:off x="0" y="791852"/>
            <a:ext cx="5326144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1. Voda, vodný hasiaci prístroj</a:t>
            </a:r>
          </a:p>
        </p:txBody>
      </p:sp>
      <p:pic>
        <p:nvPicPr>
          <p:cNvPr id="4098" name="Picture 2" descr="Pracovné listy pre žiakov 5. ročníka">
            <a:extLst>
              <a:ext uri="{FF2B5EF4-FFF2-40B4-BE49-F238E27FC236}">
                <a16:creationId xmlns:a16="http://schemas.microsoft.com/office/drawing/2014/main" id="{F420FA3C-6688-4280-BD40-E48B9E24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9" y="1460172"/>
            <a:ext cx="1428750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asiaci prístroj vodný 9 l - NEMRZNÚCI DO - 20 | Florian - hasiace  prístroje a hasičské odevy">
            <a:extLst>
              <a:ext uri="{FF2B5EF4-FFF2-40B4-BE49-F238E27FC236}">
                <a16:creationId xmlns:a16="http://schemas.microsoft.com/office/drawing/2014/main" id="{E93B6F52-FE9C-4C48-BA25-5C2CFE16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19" y="1460173"/>
            <a:ext cx="1627562" cy="196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D27F361-FA64-4F00-BC5C-248190584F63}"/>
              </a:ext>
            </a:extLst>
          </p:cNvPr>
          <p:cNvSpPr/>
          <p:nvPr/>
        </p:nvSpPr>
        <p:spPr>
          <a:xfrm>
            <a:off x="1894788" y="2384981"/>
            <a:ext cx="133860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102" name="Picture 6" descr="Zaškrtnúť Tlačidlo Áno - Vektorová grafika zdarma na Pixabay">
            <a:extLst>
              <a:ext uri="{FF2B5EF4-FFF2-40B4-BE49-F238E27FC236}">
                <a16:creationId xmlns:a16="http://schemas.microsoft.com/office/drawing/2014/main" id="{39FDB50C-00B9-4103-835F-86EA86E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" y="3810193"/>
            <a:ext cx="1460173" cy="1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46DA4B41-8667-469D-8838-127536547E25}"/>
              </a:ext>
            </a:extLst>
          </p:cNvPr>
          <p:cNvSpPr txBox="1"/>
          <p:nvPr/>
        </p:nvSpPr>
        <p:spPr>
          <a:xfrm>
            <a:off x="1550219" y="4307577"/>
            <a:ext cx="62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Tuhé látky</a:t>
            </a:r>
            <a:r>
              <a:rPr lang="sk-SK" sz="3200" dirty="0"/>
              <a:t>, ktoré </a:t>
            </a:r>
            <a:r>
              <a:rPr lang="sk-SK" sz="3200" b="1" dirty="0"/>
              <a:t>nereagujú</a:t>
            </a:r>
            <a:r>
              <a:rPr lang="sk-SK" sz="3200" dirty="0"/>
              <a:t> s vodou</a:t>
            </a:r>
          </a:p>
        </p:txBody>
      </p:sp>
      <p:pic>
        <p:nvPicPr>
          <p:cNvPr id="4104" name="Picture 8" descr="Awaria totalna - e-administracja w kraju nie działa">
            <a:extLst>
              <a:ext uri="{FF2B5EF4-FFF2-40B4-BE49-F238E27FC236}">
                <a16:creationId xmlns:a16="http://schemas.microsoft.com/office/drawing/2014/main" id="{D3CD3FEB-CADE-4DDD-8270-1A93FB37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80"/>
            <a:ext cx="1550219" cy="1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4C771C4D-4B4E-4AFA-B39C-82813CD6E029}"/>
              </a:ext>
            </a:extLst>
          </p:cNvPr>
          <p:cNvSpPr txBox="1"/>
          <p:nvPr/>
        </p:nvSpPr>
        <p:spPr>
          <a:xfrm>
            <a:off x="1505195" y="5920970"/>
            <a:ext cx="64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Zariadenia </a:t>
            </a:r>
            <a:r>
              <a:rPr lang="sk-SK" sz="3200" b="1" dirty="0"/>
              <a:t>pod napätím, olej, benzín</a:t>
            </a:r>
          </a:p>
        </p:txBody>
      </p:sp>
      <p:pic>
        <p:nvPicPr>
          <p:cNvPr id="4106" name="Picture 10" descr="Prečo by sa pálenie kerozínu nemalo obmedzovať vodou">
            <a:extLst>
              <a:ext uri="{FF2B5EF4-FFF2-40B4-BE49-F238E27FC236}">
                <a16:creationId xmlns:a16="http://schemas.microsoft.com/office/drawing/2014/main" id="{2D3EB658-9F3C-40E8-B5B9-F54C31EA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08" y="0"/>
            <a:ext cx="5715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eň hasičov - MESTO TREBIŠOV">
            <a:extLst>
              <a:ext uri="{FF2B5EF4-FFF2-40B4-BE49-F238E27FC236}">
                <a16:creationId xmlns:a16="http://schemas.microsoft.com/office/drawing/2014/main" id="{B834984B-97EE-4C5E-AF32-565EAF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85" y="4304588"/>
            <a:ext cx="3262650" cy="2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A2CC85B-6CC0-4BE2-9783-2D7023B1A253}"/>
              </a:ext>
            </a:extLst>
          </p:cNvPr>
          <p:cNvSpPr txBox="1"/>
          <p:nvPr/>
        </p:nvSpPr>
        <p:spPr>
          <a:xfrm>
            <a:off x="1" y="0"/>
            <a:ext cx="281861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HASIACE LÁTKY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EBF085E-6F94-4515-8E67-9575C1121C20}"/>
              </a:ext>
            </a:extLst>
          </p:cNvPr>
          <p:cNvSpPr txBox="1"/>
          <p:nvPr/>
        </p:nvSpPr>
        <p:spPr>
          <a:xfrm>
            <a:off x="0" y="791852"/>
            <a:ext cx="1894788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2. Piesok</a:t>
            </a:r>
          </a:p>
        </p:txBody>
      </p:sp>
      <p:pic>
        <p:nvPicPr>
          <p:cNvPr id="4098" name="Picture 2" descr="Pracovné listy pre žiakov 5. ročníka">
            <a:extLst>
              <a:ext uri="{FF2B5EF4-FFF2-40B4-BE49-F238E27FC236}">
                <a16:creationId xmlns:a16="http://schemas.microsoft.com/office/drawing/2014/main" id="{F420FA3C-6688-4280-BD40-E48B9E24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9" y="1460172"/>
            <a:ext cx="1428750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D27F361-FA64-4F00-BC5C-248190584F63}"/>
              </a:ext>
            </a:extLst>
          </p:cNvPr>
          <p:cNvSpPr/>
          <p:nvPr/>
        </p:nvSpPr>
        <p:spPr>
          <a:xfrm>
            <a:off x="1894788" y="2384981"/>
            <a:ext cx="133860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102" name="Picture 6" descr="Zaškrtnúť Tlačidlo Áno - Vektorová grafika zdarma na Pixabay">
            <a:extLst>
              <a:ext uri="{FF2B5EF4-FFF2-40B4-BE49-F238E27FC236}">
                <a16:creationId xmlns:a16="http://schemas.microsoft.com/office/drawing/2014/main" id="{39FDB50C-00B9-4103-835F-86EA86E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" y="3810193"/>
            <a:ext cx="1460173" cy="1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46DA4B41-8667-469D-8838-127536547E25}"/>
              </a:ext>
            </a:extLst>
          </p:cNvPr>
          <p:cNvSpPr txBox="1"/>
          <p:nvPr/>
        </p:nvSpPr>
        <p:spPr>
          <a:xfrm>
            <a:off x="1550219" y="4318809"/>
            <a:ext cx="6240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Menšie požiare, kde nemôžme použiť vodu</a:t>
            </a:r>
          </a:p>
        </p:txBody>
      </p:sp>
      <p:pic>
        <p:nvPicPr>
          <p:cNvPr id="4104" name="Picture 8" descr="Awaria totalna - e-administracja w kraju nie działa">
            <a:extLst>
              <a:ext uri="{FF2B5EF4-FFF2-40B4-BE49-F238E27FC236}">
                <a16:creationId xmlns:a16="http://schemas.microsoft.com/office/drawing/2014/main" id="{D3CD3FEB-CADE-4DDD-8270-1A93FB37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80"/>
            <a:ext cx="1550219" cy="1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4C771C4D-4B4E-4AFA-B39C-82813CD6E029}"/>
              </a:ext>
            </a:extLst>
          </p:cNvPr>
          <p:cNvSpPr txBox="1"/>
          <p:nvPr/>
        </p:nvSpPr>
        <p:spPr>
          <a:xfrm>
            <a:off x="1505195" y="5920970"/>
            <a:ext cx="64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Elektronika</a:t>
            </a:r>
          </a:p>
        </p:txBody>
      </p:sp>
      <p:pic>
        <p:nvPicPr>
          <p:cNvPr id="4108" name="Picture 12" descr="Deň hasičov - MESTO TREBIŠOV">
            <a:extLst>
              <a:ext uri="{FF2B5EF4-FFF2-40B4-BE49-F238E27FC236}">
                <a16:creationId xmlns:a16="http://schemas.microsoft.com/office/drawing/2014/main" id="{B834984B-97EE-4C5E-AF32-565EAF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85" y="4304588"/>
            <a:ext cx="3262650" cy="2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iesok – Wikipédia">
            <a:extLst>
              <a:ext uri="{FF2B5EF4-FFF2-40B4-BE49-F238E27FC236}">
                <a16:creationId xmlns:a16="http://schemas.microsoft.com/office/drawing/2014/main" id="{F5596A28-CC0E-49CF-B28B-E2DC401C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05" y="1460172"/>
            <a:ext cx="2920941" cy="20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tódy a prostriedky na hasenie požiarov. Prostriedky a metódy hasenia  požiarov Hlavnými metódami hasenia požiarov a požiarov sú">
            <a:extLst>
              <a:ext uri="{FF2B5EF4-FFF2-40B4-BE49-F238E27FC236}">
                <a16:creationId xmlns:a16="http://schemas.microsoft.com/office/drawing/2014/main" id="{8D556DD3-6730-45A9-8458-4F87BEBE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03" y="16198"/>
            <a:ext cx="5906396" cy="40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A2CC85B-6CC0-4BE2-9783-2D7023B1A253}"/>
              </a:ext>
            </a:extLst>
          </p:cNvPr>
          <p:cNvSpPr txBox="1"/>
          <p:nvPr/>
        </p:nvSpPr>
        <p:spPr>
          <a:xfrm>
            <a:off x="1" y="0"/>
            <a:ext cx="281861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HASIACE LÁTKY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EBF085E-6F94-4515-8E67-9575C1121C20}"/>
              </a:ext>
            </a:extLst>
          </p:cNvPr>
          <p:cNvSpPr txBox="1"/>
          <p:nvPr/>
        </p:nvSpPr>
        <p:spPr>
          <a:xfrm>
            <a:off x="0" y="791852"/>
            <a:ext cx="4590854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3. Snehový hasiaci prístroj</a:t>
            </a:r>
          </a:p>
        </p:txBody>
      </p:sp>
      <p:pic>
        <p:nvPicPr>
          <p:cNvPr id="4098" name="Picture 2" descr="Pracovné listy pre žiakov 5. ročníka">
            <a:extLst>
              <a:ext uri="{FF2B5EF4-FFF2-40B4-BE49-F238E27FC236}">
                <a16:creationId xmlns:a16="http://schemas.microsoft.com/office/drawing/2014/main" id="{F420FA3C-6688-4280-BD40-E48B9E24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9" y="1460172"/>
            <a:ext cx="1428750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D27F361-FA64-4F00-BC5C-248190584F63}"/>
              </a:ext>
            </a:extLst>
          </p:cNvPr>
          <p:cNvSpPr/>
          <p:nvPr/>
        </p:nvSpPr>
        <p:spPr>
          <a:xfrm>
            <a:off x="1894788" y="2384981"/>
            <a:ext cx="133860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102" name="Picture 6" descr="Zaškrtnúť Tlačidlo Áno - Vektorová grafika zdarma na Pixabay">
            <a:extLst>
              <a:ext uri="{FF2B5EF4-FFF2-40B4-BE49-F238E27FC236}">
                <a16:creationId xmlns:a16="http://schemas.microsoft.com/office/drawing/2014/main" id="{39FDB50C-00B9-4103-835F-86EA86E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" y="3810193"/>
            <a:ext cx="1460173" cy="1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46DA4B41-8667-469D-8838-127536547E25}"/>
              </a:ext>
            </a:extLst>
          </p:cNvPr>
          <p:cNvSpPr txBox="1"/>
          <p:nvPr/>
        </p:nvSpPr>
        <p:spPr>
          <a:xfrm>
            <a:off x="1550219" y="4318809"/>
            <a:ext cx="6240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Tuhé, kvapalné a plynné látky, </a:t>
            </a:r>
            <a:r>
              <a:rPr lang="sk-SK" sz="3200" b="1" dirty="0"/>
              <a:t>zariadenia pod napätím</a:t>
            </a:r>
          </a:p>
        </p:txBody>
      </p:sp>
      <p:pic>
        <p:nvPicPr>
          <p:cNvPr id="4104" name="Picture 8" descr="Awaria totalna - e-administracja w kraju nie działa">
            <a:extLst>
              <a:ext uri="{FF2B5EF4-FFF2-40B4-BE49-F238E27FC236}">
                <a16:creationId xmlns:a16="http://schemas.microsoft.com/office/drawing/2014/main" id="{D3CD3FEB-CADE-4DDD-8270-1A93FB37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80"/>
            <a:ext cx="1550219" cy="1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4C771C4D-4B4E-4AFA-B39C-82813CD6E029}"/>
              </a:ext>
            </a:extLst>
          </p:cNvPr>
          <p:cNvSpPr txBox="1"/>
          <p:nvPr/>
        </p:nvSpPr>
        <p:spPr>
          <a:xfrm>
            <a:off x="1505195" y="5920970"/>
            <a:ext cx="64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Práškové látky</a:t>
            </a:r>
          </a:p>
        </p:txBody>
      </p:sp>
      <p:pic>
        <p:nvPicPr>
          <p:cNvPr id="4108" name="Picture 12" descr="Deň hasičov - MESTO TREBIŠOV">
            <a:extLst>
              <a:ext uri="{FF2B5EF4-FFF2-40B4-BE49-F238E27FC236}">
                <a16:creationId xmlns:a16="http://schemas.microsoft.com/office/drawing/2014/main" id="{B834984B-97EE-4C5E-AF32-565EAF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85" y="4304588"/>
            <a:ext cx="3262650" cy="2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asiaci prístroj snehový 2 kg - Detail">
            <a:extLst>
              <a:ext uri="{FF2B5EF4-FFF2-40B4-BE49-F238E27FC236}">
                <a16:creationId xmlns:a16="http://schemas.microsoft.com/office/drawing/2014/main" id="{96F4DCD9-9F82-4D12-A363-74A4E408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05" y="1505917"/>
            <a:ext cx="2327586" cy="23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aci prístroj snehový CO2 5kg, hasenie horiaceho benzínu - YouTube">
            <a:extLst>
              <a:ext uri="{FF2B5EF4-FFF2-40B4-BE49-F238E27FC236}">
                <a16:creationId xmlns:a16="http://schemas.microsoft.com/office/drawing/2014/main" id="{8D2C7759-0382-4AF0-9B76-065B2D84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88" y="0"/>
            <a:ext cx="6819911" cy="383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492693C9-B760-429D-B866-4E86D51C3648}"/>
              </a:ext>
            </a:extLst>
          </p:cNvPr>
          <p:cNvSpPr txBox="1"/>
          <p:nvPr/>
        </p:nvSpPr>
        <p:spPr>
          <a:xfrm>
            <a:off x="2518528" y="169682"/>
            <a:ext cx="715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b="1" dirty="0"/>
              <a:t>Nájdi jeden rozdiel </a:t>
            </a:r>
            <a:r>
              <a:rPr lang="sk-SK" sz="5400" b="1" dirty="0">
                <a:sym typeface="Wingdings" panose="05000000000000000000" pitchFamily="2" charset="2"/>
              </a:rPr>
              <a:t> </a:t>
            </a:r>
            <a:endParaRPr lang="sk-SK" sz="5400" b="1" dirty="0"/>
          </a:p>
        </p:txBody>
      </p:sp>
      <p:pic>
        <p:nvPicPr>
          <p:cNvPr id="3" name="Picture 4" descr="Hasiaci prístroj vodný 9 l - NEMRZNÚCI DO - 20 | Florian - hasiace  prístroje a hasičské odevy">
            <a:extLst>
              <a:ext uri="{FF2B5EF4-FFF2-40B4-BE49-F238E27FC236}">
                <a16:creationId xmlns:a16="http://schemas.microsoft.com/office/drawing/2014/main" id="{885AC181-EFAB-4E0F-90D2-F41DD694A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06" y="1384759"/>
            <a:ext cx="3640057" cy="44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asiaci prístroj snehový 2 kg - Detail">
            <a:extLst>
              <a:ext uri="{FF2B5EF4-FFF2-40B4-BE49-F238E27FC236}">
                <a16:creationId xmlns:a16="http://schemas.microsoft.com/office/drawing/2014/main" id="{0206175E-B71C-4357-9960-29B72300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28" y="1553051"/>
            <a:ext cx="4288665" cy="42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>
            <a:extLst>
              <a:ext uri="{FF2B5EF4-FFF2-40B4-BE49-F238E27FC236}">
                <a16:creationId xmlns:a16="http://schemas.microsoft.com/office/drawing/2014/main" id="{2B9964FA-D573-4EB2-970A-202E3926FCE6}"/>
              </a:ext>
            </a:extLst>
          </p:cNvPr>
          <p:cNvSpPr/>
          <p:nvPr/>
        </p:nvSpPr>
        <p:spPr>
          <a:xfrm>
            <a:off x="6711885" y="1272619"/>
            <a:ext cx="1847653" cy="1451727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E821DE3-7769-487C-ABEF-3ABDFC037D14}"/>
              </a:ext>
            </a:extLst>
          </p:cNvPr>
          <p:cNvSpPr txBox="1"/>
          <p:nvPr/>
        </p:nvSpPr>
        <p:spPr>
          <a:xfrm>
            <a:off x="1432874" y="5788058"/>
            <a:ext cx="4072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Vodný</a:t>
            </a:r>
            <a:r>
              <a:rPr lang="sk-SK" sz="3200" dirty="0"/>
              <a:t> hasiaci prístroj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95977B7B-6028-4855-9647-5C9D24A78454}"/>
              </a:ext>
            </a:extLst>
          </p:cNvPr>
          <p:cNvSpPr txBox="1"/>
          <p:nvPr/>
        </p:nvSpPr>
        <p:spPr>
          <a:xfrm>
            <a:off x="6901991" y="5818223"/>
            <a:ext cx="443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Snehový</a:t>
            </a:r>
            <a:r>
              <a:rPr lang="sk-SK" sz="3200" dirty="0"/>
              <a:t> hasiaci prístroj</a:t>
            </a:r>
          </a:p>
        </p:txBody>
      </p:sp>
    </p:spTree>
    <p:extLst>
      <p:ext uri="{BB962C8B-B14F-4D97-AF65-F5344CB8AC3E}">
        <p14:creationId xmlns:p14="http://schemas.microsoft.com/office/powerpoint/2010/main" val="442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A2CC85B-6CC0-4BE2-9783-2D7023B1A253}"/>
              </a:ext>
            </a:extLst>
          </p:cNvPr>
          <p:cNvSpPr txBox="1"/>
          <p:nvPr/>
        </p:nvSpPr>
        <p:spPr>
          <a:xfrm>
            <a:off x="1" y="0"/>
            <a:ext cx="281861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HASIACE LÁTKY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EBF085E-6F94-4515-8E67-9575C1121C20}"/>
              </a:ext>
            </a:extLst>
          </p:cNvPr>
          <p:cNvSpPr txBox="1"/>
          <p:nvPr/>
        </p:nvSpPr>
        <p:spPr>
          <a:xfrm>
            <a:off x="0" y="791852"/>
            <a:ext cx="459085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4. Penový hasiaci prístroj</a:t>
            </a:r>
          </a:p>
        </p:txBody>
      </p:sp>
      <p:pic>
        <p:nvPicPr>
          <p:cNvPr id="4098" name="Picture 2" descr="Pracovné listy pre žiakov 5. ročníka">
            <a:extLst>
              <a:ext uri="{FF2B5EF4-FFF2-40B4-BE49-F238E27FC236}">
                <a16:creationId xmlns:a16="http://schemas.microsoft.com/office/drawing/2014/main" id="{F420FA3C-6688-4280-BD40-E48B9E24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9" y="1460172"/>
            <a:ext cx="1428750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D27F361-FA64-4F00-BC5C-248190584F63}"/>
              </a:ext>
            </a:extLst>
          </p:cNvPr>
          <p:cNvSpPr/>
          <p:nvPr/>
        </p:nvSpPr>
        <p:spPr>
          <a:xfrm>
            <a:off x="1894788" y="2384981"/>
            <a:ext cx="133860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102" name="Picture 6" descr="Zaškrtnúť Tlačidlo Áno - Vektorová grafika zdarma na Pixabay">
            <a:extLst>
              <a:ext uri="{FF2B5EF4-FFF2-40B4-BE49-F238E27FC236}">
                <a16:creationId xmlns:a16="http://schemas.microsoft.com/office/drawing/2014/main" id="{39FDB50C-00B9-4103-835F-86EA86E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" y="3810193"/>
            <a:ext cx="1460173" cy="1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46DA4B41-8667-469D-8838-127536547E25}"/>
              </a:ext>
            </a:extLst>
          </p:cNvPr>
          <p:cNvSpPr txBox="1"/>
          <p:nvPr/>
        </p:nvSpPr>
        <p:spPr>
          <a:xfrm>
            <a:off x="1550219" y="4318809"/>
            <a:ext cx="624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Tuhé a kvapalné látky</a:t>
            </a:r>
          </a:p>
        </p:txBody>
      </p:sp>
      <p:pic>
        <p:nvPicPr>
          <p:cNvPr id="4104" name="Picture 8" descr="Awaria totalna - e-administracja w kraju nie działa">
            <a:extLst>
              <a:ext uri="{FF2B5EF4-FFF2-40B4-BE49-F238E27FC236}">
                <a16:creationId xmlns:a16="http://schemas.microsoft.com/office/drawing/2014/main" id="{D3CD3FEB-CADE-4DDD-8270-1A93FB37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80"/>
            <a:ext cx="1550219" cy="1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4C771C4D-4B4E-4AFA-B39C-82813CD6E029}"/>
              </a:ext>
            </a:extLst>
          </p:cNvPr>
          <p:cNvSpPr txBox="1"/>
          <p:nvPr/>
        </p:nvSpPr>
        <p:spPr>
          <a:xfrm>
            <a:off x="1505195" y="5920970"/>
            <a:ext cx="64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Zariadenia pod napätím</a:t>
            </a:r>
          </a:p>
        </p:txBody>
      </p:sp>
      <p:pic>
        <p:nvPicPr>
          <p:cNvPr id="4108" name="Picture 12" descr="Deň hasičov - MESTO TREBIŠOV">
            <a:extLst>
              <a:ext uri="{FF2B5EF4-FFF2-40B4-BE49-F238E27FC236}">
                <a16:creationId xmlns:a16="http://schemas.microsoft.com/office/drawing/2014/main" id="{B834984B-97EE-4C5E-AF32-565EAF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85" y="4304588"/>
            <a:ext cx="3262650" cy="2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asiaci prístroj penový 9 l - Detail">
            <a:extLst>
              <a:ext uri="{FF2B5EF4-FFF2-40B4-BE49-F238E27FC236}">
                <a16:creationId xmlns:a16="http://schemas.microsoft.com/office/drawing/2014/main" id="{A88EF9B3-CB34-4267-B897-78822D62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27" y="1527690"/>
            <a:ext cx="1814228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ko si vybrať hasiaci prístroj - časopis sk.expertexpro.com">
            <a:extLst>
              <a:ext uri="{FF2B5EF4-FFF2-40B4-BE49-F238E27FC236}">
                <a16:creationId xmlns:a16="http://schemas.microsoft.com/office/drawing/2014/main" id="{DFCD23E3-BB6D-402F-BB36-84AB994A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28" y="-22195"/>
            <a:ext cx="7143750" cy="43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A2CC85B-6CC0-4BE2-9783-2D7023B1A253}"/>
              </a:ext>
            </a:extLst>
          </p:cNvPr>
          <p:cNvSpPr txBox="1"/>
          <p:nvPr/>
        </p:nvSpPr>
        <p:spPr>
          <a:xfrm>
            <a:off x="1" y="0"/>
            <a:ext cx="2818614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HASIACE LÁTKY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EBF085E-6F94-4515-8E67-9575C1121C20}"/>
              </a:ext>
            </a:extLst>
          </p:cNvPr>
          <p:cNvSpPr txBox="1"/>
          <p:nvPr/>
        </p:nvSpPr>
        <p:spPr>
          <a:xfrm>
            <a:off x="0" y="791852"/>
            <a:ext cx="4920792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5. Práškový hasiaci prístroj</a:t>
            </a:r>
          </a:p>
        </p:txBody>
      </p:sp>
      <p:pic>
        <p:nvPicPr>
          <p:cNvPr id="4098" name="Picture 2" descr="Pracovné listy pre žiakov 5. ročníka">
            <a:extLst>
              <a:ext uri="{FF2B5EF4-FFF2-40B4-BE49-F238E27FC236}">
                <a16:creationId xmlns:a16="http://schemas.microsoft.com/office/drawing/2014/main" id="{F420FA3C-6688-4280-BD40-E48B9E24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9" y="1460172"/>
            <a:ext cx="1428750" cy="213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D27F361-FA64-4F00-BC5C-248190584F63}"/>
              </a:ext>
            </a:extLst>
          </p:cNvPr>
          <p:cNvSpPr/>
          <p:nvPr/>
        </p:nvSpPr>
        <p:spPr>
          <a:xfrm>
            <a:off x="1894788" y="2384981"/>
            <a:ext cx="133860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4102" name="Picture 6" descr="Zaškrtnúť Tlačidlo Áno - Vektorová grafika zdarma na Pixabay">
            <a:extLst>
              <a:ext uri="{FF2B5EF4-FFF2-40B4-BE49-F238E27FC236}">
                <a16:creationId xmlns:a16="http://schemas.microsoft.com/office/drawing/2014/main" id="{39FDB50C-00B9-4103-835F-86EA86E1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" y="3810193"/>
            <a:ext cx="1460173" cy="1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46DA4B41-8667-469D-8838-127536547E25}"/>
              </a:ext>
            </a:extLst>
          </p:cNvPr>
          <p:cNvSpPr txBox="1"/>
          <p:nvPr/>
        </p:nvSpPr>
        <p:spPr>
          <a:xfrm>
            <a:off x="1550219" y="4318809"/>
            <a:ext cx="6240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Tuhé, kvapalné a plynné látky, zariadenia pod napätím</a:t>
            </a:r>
          </a:p>
        </p:txBody>
      </p:sp>
      <p:pic>
        <p:nvPicPr>
          <p:cNvPr id="4104" name="Picture 8" descr="Awaria totalna - e-administracja w kraju nie działa">
            <a:extLst>
              <a:ext uri="{FF2B5EF4-FFF2-40B4-BE49-F238E27FC236}">
                <a16:creationId xmlns:a16="http://schemas.microsoft.com/office/drawing/2014/main" id="{D3CD3FEB-CADE-4DDD-8270-1A93FB37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80"/>
            <a:ext cx="1550219" cy="10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4C771C4D-4B4E-4AFA-B39C-82813CD6E029}"/>
              </a:ext>
            </a:extLst>
          </p:cNvPr>
          <p:cNvSpPr txBox="1"/>
          <p:nvPr/>
        </p:nvSpPr>
        <p:spPr>
          <a:xfrm>
            <a:off x="1505195" y="5920970"/>
            <a:ext cx="649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Jemná elektronika, práškové látky</a:t>
            </a:r>
          </a:p>
        </p:txBody>
      </p:sp>
      <p:pic>
        <p:nvPicPr>
          <p:cNvPr id="4108" name="Picture 12" descr="Deň hasičov - MESTO TREBIŠOV">
            <a:extLst>
              <a:ext uri="{FF2B5EF4-FFF2-40B4-BE49-F238E27FC236}">
                <a16:creationId xmlns:a16="http://schemas.microsoft.com/office/drawing/2014/main" id="{B834984B-97EE-4C5E-AF32-565EAF2D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85" y="4304588"/>
            <a:ext cx="3262650" cy="2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asiaci prístroj práškový, 4 kg">
            <a:extLst>
              <a:ext uri="{FF2B5EF4-FFF2-40B4-BE49-F238E27FC236}">
                <a16:creationId xmlns:a16="http://schemas.microsoft.com/office/drawing/2014/main" id="{CC4683CD-4D40-41E3-A1B0-9BB06E7AA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84" y="1425212"/>
            <a:ext cx="1687705" cy="23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asiaci prístroj – Wikipédia">
            <a:extLst>
              <a:ext uri="{FF2B5EF4-FFF2-40B4-BE49-F238E27FC236}">
                <a16:creationId xmlns:a16="http://schemas.microsoft.com/office/drawing/2014/main" id="{6CC1EA60-FACF-4305-81E3-38632AC9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25" y="194472"/>
            <a:ext cx="4820961" cy="36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35044BF1-23A0-4F42-A379-CF6456523CAD}"/>
              </a:ext>
            </a:extLst>
          </p:cNvPr>
          <p:cNvSpPr txBox="1"/>
          <p:nvPr/>
        </p:nvSpPr>
        <p:spPr>
          <a:xfrm>
            <a:off x="3883844" y="895546"/>
            <a:ext cx="366702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Čo je to horenie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0CE1F10-D363-4610-B88B-A9ED20C29C66}"/>
              </a:ext>
            </a:extLst>
          </p:cNvPr>
          <p:cNvSpPr txBox="1"/>
          <p:nvPr/>
        </p:nvSpPr>
        <p:spPr>
          <a:xfrm>
            <a:off x="989814" y="2026763"/>
            <a:ext cx="10793691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prudká chemická reakcia, pri ktorej sa uvoľňuje </a:t>
            </a:r>
            <a:r>
              <a:rPr lang="sk-SK" sz="3200" b="1" dirty="0"/>
              <a:t>svetlo</a:t>
            </a:r>
            <a:r>
              <a:rPr lang="sk-SK" sz="3200" dirty="0"/>
              <a:t> a </a:t>
            </a:r>
            <a:r>
              <a:rPr lang="sk-SK" sz="3200" b="1" dirty="0"/>
              <a:t>teplo</a:t>
            </a:r>
            <a:endParaRPr lang="sk-SK" sz="3200" dirty="0"/>
          </a:p>
        </p:txBody>
      </p:sp>
      <p:pic>
        <p:nvPicPr>
          <p:cNvPr id="4" name="Picture 2" descr="Procesy horenia a ich klasifikácia - TZB-info">
            <a:extLst>
              <a:ext uri="{FF2B5EF4-FFF2-40B4-BE49-F238E27FC236}">
                <a16:creationId xmlns:a16="http://schemas.microsoft.com/office/drawing/2014/main" id="{3341941E-93C7-4791-B6DE-1954DD27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08" y="2701575"/>
            <a:ext cx="6159184" cy="401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C7028D95-1BDE-4D7D-A07D-A8F0CB878937}"/>
              </a:ext>
            </a:extLst>
          </p:cNvPr>
          <p:cNvSpPr txBox="1"/>
          <p:nvPr/>
        </p:nvSpPr>
        <p:spPr>
          <a:xfrm>
            <a:off x="3883844" y="895546"/>
            <a:ext cx="366702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Čo je to plameň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D87DFB3-65F7-4A34-BE77-8D1B6A08F6AD}"/>
              </a:ext>
            </a:extLst>
          </p:cNvPr>
          <p:cNvSpPr txBox="1"/>
          <p:nvPr/>
        </p:nvSpPr>
        <p:spPr>
          <a:xfrm>
            <a:off x="2271860" y="1828800"/>
            <a:ext cx="749431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stĺpec horiacich, väčšinou </a:t>
            </a:r>
            <a:r>
              <a:rPr lang="sk-SK" sz="3200" b="1" dirty="0"/>
              <a:t>plynných</a:t>
            </a:r>
            <a:r>
              <a:rPr lang="sk-SK" sz="3200" dirty="0"/>
              <a:t> látok</a:t>
            </a:r>
          </a:p>
        </p:txBody>
      </p:sp>
      <p:pic>
        <p:nvPicPr>
          <p:cNvPr id="4" name="Picture 2" descr="Fotografia: plameň | fotky.sme.sk">
            <a:extLst>
              <a:ext uri="{FF2B5EF4-FFF2-40B4-BE49-F238E27FC236}">
                <a16:creationId xmlns:a16="http://schemas.microsoft.com/office/drawing/2014/main" id="{CBF32B4F-BD59-4F53-9DBD-5689B1E8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4" y="2611226"/>
            <a:ext cx="4029761" cy="42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4F358561-F43C-4FEE-9CB8-2F54FDA57B91}"/>
              </a:ext>
            </a:extLst>
          </p:cNvPr>
          <p:cNvSpPr txBox="1"/>
          <p:nvPr/>
        </p:nvSpPr>
        <p:spPr>
          <a:xfrm>
            <a:off x="2601799" y="678729"/>
            <a:ext cx="636309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Aký dej charakterizuje horenie?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0EBC1AC-0346-48D2-BB43-6077F14D62BC}"/>
              </a:ext>
            </a:extLst>
          </p:cNvPr>
          <p:cNvSpPr txBox="1"/>
          <p:nvPr/>
        </p:nvSpPr>
        <p:spPr>
          <a:xfrm>
            <a:off x="1894787" y="1677971"/>
            <a:ext cx="8568965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Pri horení vznikli úplne iné látky </a:t>
            </a:r>
            <a:r>
              <a:rPr lang="sk-SK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sk-SK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chemický dej</a:t>
            </a:r>
            <a:endParaRPr lang="sk-SK" sz="3200" dirty="0"/>
          </a:p>
        </p:txBody>
      </p:sp>
      <p:pic>
        <p:nvPicPr>
          <p:cNvPr id="4" name="Picture 8" descr="pre 7. ročník základných škôl a 2. ročník gymnázií s osemročným štúdiom">
            <a:extLst>
              <a:ext uri="{FF2B5EF4-FFF2-40B4-BE49-F238E27FC236}">
                <a16:creationId xmlns:a16="http://schemas.microsoft.com/office/drawing/2014/main" id="{39DCC3E3-B8F8-4A8A-8E3F-001C4A6A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77" y="2660913"/>
            <a:ext cx="2804179" cy="360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B74B6563-3CD5-40AF-BAFF-4A148C44A04C}"/>
              </a:ext>
            </a:extLst>
          </p:cNvPr>
          <p:cNvSpPr txBox="1"/>
          <p:nvPr/>
        </p:nvSpPr>
        <p:spPr>
          <a:xfrm>
            <a:off x="914400" y="744716"/>
            <a:ext cx="1053916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Aké podmienky musíme splniť, aby prebehlo horenie?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9E769A28-8189-4865-B751-CC74B7F3BE8E}"/>
              </a:ext>
            </a:extLst>
          </p:cNvPr>
          <p:cNvSpPr txBox="1"/>
          <p:nvPr/>
        </p:nvSpPr>
        <p:spPr>
          <a:xfrm>
            <a:off x="3341801" y="1677971"/>
            <a:ext cx="5684364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sk-SK" sz="3200" dirty="0"/>
              <a:t>Prítomnosť </a:t>
            </a:r>
            <a:r>
              <a:rPr lang="sk-SK" sz="3200" b="1" dirty="0"/>
              <a:t>horľavej </a:t>
            </a:r>
            <a:r>
              <a:rPr lang="sk-SK" sz="3200" dirty="0"/>
              <a:t>látky </a:t>
            </a:r>
          </a:p>
          <a:p>
            <a:pPr marL="514350" indent="-514350">
              <a:buFontTx/>
              <a:buAutoNum type="arabicPeriod"/>
            </a:pPr>
            <a:r>
              <a:rPr lang="sk-SK" sz="3200" dirty="0"/>
              <a:t>Prítomnosť </a:t>
            </a:r>
            <a:r>
              <a:rPr lang="sk-SK" sz="3200" b="1" dirty="0"/>
              <a:t>kyslíka</a:t>
            </a:r>
          </a:p>
          <a:p>
            <a:pPr marL="514350" indent="-514350">
              <a:buFontTx/>
              <a:buAutoNum type="arabicPeriod"/>
            </a:pPr>
            <a:r>
              <a:rPr lang="sk-SK" sz="3200" dirty="0"/>
              <a:t>Dosiahnutie</a:t>
            </a:r>
            <a:r>
              <a:rPr lang="sk-SK" sz="3200" b="1" dirty="0"/>
              <a:t> zápalnej teploty</a:t>
            </a:r>
          </a:p>
        </p:txBody>
      </p:sp>
      <p:pic>
        <p:nvPicPr>
          <p:cNvPr id="4" name="Picture 6" descr="Vektorová grafika Teploměr ikona, kreslený styl #129384262 | fotobanka  Fotky&amp;Foto">
            <a:extLst>
              <a:ext uri="{FF2B5EF4-FFF2-40B4-BE49-F238E27FC236}">
                <a16:creationId xmlns:a16="http://schemas.microsoft.com/office/drawing/2014/main" id="{1738B360-0620-4133-9C91-D370DA3B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49" y="3967186"/>
            <a:ext cx="2344501" cy="17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87710F57-061A-4E40-A8F3-FAACE90EAB53}"/>
              </a:ext>
            </a:extLst>
          </p:cNvPr>
          <p:cNvSpPr txBox="1"/>
          <p:nvPr/>
        </p:nvSpPr>
        <p:spPr>
          <a:xfrm>
            <a:off x="490194" y="744716"/>
            <a:ext cx="10963373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Čo je to horľavina a v akých skupenstvách sa vyskytuje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47EB7D2-3FBB-4266-882E-486EB0EEBAA3}"/>
              </a:ext>
            </a:extLst>
          </p:cNvPr>
          <p:cNvSpPr txBox="1"/>
          <p:nvPr/>
        </p:nvSpPr>
        <p:spPr>
          <a:xfrm>
            <a:off x="2641076" y="1859340"/>
            <a:ext cx="6909848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to látka, ktorá reaguje </a:t>
            </a:r>
            <a:r>
              <a:rPr lang="sk-SK" sz="3200" b="1" dirty="0"/>
              <a:t>so vzdušným kyslíkom</a:t>
            </a:r>
            <a:r>
              <a:rPr lang="sk-SK" sz="3200" dirty="0"/>
              <a:t>, pričom vzniká </a:t>
            </a:r>
            <a:r>
              <a:rPr lang="sk-SK" sz="3200" b="1" dirty="0">
                <a:solidFill>
                  <a:srgbClr val="FF0000"/>
                </a:solidFill>
              </a:rPr>
              <a:t>plameň</a:t>
            </a:r>
          </a:p>
          <a:p>
            <a:r>
              <a:rPr lang="sk-SK" sz="3200" b="1" dirty="0"/>
              <a:t>Môže byť vo všetkých skupenstvách</a:t>
            </a:r>
          </a:p>
        </p:txBody>
      </p:sp>
      <p:pic>
        <p:nvPicPr>
          <p:cNvPr id="4" name="Picture 4" descr="Horľavina – Wikipédia">
            <a:extLst>
              <a:ext uri="{FF2B5EF4-FFF2-40B4-BE49-F238E27FC236}">
                <a16:creationId xmlns:a16="http://schemas.microsoft.com/office/drawing/2014/main" id="{B2AF477B-88D9-4CB7-8559-A5923B87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76" y="3654507"/>
            <a:ext cx="3113648" cy="31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C225621F-EF61-47C0-84AD-9CEDC7CE576A}"/>
              </a:ext>
            </a:extLst>
          </p:cNvPr>
          <p:cNvSpPr txBox="1"/>
          <p:nvPr/>
        </p:nvSpPr>
        <p:spPr>
          <a:xfrm>
            <a:off x="490194" y="744716"/>
            <a:ext cx="1151012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Aké podmienky musíme dodržiavať pri práci s horľavinami?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25ECBEF-5055-4204-B6A5-E731DE233B94}"/>
              </a:ext>
            </a:extLst>
          </p:cNvPr>
          <p:cNvSpPr txBox="1"/>
          <p:nvPr/>
        </p:nvSpPr>
        <p:spPr>
          <a:xfrm>
            <a:off x="2641076" y="1859340"/>
            <a:ext cx="6909848" cy="45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sk-SK" sz="3200" dirty="0"/>
              <a:t>Horľaviny musia byť </a:t>
            </a:r>
            <a:r>
              <a:rPr lang="sk-SK" sz="3200" b="1" dirty="0"/>
              <a:t>výrazne označené</a:t>
            </a:r>
          </a:p>
          <a:p>
            <a:r>
              <a:rPr lang="sk-SK" sz="3200" dirty="0"/>
              <a:t>2. </a:t>
            </a:r>
            <a:r>
              <a:rPr lang="sk-SK" sz="3200" b="1" dirty="0"/>
              <a:t>Skladovanie: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V malých množstvách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V dobre uzavretých nádobách</a:t>
            </a:r>
          </a:p>
          <a:p>
            <a:pPr marL="457200" indent="-457200">
              <a:buFontTx/>
              <a:buChar char="-"/>
            </a:pPr>
            <a:r>
              <a:rPr lang="sk-SK" sz="3200" dirty="0"/>
              <a:t>V uzavretých a dobre vetraných miestnostiach</a:t>
            </a:r>
            <a:endParaRPr lang="sk-SK" sz="3200" b="1" dirty="0"/>
          </a:p>
          <a:p>
            <a:r>
              <a:rPr lang="sk-SK" sz="3200" b="1" dirty="0"/>
              <a:t>3. </a:t>
            </a:r>
            <a:r>
              <a:rPr lang="sk-SK" sz="3200" i="1" dirty="0"/>
              <a:t>V blízkosti horľavín nemožno pracovať s otvoreným ohňom</a:t>
            </a:r>
            <a:endParaRPr lang="sk-SK" sz="3200" dirty="0"/>
          </a:p>
        </p:txBody>
      </p:sp>
      <p:pic>
        <p:nvPicPr>
          <p:cNvPr id="4" name="Picture 8" descr="Ventilovaná bezpečnostná nádoba na horľaviny s objemom 19l | Kovotyp">
            <a:extLst>
              <a:ext uri="{FF2B5EF4-FFF2-40B4-BE49-F238E27FC236}">
                <a16:creationId xmlns:a16="http://schemas.microsoft.com/office/drawing/2014/main" id="{C7677B2E-DD96-4BE9-A9C5-C4D0E4C0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77" y="4359692"/>
            <a:ext cx="2288344" cy="20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B00D140F-9915-489B-8063-E9903F6DDF03}"/>
              </a:ext>
            </a:extLst>
          </p:cNvPr>
          <p:cNvSpPr txBox="1"/>
          <p:nvPr/>
        </p:nvSpPr>
        <p:spPr>
          <a:xfrm>
            <a:off x="1366888" y="678728"/>
            <a:ext cx="903087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600" b="1" dirty="0"/>
              <a:t>Čo je to zápalná teplota a ako ju dosiahneme ?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DC1E791-3C95-4F0C-A721-EF02E6A0FD61}"/>
              </a:ext>
            </a:extLst>
          </p:cNvPr>
          <p:cNvSpPr txBox="1"/>
          <p:nvPr/>
        </p:nvSpPr>
        <p:spPr>
          <a:xfrm>
            <a:off x="2641076" y="1859340"/>
            <a:ext cx="6909848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dirty="0"/>
              <a:t>Je to teplota, pri ktorej sa </a:t>
            </a:r>
            <a:r>
              <a:rPr lang="sk-SK" sz="3200" b="1" dirty="0"/>
              <a:t>látka zapáli</a:t>
            </a:r>
          </a:p>
          <a:p>
            <a:r>
              <a:rPr lang="sk-SK" sz="3200" dirty="0"/>
              <a:t>Zápalnú teplotu možno dosiahnuť </a:t>
            </a:r>
            <a:r>
              <a:rPr lang="sk-SK" sz="3200" b="1" dirty="0"/>
              <a:t>plameňom, iskrou, teplom uvoľneným pri chemickej reakcii</a:t>
            </a:r>
            <a:endParaRPr lang="sk-SK" sz="3200" dirty="0"/>
          </a:p>
        </p:txBody>
      </p:sp>
      <p:pic>
        <p:nvPicPr>
          <p:cNvPr id="4" name="Picture 10" descr="Fotka Oheň oheň kreslený #124620194 | fotobanka Fotky&amp;Foto">
            <a:extLst>
              <a:ext uri="{FF2B5EF4-FFF2-40B4-BE49-F238E27FC236}">
                <a16:creationId xmlns:a16="http://schemas.microsoft.com/office/drawing/2014/main" id="{946C17B2-8B52-4A52-ADD7-A0E602D5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13" y="4371733"/>
            <a:ext cx="2260944" cy="226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FF3AE-CBB5-4238-BD4F-6B3B43153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Požiar a jeho hasenie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FDBE4A-B0E9-4F20-B96E-4964C97E0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7.ročník</a:t>
            </a:r>
          </a:p>
        </p:txBody>
      </p:sp>
    </p:spTree>
    <p:extLst>
      <p:ext uri="{BB962C8B-B14F-4D97-AF65-F5344CB8AC3E}">
        <p14:creationId xmlns:p14="http://schemas.microsoft.com/office/powerpoint/2010/main" val="89939120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391</Words>
  <Application>Microsoft Office PowerPoint</Application>
  <PresentationFormat>Širokouhlá</PresentationFormat>
  <Paragraphs>62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Motív Office</vt:lpstr>
      <vt:lpstr>Opakovanie - Horenie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Požiar a jeho hasenie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- Horenie</dc:title>
  <dc:creator>Základná škola Cabajská</dc:creator>
  <cp:lastModifiedBy>počitač</cp:lastModifiedBy>
  <cp:revision>1</cp:revision>
  <dcterms:created xsi:type="dcterms:W3CDTF">2022-04-27T05:35:28Z</dcterms:created>
  <dcterms:modified xsi:type="dcterms:W3CDTF">2022-09-06T20:26:25Z</dcterms:modified>
</cp:coreProperties>
</file>