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5" r:id="rId23"/>
    <p:sldId id="276" r:id="rId24"/>
    <p:sldId id="277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107" d="100"/>
          <a:sy n="107" d="100"/>
        </p:scale>
        <p:origin x="-102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526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42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146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3095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794569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7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119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5818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20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8309DC-5B23-4669-AD68-F7962A969DFC}" type="datetimeFigureOut">
              <a:rPr lang="sk-SK" smtClean="0"/>
              <a:t>23.10.2022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0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Naši príbuzní, susedia, priatelia...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1F86D8A-2E6A-41B9-8A71-565A82E74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405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8" y="1874517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súkromie</a:t>
            </a:r>
          </a:p>
        </p:txBody>
      </p:sp>
      <p:pic>
        <p:nvPicPr>
          <p:cNvPr id="8194" name="Picture 2" descr="2019 In Focus: The Year Big Tech Tried To Fight User Privacy Concerns But  Failed Anyway">
            <a:extLst>
              <a:ext uri="{FF2B5EF4-FFF2-40B4-BE49-F238E27FC236}">
                <a16:creationId xmlns:a16="http://schemas.microsoft.com/office/drawing/2014/main" xmlns="" id="{B63A81C5-1A24-4741-ADFB-76D3C530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5" y="1389659"/>
            <a:ext cx="5611643" cy="48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DD84644-E9C9-4FA3-93EA-17B55CD9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je matka múdrosti...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4F7678B5-13DB-472C-AF46-CED56BB49C2D}"/>
              </a:ext>
            </a:extLst>
          </p:cNvPr>
          <p:cNvSpPr/>
          <p:nvPr/>
        </p:nvSpPr>
        <p:spPr>
          <a:xfrm>
            <a:off x="1364975" y="1139687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Na nasledujúcich </a:t>
            </a:r>
            <a:r>
              <a:rPr lang="sk-SK" sz="2400" i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slides</a:t>
            </a:r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 nádeje niekoľko 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povinností, ktorými sú viazané deti v rodinnom živote.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4BC3960B-982D-441F-891B-A86C07CBF371}"/>
              </a:ext>
            </a:extLst>
          </p:cNvPr>
          <p:cNvSpPr/>
          <p:nvPr/>
        </p:nvSpPr>
        <p:spPr>
          <a:xfrm>
            <a:off x="4293704" y="3705911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Pokúste sa k jednotlivým vyjadreniam 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určiť právo rodičov.</a:t>
            </a:r>
          </a:p>
        </p:txBody>
      </p:sp>
      <p:pic>
        <p:nvPicPr>
          <p:cNvPr id="1028" name="Picture 4" descr="Question Mark - 3d Man Thinking Png - (733x554) Png Clipart Download">
            <a:extLst>
              <a:ext uri="{FF2B5EF4-FFF2-40B4-BE49-F238E27FC236}">
                <a16:creationId xmlns:a16="http://schemas.microsoft.com/office/drawing/2014/main" xmlns="" id="{7111D4FF-C122-4918-B41D-CCC53760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4064690"/>
            <a:ext cx="3776869" cy="27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nking clipart 5 » Clipart Station">
            <a:extLst>
              <a:ext uri="{FF2B5EF4-FFF2-40B4-BE49-F238E27FC236}">
                <a16:creationId xmlns:a16="http://schemas.microsoft.com/office/drawing/2014/main" xmlns="" id="{B8070B4D-4C63-43C2-B2A3-C9EB1A1B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38" y="1239060"/>
            <a:ext cx="3498127" cy="32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3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A517DF3-5EEC-4E97-BDD5-7AF93C84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Aké právo rodičov som?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028D029C-6D6D-41CB-A7AB-7DF782FC8110}"/>
              </a:ext>
            </a:extLst>
          </p:cNvPr>
          <p:cNvSpPr/>
          <p:nvPr/>
        </p:nvSpPr>
        <p:spPr>
          <a:xfrm>
            <a:off x="1073426" y="1709529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1. Povinnosť detí správať sa slušne.</a:t>
            </a:r>
          </a:p>
        </p:txBody>
      </p:sp>
      <p:sp>
        <p:nvSpPr>
          <p:cNvPr id="7" name="Bublina: šípka doľava 6">
            <a:extLst>
              <a:ext uri="{FF2B5EF4-FFF2-40B4-BE49-F238E27FC236}">
                <a16:creationId xmlns:a16="http://schemas.microsoft.com/office/drawing/2014/main" xmlns="" id="{81BD6FE5-4A31-45E6-AE47-133D1174ED9D}"/>
              </a:ext>
            </a:extLst>
          </p:cNvPr>
          <p:cNvSpPr/>
          <p:nvPr/>
        </p:nvSpPr>
        <p:spPr>
          <a:xfrm>
            <a:off x="5585139" y="1499151"/>
            <a:ext cx="6275556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Právo rodičov vyžadovať od detí úctu.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12F07D26-500C-4FD8-ACEE-6DD2B2748375}"/>
              </a:ext>
            </a:extLst>
          </p:cNvPr>
          <p:cNvSpPr/>
          <p:nvPr/>
        </p:nvSpPr>
        <p:spPr>
          <a:xfrm>
            <a:off x="1073425" y="2726633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2. Povinnosť detí prijať rozhodnutie rodičov.</a:t>
            </a:r>
          </a:p>
        </p:txBody>
      </p:sp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xmlns="" id="{9E6C3A01-CCD2-4044-9391-6CD34CF53478}"/>
              </a:ext>
            </a:extLst>
          </p:cNvPr>
          <p:cNvSpPr/>
          <p:nvPr/>
        </p:nvSpPr>
        <p:spPr>
          <a:xfrm>
            <a:off x="5632174" y="2615916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Právo rodičov vyžadovať od detí rešpekt.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xmlns="" id="{E82635F4-04BD-44A3-AA32-3DC226610E5B}"/>
              </a:ext>
            </a:extLst>
          </p:cNvPr>
          <p:cNvSpPr/>
          <p:nvPr/>
        </p:nvSpPr>
        <p:spPr>
          <a:xfrm>
            <a:off x="1073425" y="3680787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3. Povinnosť detí starať sa o svoje zdravie.</a:t>
            </a:r>
          </a:p>
        </p:txBody>
      </p:sp>
      <p:sp>
        <p:nvSpPr>
          <p:cNvPr id="17" name="Bublina: šípka doľava 16">
            <a:extLst>
              <a:ext uri="{FF2B5EF4-FFF2-40B4-BE49-F238E27FC236}">
                <a16:creationId xmlns:a16="http://schemas.microsoft.com/office/drawing/2014/main" xmlns="" id="{8AF7818B-9BD0-4B92-96E4-218866365868}"/>
              </a:ext>
            </a:extLst>
          </p:cNvPr>
          <p:cNvSpPr/>
          <p:nvPr/>
        </p:nvSpPr>
        <p:spPr>
          <a:xfrm>
            <a:off x="5632173" y="3637716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Právo rodičov vyžadovať od detí ochranu svojho zdravia.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xmlns="" id="{0DFE3E24-5168-4A24-A71B-776E867DCC7F}"/>
              </a:ext>
            </a:extLst>
          </p:cNvPr>
          <p:cNvSpPr/>
          <p:nvPr/>
        </p:nvSpPr>
        <p:spPr>
          <a:xfrm>
            <a:off x="1073425" y="4634941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4. Povinnosť detí plniť si školské povinnosti.</a:t>
            </a:r>
          </a:p>
        </p:txBody>
      </p:sp>
      <p:sp>
        <p:nvSpPr>
          <p:cNvPr id="21" name="Bublina: šípka doľava 20">
            <a:extLst>
              <a:ext uri="{FF2B5EF4-FFF2-40B4-BE49-F238E27FC236}">
                <a16:creationId xmlns:a16="http://schemas.microsoft.com/office/drawing/2014/main" xmlns="" id="{E026631D-509B-41E6-BC9D-AF8AFE4316C9}"/>
              </a:ext>
            </a:extLst>
          </p:cNvPr>
          <p:cNvSpPr/>
          <p:nvPr/>
        </p:nvSpPr>
        <p:spPr>
          <a:xfrm>
            <a:off x="5632173" y="4789960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Právo rodičov vyžadovať od Teba plnenie si vzdelávacích povinností.</a:t>
            </a:r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xmlns="" id="{A4F8469E-985F-4CB6-9DE2-715318E4CD22}"/>
              </a:ext>
            </a:extLst>
          </p:cNvPr>
          <p:cNvSpPr/>
          <p:nvPr/>
        </p:nvSpPr>
        <p:spPr>
          <a:xfrm>
            <a:off x="1073425" y="5852762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5. Povinnosť detí pomôcť v domácnosti.</a:t>
            </a:r>
          </a:p>
        </p:txBody>
      </p:sp>
      <p:sp>
        <p:nvSpPr>
          <p:cNvPr id="27" name="Bublina: šípka doľava 26">
            <a:extLst>
              <a:ext uri="{FF2B5EF4-FFF2-40B4-BE49-F238E27FC236}">
                <a16:creationId xmlns:a16="http://schemas.microsoft.com/office/drawing/2014/main" xmlns="" id="{6DF04C29-DEC5-4B2D-959D-B66D035B2DF1}"/>
              </a:ext>
            </a:extLst>
          </p:cNvPr>
          <p:cNvSpPr/>
          <p:nvPr/>
        </p:nvSpPr>
        <p:spPr>
          <a:xfrm>
            <a:off x="5585139" y="5852762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Právo rodičov vyžadovať od Teba spoluprácu.</a:t>
            </a:r>
          </a:p>
        </p:txBody>
      </p:sp>
    </p:spTree>
    <p:extLst>
      <p:ext uri="{BB962C8B-B14F-4D97-AF65-F5344CB8AC3E}">
        <p14:creationId xmlns:p14="http://schemas.microsoft.com/office/powerpoint/2010/main" val="8736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Kto je moja rodina?</a:t>
            </a:r>
          </a:p>
        </p:txBody>
      </p:sp>
    </p:spTree>
    <p:extLst>
      <p:ext uri="{BB962C8B-B14F-4D97-AF65-F5344CB8AC3E}">
        <p14:creationId xmlns:p14="http://schemas.microsoft.com/office/powerpoint/2010/main" val="82714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RODIA </a:t>
            </a:r>
            <a:r>
              <a:rPr lang="sk-SK" dirty="0" err="1"/>
              <a:t>MôžE</a:t>
            </a:r>
            <a:r>
              <a:rPr lang="sk-SK" dirty="0"/>
              <a:t> Byť:</a:t>
            </a: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xmlns="" id="{1BB3BA68-6E5F-44A3-86AE-2C0739A0276A}"/>
              </a:ext>
            </a:extLst>
          </p:cNvPr>
          <p:cNvSpPr/>
          <p:nvPr/>
        </p:nvSpPr>
        <p:spPr>
          <a:xfrm>
            <a:off x="1431234" y="1381206"/>
            <a:ext cx="3935895" cy="137822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UŽŠIA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xmlns="" id="{D943A3F1-78BE-408F-AB1D-36877254AF61}"/>
              </a:ext>
            </a:extLst>
          </p:cNvPr>
          <p:cNvSpPr/>
          <p:nvPr/>
        </p:nvSpPr>
        <p:spPr>
          <a:xfrm>
            <a:off x="1431234" y="3759971"/>
            <a:ext cx="3935895" cy="137822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ŠIRŠIA</a:t>
            </a:r>
          </a:p>
        </p:txBody>
      </p:sp>
      <p:pic>
        <p:nvPicPr>
          <p:cNvPr id="9218" name="Picture 2" descr="Matching Mom Dad Kid Shirts, Mom, Dad, I &lt;3 My Mom and Dad">
            <a:extLst>
              <a:ext uri="{FF2B5EF4-FFF2-40B4-BE49-F238E27FC236}">
                <a16:creationId xmlns:a16="http://schemas.microsoft.com/office/drawing/2014/main" xmlns="" id="{54FC963D-C199-4D7D-9D87-17814CEC9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22" y="382845"/>
            <a:ext cx="4684969" cy="35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114EDEBD-7F3B-49CE-A9BD-BD080653A89F}"/>
              </a:ext>
            </a:extLst>
          </p:cNvPr>
          <p:cNvCxnSpPr>
            <a:cxnSpLocks/>
          </p:cNvCxnSpPr>
          <p:nvPr/>
        </p:nvCxnSpPr>
        <p:spPr>
          <a:xfrm flipV="1">
            <a:off x="4638261" y="1060174"/>
            <a:ext cx="2650435" cy="1010145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News Memo – Online News Paper Blog Posts">
            <a:extLst>
              <a:ext uri="{FF2B5EF4-FFF2-40B4-BE49-F238E27FC236}">
                <a16:creationId xmlns:a16="http://schemas.microsoft.com/office/drawing/2014/main" xmlns="" id="{DEF594FD-9D62-4244-88F3-99F4076F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702" y="4132670"/>
            <a:ext cx="5242481" cy="26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xmlns="" id="{B560CA0C-B5E7-496B-A2A6-FB839C02C4A1}"/>
              </a:ext>
            </a:extLst>
          </p:cNvPr>
          <p:cNvCxnSpPr>
            <a:cxnSpLocks/>
          </p:cNvCxnSpPr>
          <p:nvPr/>
        </p:nvCxnSpPr>
        <p:spPr>
          <a:xfrm>
            <a:off x="4605457" y="4606769"/>
            <a:ext cx="1888108" cy="1428391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8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DISKUTUJEME...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FA5113B7-73D4-453A-B060-798044CC9BE9}"/>
              </a:ext>
            </a:extLst>
          </p:cNvPr>
          <p:cNvSpPr/>
          <p:nvPr/>
        </p:nvSpPr>
        <p:spPr>
          <a:xfrm>
            <a:off x="1145661" y="850155"/>
            <a:ext cx="10336696" cy="251791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,,Jakubova starká rozprávala o svojom detstve. Každú nedeľu sa stretávali u starej mamy. Sedem bratrancov a sesterníc zažívalo fantastické pocity. Dospelí ich mali pod dohľadom, usmerňovali ich. Deťom to nevadilo, nebúrili sa, rešpektovali dospelých. S ,,otvorenými ústami“ počúvali rodinné príbehy.“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5AE80ED5-6375-4E15-B079-2AFB55CE4FD0}"/>
              </a:ext>
            </a:extLst>
          </p:cNvPr>
          <p:cNvSpPr/>
          <p:nvPr/>
        </p:nvSpPr>
        <p:spPr>
          <a:xfrm>
            <a:off x="6268278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Dokážete v tejto ukážke nájsť niečo, čo Vám vzhľadom na dnešnú dobu príde ,,zvláštne“?</a:t>
            </a:r>
          </a:p>
        </p:txBody>
      </p:sp>
      <p:sp>
        <p:nvSpPr>
          <p:cNvPr id="6" name="Bublina reči: obdĺžnik so zaoblenými rohmi 5">
            <a:extLst>
              <a:ext uri="{FF2B5EF4-FFF2-40B4-BE49-F238E27FC236}">
                <a16:creationId xmlns:a16="http://schemas.microsoft.com/office/drawing/2014/main" xmlns="" id="{A0B1069A-0449-4300-9E58-B5C6D8D3F816}"/>
              </a:ext>
            </a:extLst>
          </p:cNvPr>
          <p:cNvSpPr/>
          <p:nvPr/>
        </p:nvSpPr>
        <p:spPr>
          <a:xfrm>
            <a:off x="1040295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Dokážete uviesť nejakú výhodu stretávanie sa širšej rodiny?</a:t>
            </a:r>
          </a:p>
        </p:txBody>
      </p:sp>
    </p:spTree>
    <p:extLst>
      <p:ext uri="{BB962C8B-B14F-4D97-AF65-F5344CB8AC3E}">
        <p14:creationId xmlns:p14="http://schemas.microsoft.com/office/powerpoint/2010/main" val="56802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784D31A-B84A-40C5-86B3-2813976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Diskutujeme...</a:t>
            </a: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3DD9715E-280D-474D-90A2-F32E094430AF}"/>
              </a:ext>
            </a:extLst>
          </p:cNvPr>
          <p:cNvSpPr/>
          <p:nvPr/>
        </p:nvSpPr>
        <p:spPr>
          <a:xfrm>
            <a:off x="1040295" y="1353738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Ako často a pri akých príležitostiach sa zvykne dnes stretávať širšia rodina?</a:t>
            </a:r>
          </a:p>
        </p:txBody>
      </p:sp>
      <p:sp>
        <p:nvSpPr>
          <p:cNvPr id="7" name="Bublina reči: obdĺžnik so zaoblenými rohmi 6">
            <a:extLst>
              <a:ext uri="{FF2B5EF4-FFF2-40B4-BE49-F238E27FC236}">
                <a16:creationId xmlns:a16="http://schemas.microsoft.com/office/drawing/2014/main" xmlns="" id="{7AC60D12-BD00-4C57-B0D2-A6614978311D}"/>
              </a:ext>
            </a:extLst>
          </p:cNvPr>
          <p:cNvSpPr/>
          <p:nvPr/>
        </p:nvSpPr>
        <p:spPr>
          <a:xfrm>
            <a:off x="6340839" y="3637974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Vedeli by ste uviesť nejaké dôvody, pre ktoré nie je možné, aby sa širšia rodina dnes stretávala ,,každú nedeľu“?</a:t>
            </a:r>
          </a:p>
        </p:txBody>
      </p:sp>
      <p:pic>
        <p:nvPicPr>
          <p:cNvPr id="11266" name="Picture 2" descr="Discussion à thème | L'autre Regard">
            <a:extLst>
              <a:ext uri="{FF2B5EF4-FFF2-40B4-BE49-F238E27FC236}">
                <a16:creationId xmlns:a16="http://schemas.microsoft.com/office/drawing/2014/main" xmlns="" id="{42428162-8F79-4142-AA75-CAFCED4EA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69" y="382385"/>
            <a:ext cx="4714875" cy="30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he Discussion Section: Some Pointers — Mick Cooper Training and Consultancy">
            <a:extLst>
              <a:ext uri="{FF2B5EF4-FFF2-40B4-BE49-F238E27FC236}">
                <a16:creationId xmlns:a16="http://schemas.microsoft.com/office/drawing/2014/main" xmlns="" id="{4ADBAAB7-49F7-4E0F-BADE-44D8C73B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86" y="4322928"/>
            <a:ext cx="4753214" cy="28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2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784D31A-B84A-40C5-86B3-2813976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NEFUNKČNOSŤ širšej rodiny...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1F66A050-65BF-434F-A474-D8CCABA1601C}"/>
              </a:ext>
            </a:extLst>
          </p:cNvPr>
          <p:cNvSpPr/>
          <p:nvPr/>
        </p:nvSpPr>
        <p:spPr>
          <a:xfrm>
            <a:off x="1251678" y="2749271"/>
            <a:ext cx="4035940" cy="149213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rodinné konflikty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50B40B15-B4A8-4206-8688-FC64217531A4}"/>
              </a:ext>
            </a:extLst>
          </p:cNvPr>
          <p:cNvSpPr/>
          <p:nvPr/>
        </p:nvSpPr>
        <p:spPr>
          <a:xfrm>
            <a:off x="1251678" y="1192795"/>
            <a:ext cx="4035940" cy="149213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odlišné bydliská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844D2C32-7040-44FE-BF88-1379A96D5FC2}"/>
              </a:ext>
            </a:extLst>
          </p:cNvPr>
          <p:cNvSpPr/>
          <p:nvPr/>
        </p:nvSpPr>
        <p:spPr>
          <a:xfrm>
            <a:off x="1251678" y="4399167"/>
            <a:ext cx="4035940" cy="149213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pracovná vyťaženosť</a:t>
            </a:r>
          </a:p>
        </p:txBody>
      </p:sp>
      <p:pic>
        <p:nvPicPr>
          <p:cNvPr id="12290" name="Picture 2" descr="Po přízni řízni | popelky">
            <a:extLst>
              <a:ext uri="{FF2B5EF4-FFF2-40B4-BE49-F238E27FC236}">
                <a16:creationId xmlns:a16="http://schemas.microsoft.com/office/drawing/2014/main" xmlns="" id="{C314B7C3-8607-401C-8332-D8FBC485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98" y="1312184"/>
            <a:ext cx="5965862" cy="46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8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ACH, TÍ SUSEDIA...</a:t>
            </a:r>
          </a:p>
        </p:txBody>
      </p:sp>
    </p:spTree>
    <p:extLst>
      <p:ext uri="{BB962C8B-B14F-4D97-AF65-F5344CB8AC3E}">
        <p14:creationId xmlns:p14="http://schemas.microsoft.com/office/powerpoint/2010/main" val="189665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Zmenili sa aj susedské vzťahy?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FA5113B7-73D4-453A-B060-798044CC9BE9}"/>
              </a:ext>
            </a:extLst>
          </p:cNvPr>
          <p:cNvSpPr/>
          <p:nvPr/>
        </p:nvSpPr>
        <p:spPr>
          <a:xfrm>
            <a:off x="1145661" y="850155"/>
            <a:ext cx="10336696" cy="251791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,,Jakubova starká rozprávala, že v roku 1960 mala 10 rokov. Bývali na bratislavskom sídlisku. Deti zo susedstva sa bežne stretávali pred domom a hrali pre svojich rodičov divadielka. Tí si priniesli stoličky, uvarenú kávu a debatovali ešte dlho po skončení vystúpenia. Deti sa hrali </a:t>
            </a:r>
            <a:r>
              <a:rPr lang="sk-SK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poblíž</a:t>
            </a:r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.“</a:t>
            </a: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7C9A2034-E273-486A-A7EA-7645A6FEB2BD}"/>
              </a:ext>
            </a:extLst>
          </p:cNvPr>
          <p:cNvSpPr/>
          <p:nvPr/>
        </p:nvSpPr>
        <p:spPr>
          <a:xfrm>
            <a:off x="1040295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Dokážete si obdobnú situáciu predstaviť na bratislavskom sídlisku dnes?</a:t>
            </a:r>
          </a:p>
        </p:txBody>
      </p:sp>
      <p:sp>
        <p:nvSpPr>
          <p:cNvPr id="9" name="Bublina reči: obdĺžnik so zaoblenými rohmi 8">
            <a:extLst>
              <a:ext uri="{FF2B5EF4-FFF2-40B4-BE49-F238E27FC236}">
                <a16:creationId xmlns:a16="http://schemas.microsoft.com/office/drawing/2014/main" xmlns="" id="{F1F98997-F354-4DF2-8DBC-0F0197BA3278}"/>
              </a:ext>
            </a:extLst>
          </p:cNvPr>
          <p:cNvSpPr/>
          <p:nvPr/>
        </p:nvSpPr>
        <p:spPr>
          <a:xfrm>
            <a:off x="6426652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 čom a prečo sa zmenili susedské vzťahy oproti minulosti? </a:t>
            </a:r>
          </a:p>
        </p:txBody>
      </p:sp>
    </p:spTree>
    <p:extLst>
      <p:ext uri="{BB962C8B-B14F-4D97-AF65-F5344CB8AC3E}">
        <p14:creationId xmlns:p14="http://schemas.microsoft.com/office/powerpoint/2010/main" val="334967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DD84644-E9C9-4FA3-93EA-17B55CD9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je matka múdrosti...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4F7678B5-13DB-472C-AF46-CED56BB49C2D}"/>
              </a:ext>
            </a:extLst>
          </p:cNvPr>
          <p:cNvSpPr/>
          <p:nvPr/>
        </p:nvSpPr>
        <p:spPr>
          <a:xfrm>
            <a:off x="1364975" y="1139687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Teraz, keď už poznáte najdôležitejšia práva a povinnosti členov jednej rodiny, skúste podľa obrázkov a piktogramov určiť, 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k akému právu sa dané vyobrazenie viaže.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4BC3960B-982D-441F-891B-A86C07CBF371}"/>
              </a:ext>
            </a:extLst>
          </p:cNvPr>
          <p:cNvSpPr/>
          <p:nvPr/>
        </p:nvSpPr>
        <p:spPr>
          <a:xfrm>
            <a:off x="3916019" y="3705911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Argumentujte a vždy vysvetlite,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 o čom dané právo vypovedá.</a:t>
            </a:r>
          </a:p>
        </p:txBody>
      </p:sp>
      <p:pic>
        <p:nvPicPr>
          <p:cNvPr id="1028" name="Picture 4" descr="Question Mark - 3d Man Thinking Png - (733x554) Png Clipart Download">
            <a:extLst>
              <a:ext uri="{FF2B5EF4-FFF2-40B4-BE49-F238E27FC236}">
                <a16:creationId xmlns:a16="http://schemas.microsoft.com/office/drawing/2014/main" xmlns="" id="{7111D4FF-C122-4918-B41D-CCC53760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4064690"/>
            <a:ext cx="3776869" cy="27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nking clipart 5 » Clipart Station">
            <a:extLst>
              <a:ext uri="{FF2B5EF4-FFF2-40B4-BE49-F238E27FC236}">
                <a16:creationId xmlns:a16="http://schemas.microsoft.com/office/drawing/2014/main" xmlns="" id="{B8070B4D-4C63-43C2-B2A3-C9EB1A1B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38" y="1239060"/>
            <a:ext cx="3498127" cy="32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3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04CADF-6330-42E3-BACF-B026122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32342"/>
            <a:ext cx="10178322" cy="1492132"/>
          </a:xfrm>
        </p:spPr>
        <p:txBody>
          <a:bodyPr/>
          <a:lstStyle/>
          <a:p>
            <a:r>
              <a:rPr lang="sk-SK" dirty="0"/>
              <a:t>SUSEDIA KEDYSI...</a:t>
            </a:r>
          </a:p>
        </p:txBody>
      </p:sp>
      <p:pic>
        <p:nvPicPr>
          <p:cNvPr id="14338" name="Picture 2" descr="7 Qualities ALL Good Neighbours Have - How Many of These Do You Have?">
            <a:extLst>
              <a:ext uri="{FF2B5EF4-FFF2-40B4-BE49-F238E27FC236}">
                <a16:creationId xmlns:a16="http://schemas.microsoft.com/office/drawing/2014/main" xmlns="" id="{B214553C-1E15-4E17-A051-83455143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9" y="1563756"/>
            <a:ext cx="5371199" cy="46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Grants to help neighbours get together">
            <a:extLst>
              <a:ext uri="{FF2B5EF4-FFF2-40B4-BE49-F238E27FC236}">
                <a16:creationId xmlns:a16="http://schemas.microsoft.com/office/drawing/2014/main" xmlns="" id="{3B6280E8-20A1-4044-9916-709111C1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3" y="1426678"/>
            <a:ext cx="4626288" cy="49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3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04CADF-6330-42E3-BACF-B026122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32342"/>
            <a:ext cx="10178322" cy="1492132"/>
          </a:xfrm>
        </p:spPr>
        <p:txBody>
          <a:bodyPr/>
          <a:lstStyle/>
          <a:p>
            <a:r>
              <a:rPr lang="sk-SK" dirty="0"/>
              <a:t>SUSEDIA DNES...</a:t>
            </a:r>
          </a:p>
        </p:txBody>
      </p:sp>
      <p:pic>
        <p:nvPicPr>
          <p:cNvPr id="15362" name="Picture 2" descr="Robia vám susedia zo života peklo? Návod ako vyriešiť tento problém!">
            <a:extLst>
              <a:ext uri="{FF2B5EF4-FFF2-40B4-BE49-F238E27FC236}">
                <a16:creationId xmlns:a16="http://schemas.microsoft.com/office/drawing/2014/main" xmlns="" id="{CCE3BC71-5A13-482A-96A2-2BDD8FC2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9" y="1389407"/>
            <a:ext cx="5473148" cy="407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Verejná správa SR - Obec a susedské spory">
            <a:extLst>
              <a:ext uri="{FF2B5EF4-FFF2-40B4-BE49-F238E27FC236}">
                <a16:creationId xmlns:a16="http://schemas.microsoft.com/office/drawing/2014/main" xmlns="" id="{5E6D04B4-7463-4B8F-9CDF-9FD3D1C0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85" y="1389407"/>
            <a:ext cx="5310603" cy="407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3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PRIATEĽSTVO...</a:t>
            </a:r>
          </a:p>
        </p:txBody>
      </p:sp>
    </p:spTree>
    <p:extLst>
      <p:ext uri="{BB962C8B-B14F-4D97-AF65-F5344CB8AC3E}">
        <p14:creationId xmlns:p14="http://schemas.microsoft.com/office/powerpoint/2010/main" val="407699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784D31A-B84A-40C5-86B3-2813976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Diskutujeme...</a:t>
            </a: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3DD9715E-280D-474D-90A2-F32E094430AF}"/>
              </a:ext>
            </a:extLst>
          </p:cNvPr>
          <p:cNvSpPr/>
          <p:nvPr/>
        </p:nvSpPr>
        <p:spPr>
          <a:xfrm>
            <a:off x="1040295" y="1353738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Čo pre Vás znamená ,,PRIATEĽ?“</a:t>
            </a:r>
          </a:p>
        </p:txBody>
      </p:sp>
      <p:sp>
        <p:nvSpPr>
          <p:cNvPr id="7" name="Bublina reči: obdĺžnik so zaoblenými rohmi 6">
            <a:extLst>
              <a:ext uri="{FF2B5EF4-FFF2-40B4-BE49-F238E27FC236}">
                <a16:creationId xmlns:a16="http://schemas.microsoft.com/office/drawing/2014/main" xmlns="" id="{7AC60D12-BD00-4C57-B0D2-A6614978311D}"/>
              </a:ext>
            </a:extLst>
          </p:cNvPr>
          <p:cNvSpPr/>
          <p:nvPr/>
        </p:nvSpPr>
        <p:spPr>
          <a:xfrm>
            <a:off x="6340839" y="3637974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Aké povahové VLASTNOSTI by mal mať človek, ktorého si vyberiete za svojho PRIATEĽA?</a:t>
            </a:r>
          </a:p>
        </p:txBody>
      </p:sp>
      <p:pic>
        <p:nvPicPr>
          <p:cNvPr id="11266" name="Picture 2" descr="Discussion à thème | L'autre Regard">
            <a:extLst>
              <a:ext uri="{FF2B5EF4-FFF2-40B4-BE49-F238E27FC236}">
                <a16:creationId xmlns:a16="http://schemas.microsoft.com/office/drawing/2014/main" xmlns="" id="{42428162-8F79-4142-AA75-CAFCED4EA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69" y="382385"/>
            <a:ext cx="4714875" cy="30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he Discussion Section: Some Pointers — Mick Cooper Training and Consultancy">
            <a:extLst>
              <a:ext uri="{FF2B5EF4-FFF2-40B4-BE49-F238E27FC236}">
                <a16:creationId xmlns:a16="http://schemas.microsoft.com/office/drawing/2014/main" xmlns="" id="{4ADBAAB7-49F7-4E0F-BADE-44D8C73B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86" y="4322928"/>
            <a:ext cx="4753214" cy="28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0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0 najkrajších citátov o priateľstve - I Can BlogI Can Blog">
            <a:extLst>
              <a:ext uri="{FF2B5EF4-FFF2-40B4-BE49-F238E27FC236}">
                <a16:creationId xmlns:a16="http://schemas.microsoft.com/office/drawing/2014/main" xmlns="" id="{0D56DD3C-2CFC-40D6-B7B5-FC2478140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4"/>
          <a:stretch/>
        </p:blipFill>
        <p:spPr bwMode="auto">
          <a:xfrm>
            <a:off x="1007165" y="289891"/>
            <a:ext cx="5910470" cy="62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8E222851-0849-4E98-8617-F48BD8505A31}"/>
              </a:ext>
            </a:extLst>
          </p:cNvPr>
          <p:cNvSpPr/>
          <p:nvPr/>
        </p:nvSpPr>
        <p:spPr>
          <a:xfrm>
            <a:off x="7116418" y="145774"/>
            <a:ext cx="4651512" cy="1444488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spoločnosť</a:t>
            </a:r>
          </a:p>
        </p:txBody>
      </p:sp>
      <p:sp>
        <p:nvSpPr>
          <p:cNvPr id="6" name="Bublina reči: obdĺžnik so zaoblenými rohmi 5">
            <a:extLst>
              <a:ext uri="{FF2B5EF4-FFF2-40B4-BE49-F238E27FC236}">
                <a16:creationId xmlns:a16="http://schemas.microsoft.com/office/drawing/2014/main" xmlns="" id="{EA1D538C-BB9F-4FCC-BEE0-C075F5DDCEA7}"/>
              </a:ext>
            </a:extLst>
          </p:cNvPr>
          <p:cNvSpPr/>
          <p:nvPr/>
        </p:nvSpPr>
        <p:spPr>
          <a:xfrm>
            <a:off x="7116418" y="2378766"/>
            <a:ext cx="4651512" cy="1444488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záujmy</a:t>
            </a:r>
          </a:p>
        </p:txBody>
      </p:sp>
      <p:sp>
        <p:nvSpPr>
          <p:cNvPr id="8" name="Bublina reči: obdĺžnik so zaoblenými rohmi 7">
            <a:extLst>
              <a:ext uri="{FF2B5EF4-FFF2-40B4-BE49-F238E27FC236}">
                <a16:creationId xmlns:a16="http://schemas.microsoft.com/office/drawing/2014/main" xmlns="" id="{085AB937-D4F6-480B-B461-AC1ECB9AD169}"/>
              </a:ext>
            </a:extLst>
          </p:cNvPr>
          <p:cNvSpPr/>
          <p:nvPr/>
        </p:nvSpPr>
        <p:spPr>
          <a:xfrm>
            <a:off x="7116418" y="4770783"/>
            <a:ext cx="4651512" cy="1444488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spoločné aktivity</a:t>
            </a:r>
          </a:p>
        </p:txBody>
      </p:sp>
    </p:spTree>
    <p:extLst>
      <p:ext uri="{BB962C8B-B14F-4D97-AF65-F5344CB8AC3E}">
        <p14:creationId xmlns:p14="http://schemas.microsoft.com/office/powerpoint/2010/main" val="409331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Čo by nemalo chýbať vašim priateľom?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FA5113B7-73D4-453A-B060-798044CC9BE9}"/>
              </a:ext>
            </a:extLst>
          </p:cNvPr>
          <p:cNvSpPr/>
          <p:nvPr/>
        </p:nvSpPr>
        <p:spPr>
          <a:xfrm>
            <a:off x="914074" y="850155"/>
            <a:ext cx="10336696" cy="251791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Vyberte z nasledujúcich vlastností tie, o ktorých si myslíte, že sú pozitívne a ktoré by ste uvítali u svojich priateľov. 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04E1F957-6365-4D76-A643-955F151E3A45}"/>
              </a:ext>
            </a:extLst>
          </p:cNvPr>
          <p:cNvSpPr/>
          <p:nvPr/>
        </p:nvSpPr>
        <p:spPr>
          <a:xfrm>
            <a:off x="987287" y="3489933"/>
            <a:ext cx="10336696" cy="2517912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Vlastnosti: </a:t>
            </a:r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pracovitosť, arogantnosť, zámožnosť, smelosť, pravdovravnosť, spravodlivosť, ochota, krása, štíhlosť, zmysel pre humor, veselosť, bitkárstvo, štýlovosť...</a:t>
            </a:r>
          </a:p>
        </p:txBody>
      </p:sp>
    </p:spTree>
    <p:extLst>
      <p:ext uri="{BB962C8B-B14F-4D97-AF65-F5344CB8AC3E}">
        <p14:creationId xmlns:p14="http://schemas.microsoft.com/office/powerpoint/2010/main" val="277179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Čo by nemalo chýbať vašim priateľom?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04E1F957-6365-4D76-A643-955F151E3A45}"/>
              </a:ext>
            </a:extLst>
          </p:cNvPr>
          <p:cNvSpPr/>
          <p:nvPr/>
        </p:nvSpPr>
        <p:spPr>
          <a:xfrm>
            <a:off x="1066474" y="4235999"/>
            <a:ext cx="10336696" cy="2517912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Vlastnosti: </a:t>
            </a:r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pracovitosť, arogantnosť, zámožnosť, smelosť, pravdovravnosť, spravodlivosť, ochota, krása, štíhlosť, zmysel pre humor, veselosť, bitkárstvo, štýlovosť...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xmlns="" id="{94C62DBA-18EB-484F-B8DE-281227B9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96926"/>
              </p:ext>
            </p:extLst>
          </p:nvPr>
        </p:nvGraphicFramePr>
        <p:xfrm>
          <a:off x="1066474" y="1697573"/>
          <a:ext cx="6527022" cy="251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511">
                  <a:extLst>
                    <a:ext uri="{9D8B030D-6E8A-4147-A177-3AD203B41FA5}">
                      <a16:colId xmlns:a16="http://schemas.microsoft.com/office/drawing/2014/main" xmlns="" val="137052967"/>
                    </a:ext>
                  </a:extLst>
                </a:gridCol>
                <a:gridCol w="3263511">
                  <a:extLst>
                    <a:ext uri="{9D8B030D-6E8A-4147-A177-3AD203B41FA5}">
                      <a16:colId xmlns:a16="http://schemas.microsoft.com/office/drawing/2014/main" xmlns="" val="3256469651"/>
                    </a:ext>
                  </a:extLst>
                </a:gridCol>
              </a:tblGrid>
              <a:tr h="419652">
                <a:tc>
                  <a:txBody>
                    <a:bodyPr/>
                    <a:lstStyle/>
                    <a:p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857604"/>
                  </a:ext>
                </a:extLst>
              </a:tr>
              <a:tr h="209826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503642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717E8ECD-9C91-4C33-9C86-48BFEE45F1FF}"/>
              </a:ext>
            </a:extLst>
          </p:cNvPr>
          <p:cNvSpPr txBox="1"/>
          <p:nvPr/>
        </p:nvSpPr>
        <p:spPr>
          <a:xfrm>
            <a:off x="1066474" y="2171628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pracovitosť,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0F7C0F7D-8D29-4C74-885C-5A8514C16CC0}"/>
              </a:ext>
            </a:extLst>
          </p:cNvPr>
          <p:cNvSpPr txBox="1"/>
          <p:nvPr/>
        </p:nvSpPr>
        <p:spPr>
          <a:xfrm>
            <a:off x="4329985" y="2137001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arogantnosť,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A3BF7266-6F5F-430C-B36B-3D40BDEF3EA6}"/>
              </a:ext>
            </a:extLst>
          </p:cNvPr>
          <p:cNvSpPr txBox="1"/>
          <p:nvPr/>
        </p:nvSpPr>
        <p:spPr>
          <a:xfrm>
            <a:off x="5565587" y="2137001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zámožnosť,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5737F802-2A69-43B8-B4D2-DD1971A31C7A}"/>
              </a:ext>
            </a:extLst>
          </p:cNvPr>
          <p:cNvSpPr txBox="1"/>
          <p:nvPr/>
        </p:nvSpPr>
        <p:spPr>
          <a:xfrm>
            <a:off x="2285674" y="2171628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smelosť,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B6B65379-D7E3-41FC-963C-E71809AD3226}"/>
              </a:ext>
            </a:extLst>
          </p:cNvPr>
          <p:cNvSpPr txBox="1"/>
          <p:nvPr/>
        </p:nvSpPr>
        <p:spPr>
          <a:xfrm>
            <a:off x="1066474" y="2587197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pravdodvravnosť</a:t>
            </a:r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C04338A7-BE21-4598-97EF-5ED9CE9EDBB1}"/>
              </a:ext>
            </a:extLst>
          </p:cNvPr>
          <p:cNvSpPr txBox="1"/>
          <p:nvPr/>
        </p:nvSpPr>
        <p:spPr>
          <a:xfrm>
            <a:off x="2759602" y="2572594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spravodlivosť,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04618ACE-16FA-4D91-8468-18B91FC1A783}"/>
              </a:ext>
            </a:extLst>
          </p:cNvPr>
          <p:cNvSpPr txBox="1"/>
          <p:nvPr/>
        </p:nvSpPr>
        <p:spPr>
          <a:xfrm>
            <a:off x="1065986" y="3025041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ochota,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23E39ED1-2DEE-474C-8F9D-BCF7CB4B0EE9}"/>
              </a:ext>
            </a:extLst>
          </p:cNvPr>
          <p:cNvSpPr txBox="1"/>
          <p:nvPr/>
        </p:nvSpPr>
        <p:spPr>
          <a:xfrm>
            <a:off x="4329985" y="2494348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krása,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81995D50-C593-4BAE-8EE9-9F0EE92961DA}"/>
              </a:ext>
            </a:extLst>
          </p:cNvPr>
          <p:cNvSpPr txBox="1"/>
          <p:nvPr/>
        </p:nvSpPr>
        <p:spPr>
          <a:xfrm>
            <a:off x="5015947" y="2489479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štíhlosť,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2A27AB5D-FA50-4E40-AB79-716CCA7386DB}"/>
              </a:ext>
            </a:extLst>
          </p:cNvPr>
          <p:cNvSpPr txBox="1"/>
          <p:nvPr/>
        </p:nvSpPr>
        <p:spPr>
          <a:xfrm>
            <a:off x="1894735" y="3015015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zmysel pre humor,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1F75D635-09C9-4AD5-984D-E2B6997B7DE6}"/>
              </a:ext>
            </a:extLst>
          </p:cNvPr>
          <p:cNvSpPr txBox="1"/>
          <p:nvPr/>
        </p:nvSpPr>
        <p:spPr>
          <a:xfrm>
            <a:off x="1065985" y="3462885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veselosť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231A582A-E681-43A4-8B6F-A43C7999D1C2}"/>
              </a:ext>
            </a:extLst>
          </p:cNvPr>
          <p:cNvSpPr txBox="1"/>
          <p:nvPr/>
        </p:nvSpPr>
        <p:spPr>
          <a:xfrm>
            <a:off x="4311682" y="2917297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bitkárstvo,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xmlns="" id="{0F4778FF-131C-4FC0-8D7E-98CB651ADED8}"/>
              </a:ext>
            </a:extLst>
          </p:cNvPr>
          <p:cNvSpPr txBox="1"/>
          <p:nvPr/>
        </p:nvSpPr>
        <p:spPr>
          <a:xfrm>
            <a:off x="5440805" y="2910842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štýlovosť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xmlns="" id="{294DF4ED-D95A-45D2-839C-D551E6A0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54" y="914401"/>
            <a:ext cx="37882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681696A-39C7-4CC6-ACC5-D98EA27B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30594"/>
            <a:ext cx="10178322" cy="1492132"/>
          </a:xfrm>
        </p:spPr>
        <p:txBody>
          <a:bodyPr/>
          <a:lstStyle/>
          <a:p>
            <a:r>
              <a:rPr lang="sk-SK" dirty="0"/>
              <a:t>Čo si z dnešnej hodiny zapamätám?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0FDC5320-1AB7-44F5-9168-5A8B2DE29448}"/>
              </a:ext>
            </a:extLst>
          </p:cNvPr>
          <p:cNvSpPr txBox="1"/>
          <p:nvPr/>
        </p:nvSpPr>
        <p:spPr>
          <a:xfrm>
            <a:off x="1245703" y="1622726"/>
            <a:ext cx="10323443" cy="489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Doplňte vhodné slová do textu: názory, vzdialenosť, užšiu, nižší, vzťahy, susedmi, druhého, širšiu, deti, častejšie, pomáhať, rodičia.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Rodinu delíme na 2 základné skupiny: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1.) ................................................, ktorá je tvorená príbuznými 1. stupňa, kam patria .................................................. a ........................................... a 2.) širšiu, ktorá je tvorená príbuznými ................................................ stupňa, kam patria starí rodičia, ujovia, tety, bratranci, sesternice. V minulosti bolo stretávanie širšej rodiny ................................................... ako dnes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 súčasnosti je problémom najmä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 medzi rodinnými príslušníkmi, ale tiež pracovná zaneprázdnenosť. Výchovný vplyv členov širšej rodiny je preto dnes .......................................................... ako kedysi. Omnoho zložitejšími sa stali aj vzťahy so ............................................................ Kým v minulosti bolo vzájomné stretávanie sa v susedstve prirodzené, dnes je zriedkavé. Stretávanie sa rodín a susedov má však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veľký význam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pretože sa takto rozvíjajú vzájomné ...................................., obohacujú sa o ................................... a dokážu si navzájom aj ........................................................................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79650C54-F132-48EA-A702-082F35E48F4B}"/>
              </a:ext>
            </a:extLst>
          </p:cNvPr>
          <p:cNvSpPr/>
          <p:nvPr/>
        </p:nvSpPr>
        <p:spPr>
          <a:xfrm>
            <a:off x="5936974" y="2293888"/>
            <a:ext cx="2411896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užšiu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1DBB518E-2630-443F-AD73-BB1B9C8E6298}"/>
              </a:ext>
            </a:extLst>
          </p:cNvPr>
          <p:cNvSpPr/>
          <p:nvPr/>
        </p:nvSpPr>
        <p:spPr>
          <a:xfrm>
            <a:off x="3405646" y="2809460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rodičia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C2BA60EB-48D9-41AB-B2ED-2EAB2577D2CF}"/>
              </a:ext>
            </a:extLst>
          </p:cNvPr>
          <p:cNvSpPr/>
          <p:nvPr/>
        </p:nvSpPr>
        <p:spPr>
          <a:xfrm>
            <a:off x="6407424" y="2808795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deti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42352C0A-0DFC-4BB1-9F74-68B29945A504}"/>
              </a:ext>
            </a:extLst>
          </p:cNvPr>
          <p:cNvSpPr/>
          <p:nvPr/>
        </p:nvSpPr>
        <p:spPr>
          <a:xfrm>
            <a:off x="2709907" y="3275968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druhého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4B458AC8-0D82-465C-8474-7F9C37A18C60}"/>
              </a:ext>
            </a:extLst>
          </p:cNvPr>
          <p:cNvSpPr/>
          <p:nvPr/>
        </p:nvSpPr>
        <p:spPr>
          <a:xfrm>
            <a:off x="6003153" y="3612731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častejšie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160B210D-A986-4144-9064-91A1F22E5CEA}"/>
              </a:ext>
            </a:extLst>
          </p:cNvPr>
          <p:cNvSpPr/>
          <p:nvPr/>
        </p:nvSpPr>
        <p:spPr>
          <a:xfrm>
            <a:off x="3544794" y="4014573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vzdialenosť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xmlns="" id="{7236710F-FAC7-4C6F-B19E-1E16935295BE}"/>
              </a:ext>
            </a:extLst>
          </p:cNvPr>
          <p:cNvSpPr/>
          <p:nvPr/>
        </p:nvSpPr>
        <p:spPr>
          <a:xfrm>
            <a:off x="7997524" y="4453958"/>
            <a:ext cx="2948773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nižší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xmlns="" id="{8598D92B-7151-4891-AC16-2F578C1462F0}"/>
              </a:ext>
            </a:extLst>
          </p:cNvPr>
          <p:cNvSpPr/>
          <p:nvPr/>
        </p:nvSpPr>
        <p:spPr>
          <a:xfrm>
            <a:off x="6314498" y="4826819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susedmi.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xmlns="" id="{C30D4981-C8D9-4AD7-8104-645BB2559F42}"/>
              </a:ext>
            </a:extLst>
          </p:cNvPr>
          <p:cNvSpPr/>
          <p:nvPr/>
        </p:nvSpPr>
        <p:spPr>
          <a:xfrm>
            <a:off x="7209102" y="5679538"/>
            <a:ext cx="2146934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vzťahy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xmlns="" id="{3CFF09B8-E410-46AC-9248-B53318D7567E}"/>
              </a:ext>
            </a:extLst>
          </p:cNvPr>
          <p:cNvSpPr/>
          <p:nvPr/>
        </p:nvSpPr>
        <p:spPr>
          <a:xfrm>
            <a:off x="1006839" y="6214863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názory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xmlns="" id="{45DD2D55-4078-474A-ABB9-47925EB2FAA9}"/>
              </a:ext>
            </a:extLst>
          </p:cNvPr>
          <p:cNvSpPr/>
          <p:nvPr/>
        </p:nvSpPr>
        <p:spPr>
          <a:xfrm>
            <a:off x="6287992" y="6166478"/>
            <a:ext cx="2749991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pomáhať.</a:t>
            </a:r>
          </a:p>
        </p:txBody>
      </p:sp>
    </p:spTree>
    <p:extLst>
      <p:ext uri="{BB962C8B-B14F-4D97-AF65-F5344CB8AC3E}">
        <p14:creationId xmlns:p14="http://schemas.microsoft.com/office/powerpoint/2010/main" val="1228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ow to Say 'Thank You' in Business Communications [PRO TIPS]">
            <a:extLst>
              <a:ext uri="{FF2B5EF4-FFF2-40B4-BE49-F238E27FC236}">
                <a16:creationId xmlns:a16="http://schemas.microsoft.com/office/drawing/2014/main" xmlns="" id="{EC2EACC7-93C1-49DC-929A-B680406C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10" y="120314"/>
            <a:ext cx="9929122" cy="66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5" name="Picture 4" descr="Free Boy Talking Cliparts, Download Free Clip Art, Free Clip Art on Clipart  Library">
            <a:extLst>
              <a:ext uri="{FF2B5EF4-FFF2-40B4-BE49-F238E27FC236}">
                <a16:creationId xmlns:a16="http://schemas.microsoft.com/office/drawing/2014/main" xmlns="" id="{0B7E0D57-6E34-4C5D-AAC9-650F1E36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480901"/>
            <a:ext cx="5321400" cy="50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vyjadriť svoj názor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lásku od rodičov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hould parents ever argue in front of their kids?">
            <a:extLst>
              <a:ext uri="{FF2B5EF4-FFF2-40B4-BE49-F238E27FC236}">
                <a16:creationId xmlns:a16="http://schemas.microsoft.com/office/drawing/2014/main" xmlns="" id="{37954806-077F-4455-92C5-9E9651BF0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1305970"/>
            <a:ext cx="4937085" cy="516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odpočinok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adjust your child's sleep schedule - Children's Health">
            <a:extLst>
              <a:ext uri="{FF2B5EF4-FFF2-40B4-BE49-F238E27FC236}">
                <a16:creationId xmlns:a16="http://schemas.microsoft.com/office/drawing/2014/main" xmlns="" id="{01EC470B-4841-439F-8851-CD71EDB9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6" y="1480598"/>
            <a:ext cx="486369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Kids playing with other kids may be the cure to the obesity epidemic -  Active For Life">
            <a:extLst>
              <a:ext uri="{FF2B5EF4-FFF2-40B4-BE49-F238E27FC236}">
                <a16:creationId xmlns:a16="http://schemas.microsoft.com/office/drawing/2014/main" xmlns="" id="{61F006A4-FAAD-4F4A-AECA-D057CB83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6" y="1454549"/>
            <a:ext cx="5554775" cy="50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hru</a:t>
            </a:r>
          </a:p>
        </p:txBody>
      </p:sp>
    </p:spTree>
    <p:extLst>
      <p:ext uri="{BB962C8B-B14F-4D97-AF65-F5344CB8AC3E}">
        <p14:creationId xmlns:p14="http://schemas.microsoft.com/office/powerpoint/2010/main" val="34432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vzdelávanie</a:t>
            </a:r>
          </a:p>
        </p:txBody>
      </p:sp>
      <p:pic>
        <p:nvPicPr>
          <p:cNvPr id="6146" name="Picture 2" descr="The lessons your kids aren't learning in school but should - National |  Globalnews.ca">
            <a:extLst>
              <a:ext uri="{FF2B5EF4-FFF2-40B4-BE49-F238E27FC236}">
                <a16:creationId xmlns:a16="http://schemas.microsoft.com/office/drawing/2014/main" xmlns="" id="{EC458067-8C58-4C27-8303-1BE0436A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84" y="1401650"/>
            <a:ext cx="4762500" cy="52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Silhouette of family symbol Royalty Free Vector Image">
            <a:extLst>
              <a:ext uri="{FF2B5EF4-FFF2-40B4-BE49-F238E27FC236}">
                <a16:creationId xmlns:a16="http://schemas.microsoft.com/office/drawing/2014/main" xmlns="" id="{93909A41-5A1D-4157-9E5E-24E095F81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3"/>
          <a:stretch/>
        </p:blipFill>
        <p:spPr bwMode="auto">
          <a:xfrm>
            <a:off x="1019766" y="1258957"/>
            <a:ext cx="5605364" cy="52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74517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ochranu</a:t>
            </a:r>
          </a:p>
        </p:txBody>
      </p:sp>
    </p:spTree>
    <p:extLst>
      <p:ext uri="{BB962C8B-B14F-4D97-AF65-F5344CB8AC3E}">
        <p14:creationId xmlns:p14="http://schemas.microsoft.com/office/powerpoint/2010/main" val="634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color painting-music,dance #music #art #dance #bharatnatyam #notes |  Watercolor art diy, Dance paintings, Painting">
            <a:extLst>
              <a:ext uri="{FF2B5EF4-FFF2-40B4-BE49-F238E27FC236}">
                <a16:creationId xmlns:a16="http://schemas.microsoft.com/office/drawing/2014/main" xmlns="" id="{69077DED-530C-4184-B7A3-03730F39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60" y="1691579"/>
            <a:ext cx="5162485" cy="47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74517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rozvoj talentu</a:t>
            </a:r>
          </a:p>
        </p:txBody>
      </p:sp>
    </p:spTree>
    <p:extLst>
      <p:ext uri="{BB962C8B-B14F-4D97-AF65-F5344CB8AC3E}">
        <p14:creationId xmlns:p14="http://schemas.microsoft.com/office/powerpoint/2010/main" val="36154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dznak">
  <a:themeElements>
    <a:clrScheme name="Odzna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ak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a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Odznak</Template>
  <TotalTime>235</TotalTime>
  <Words>709</Words>
  <Application>Microsoft Office PowerPoint</Application>
  <PresentationFormat>Vlastná</PresentationFormat>
  <Paragraphs>97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Odznak</vt:lpstr>
      <vt:lpstr>Naši príbuzní, susedia, priatelia...</vt:lpstr>
      <vt:lpstr>Opakovanie je matka múdrosti...</vt:lpstr>
      <vt:lpstr>Aké právo detí som?</vt:lpstr>
      <vt:lpstr>Aké právo detí som?</vt:lpstr>
      <vt:lpstr>Aké právo detí som?</vt:lpstr>
      <vt:lpstr>Aké právo detí som?</vt:lpstr>
      <vt:lpstr>Aké právo detí som?</vt:lpstr>
      <vt:lpstr>Aké právo detí som?</vt:lpstr>
      <vt:lpstr>Aké právo detí som?</vt:lpstr>
      <vt:lpstr>Aké právo detí som?</vt:lpstr>
      <vt:lpstr>Opakovanie je matka múdrosti...</vt:lpstr>
      <vt:lpstr>Aké právo rodičov som?</vt:lpstr>
      <vt:lpstr>Kto je moja rodina?</vt:lpstr>
      <vt:lpstr>RODIA MôžE Byť:</vt:lpstr>
      <vt:lpstr>DISKUTUJEME...</vt:lpstr>
      <vt:lpstr>Diskutujeme...</vt:lpstr>
      <vt:lpstr>NEFUNKČNOSŤ širšej rodiny...</vt:lpstr>
      <vt:lpstr>ACH, TÍ SUSEDIA...</vt:lpstr>
      <vt:lpstr>Zmenili sa aj susedské vzťahy?</vt:lpstr>
      <vt:lpstr>SUSEDIA KEDYSI...</vt:lpstr>
      <vt:lpstr>SUSEDIA DNES...</vt:lpstr>
      <vt:lpstr>PRIATEĽSTVO...</vt:lpstr>
      <vt:lpstr>Diskutujeme...</vt:lpstr>
      <vt:lpstr>Prezentácia programu PowerPoint</vt:lpstr>
      <vt:lpstr>Čo by nemalo chýbať vašim priateľom?</vt:lpstr>
      <vt:lpstr>Čo by nemalo chýbať vašim priateľom?</vt:lpstr>
      <vt:lpstr>Čo si z dnešnej hodiny zapamätám?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Naši príbuzní, susedia, priatelia...</dc:title>
  <dc:creator>Hrebenakova Nikola</dc:creator>
  <cp:lastModifiedBy>Raduz</cp:lastModifiedBy>
  <cp:revision>13</cp:revision>
  <dcterms:created xsi:type="dcterms:W3CDTF">2020-10-22T13:04:40Z</dcterms:created>
  <dcterms:modified xsi:type="dcterms:W3CDTF">2022-10-23T19:57:26Z</dcterms:modified>
</cp:coreProperties>
</file>