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6" r:id="rId4"/>
    <p:sldId id="256" r:id="rId5"/>
    <p:sldId id="258" r:id="rId6"/>
    <p:sldId id="259" r:id="rId7"/>
    <p:sldId id="270" r:id="rId8"/>
    <p:sldId id="261" r:id="rId9"/>
    <p:sldId id="271" r:id="rId10"/>
    <p:sldId id="260" r:id="rId11"/>
    <p:sldId id="272" r:id="rId12"/>
    <p:sldId id="262" r:id="rId13"/>
    <p:sldId id="273" r:id="rId14"/>
    <p:sldId id="263" r:id="rId15"/>
    <p:sldId id="274" r:id="rId16"/>
    <p:sldId id="264" r:id="rId17"/>
    <p:sldId id="267" r:id="rId18"/>
    <p:sldId id="266" r:id="rId19"/>
    <p:sldId id="269" r:id="rId20"/>
    <p:sldId id="268" r:id="rId21"/>
    <p:sldId id="275" r:id="rId22"/>
    <p:sldId id="265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3484D8-3781-4BDB-85EC-19E45351E20C}" type="datetimeFigureOut">
              <a:rPr lang="sk-SK" smtClean="0"/>
              <a:pPr/>
              <a:t>13.12.2021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240360" cy="9075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CHRUPKA</a:t>
            </a:r>
          </a:p>
        </p:txBody>
      </p:sp>
      <p:pic>
        <p:nvPicPr>
          <p:cNvPr id="4" name="Zástupný symbol obsahu 3" descr="2013-10-13 14.23.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6164353" cy="4623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3851920" y="3573016"/>
            <a:ext cx="31683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540402" y="3356992"/>
            <a:ext cx="26035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CHONDROCYT</a:t>
            </a:r>
          </a:p>
        </p:txBody>
      </p:sp>
      <p:sp>
        <p:nvSpPr>
          <p:cNvPr id="8" name="Šípka doprava 7"/>
          <p:cNvSpPr/>
          <p:nvPr/>
        </p:nvSpPr>
        <p:spPr>
          <a:xfrm>
            <a:off x="4067944" y="2564904"/>
            <a:ext cx="31683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876256" y="2276872"/>
            <a:ext cx="86754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MB.</a:t>
            </a:r>
          </a:p>
          <a:p>
            <a:r>
              <a:rPr lang="sk-SK" sz="1600" b="1" dirty="0"/>
              <a:t>-</a:t>
            </a:r>
            <a:r>
              <a:rPr lang="sk-SK" sz="1600" dirty="0"/>
              <a:t>K,E,O</a:t>
            </a:r>
            <a:endParaRPr lang="sk-SK" sz="1600" b="1" dirty="0"/>
          </a:p>
        </p:txBody>
      </p:sp>
      <p:pic>
        <p:nvPicPr>
          <p:cNvPr id="10" name="Obrázok 9" descr="kl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0874" y="188640"/>
            <a:ext cx="4813126" cy="64175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427984" y="260648"/>
            <a:ext cx="6799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/>
              <a:t>h.ch</a:t>
            </a:r>
            <a:endParaRPr lang="sk-SK" dirty="0"/>
          </a:p>
        </p:txBody>
      </p:sp>
      <p:pic>
        <p:nvPicPr>
          <p:cNvPr id="12" name="Obrázok 11" descr="usn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0"/>
            <a:ext cx="4896544" cy="6858000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4499992" y="188640"/>
            <a:ext cx="7553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/>
              <a:t>e.ch</a:t>
            </a:r>
            <a:r>
              <a:rPr lang="sk-SK" dirty="0"/>
              <a:t>.</a:t>
            </a:r>
          </a:p>
        </p:txBody>
      </p:sp>
      <p:pic>
        <p:nvPicPr>
          <p:cNvPr id="14" name="Obrázok 13" descr="platnicky.jpg"/>
          <p:cNvPicPr>
            <a:picLocks noChangeAspect="1"/>
          </p:cNvPicPr>
          <p:nvPr/>
        </p:nvPicPr>
        <p:blipFill>
          <a:blip r:embed="rId5" cstate="print"/>
          <a:srcRect l="30907" r="4469"/>
          <a:stretch>
            <a:fillRect/>
          </a:stretch>
        </p:blipFill>
        <p:spPr>
          <a:xfrm>
            <a:off x="4355976" y="19934"/>
            <a:ext cx="4608512" cy="6838066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4572000" y="188640"/>
            <a:ext cx="733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/>
              <a:t>v.ch</a:t>
            </a:r>
            <a:r>
              <a:rPr lang="sk-SK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86C78F7-22B7-417A-B6AE-5991AD27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41B5DB8-A7CB-4121-9003-2D27342E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B2656D77-477F-484E-8CEC-D19123491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0" t="33201" r="19288" b="24933"/>
          <a:stretch/>
        </p:blipFill>
        <p:spPr>
          <a:xfrm>
            <a:off x="-32335" y="764704"/>
            <a:ext cx="919332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171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2160240" cy="8355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/>
              <a:t>KOSŤ</a:t>
            </a:r>
          </a:p>
        </p:txBody>
      </p:sp>
      <p:pic>
        <p:nvPicPr>
          <p:cNvPr id="6" name="Zástupný symbol obsahu 5" descr="kos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6281738" cy="4608512"/>
          </a:xfrm>
        </p:spPr>
      </p:pic>
      <p:sp>
        <p:nvSpPr>
          <p:cNvPr id="7" name="BlokTextu 6"/>
          <p:cNvSpPr txBox="1"/>
          <p:nvPr/>
        </p:nvSpPr>
        <p:spPr>
          <a:xfrm>
            <a:off x="6660232" y="3068960"/>
            <a:ext cx="200407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OSTEOCYT</a:t>
            </a:r>
          </a:p>
        </p:txBody>
      </p:sp>
      <p:sp>
        <p:nvSpPr>
          <p:cNvPr id="8" name="Šípka doprava 7"/>
          <p:cNvSpPr/>
          <p:nvPr/>
        </p:nvSpPr>
        <p:spPr>
          <a:xfrm>
            <a:off x="3635896" y="3140968"/>
            <a:ext cx="2952328" cy="14401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4067944" y="4869160"/>
            <a:ext cx="2952328" cy="14401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6948264" y="4725144"/>
            <a:ext cx="966931" cy="630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MB</a:t>
            </a:r>
          </a:p>
          <a:p>
            <a:r>
              <a:rPr lang="sk-SK" sz="1100" b="1" dirty="0" err="1"/>
              <a:t>ZLOžENIE</a:t>
            </a:r>
            <a:endParaRPr lang="sk-SK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1C561A0-15D3-4FF4-8C41-2223BA85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ECA5CBA-23B8-4EB7-B6BA-B51C93AB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7217F933-5F31-48DB-8165-2FCBCCAD1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24801" r="16925" b="19777"/>
          <a:stretch/>
        </p:blipFill>
        <p:spPr>
          <a:xfrm>
            <a:off x="30021" y="530352"/>
            <a:ext cx="9203685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335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4176464" cy="9795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000" dirty="0"/>
              <a:t>TVAR KOSTÍ: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3456384" cy="4187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sk-SK" u="sng" dirty="0"/>
          </a:p>
          <a:p>
            <a:r>
              <a:rPr lang="sk-SK" u="sng" dirty="0"/>
              <a:t>DLHÉ</a:t>
            </a:r>
          </a:p>
          <a:p>
            <a:endParaRPr lang="sk-SK" u="sng" dirty="0"/>
          </a:p>
          <a:p>
            <a:r>
              <a:rPr lang="sk-SK" u="sng" dirty="0"/>
              <a:t>PLOCHÉ</a:t>
            </a:r>
          </a:p>
          <a:p>
            <a:endParaRPr lang="sk-SK" u="sng" dirty="0"/>
          </a:p>
          <a:p>
            <a:r>
              <a:rPr lang="sk-SK" u="sng" dirty="0"/>
              <a:t>KRÁTKE</a:t>
            </a:r>
          </a:p>
        </p:txBody>
      </p:sp>
      <p:pic>
        <p:nvPicPr>
          <p:cNvPr id="4" name="Obrázok 3" descr="ramen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2656"/>
            <a:ext cx="890389" cy="4721760"/>
          </a:xfrm>
          <a:prstGeom prst="rect">
            <a:avLst/>
          </a:prstGeom>
        </p:spPr>
      </p:pic>
      <p:pic>
        <p:nvPicPr>
          <p:cNvPr id="5" name="Obrázok 4" descr="stehe.jpg"/>
          <p:cNvPicPr>
            <a:picLocks noChangeAspect="1"/>
          </p:cNvPicPr>
          <p:nvPr/>
        </p:nvPicPr>
        <p:blipFill>
          <a:blip r:embed="rId3" cstate="print"/>
          <a:srcRect t="10668" r="68080" b="6768"/>
          <a:stretch>
            <a:fillRect/>
          </a:stretch>
        </p:blipFill>
        <p:spPr>
          <a:xfrm>
            <a:off x="4788024" y="260648"/>
            <a:ext cx="1901429" cy="5418492"/>
          </a:xfrm>
          <a:prstGeom prst="rect">
            <a:avLst/>
          </a:prstGeom>
        </p:spPr>
      </p:pic>
      <p:pic>
        <p:nvPicPr>
          <p:cNvPr id="6" name="Obrázok 5" descr="lopat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764704"/>
            <a:ext cx="3831761" cy="4824536"/>
          </a:xfrm>
          <a:prstGeom prst="rect">
            <a:avLst/>
          </a:prstGeom>
        </p:spPr>
      </p:pic>
      <p:pic>
        <p:nvPicPr>
          <p:cNvPr id="7" name="Obrázok 6" descr="zapaste_kost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764704"/>
            <a:ext cx="4395812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B71F449-06C7-4B7D-A4D3-25DE5A22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989FE295-7A33-4A85-8D1C-5742967F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86D10F68-00EE-423F-AF08-A002DF38D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24801" r="16925" b="19777"/>
          <a:stretch/>
        </p:blipFill>
        <p:spPr>
          <a:xfrm>
            <a:off x="30021" y="530352"/>
            <a:ext cx="9203685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576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4464496" cy="105156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STAVBA KOSTÍ:</a:t>
            </a:r>
          </a:p>
        </p:txBody>
      </p:sp>
      <p:pic>
        <p:nvPicPr>
          <p:cNvPr id="8" name="Zástupný symbol obsahu 7" descr="2013-10-13 14.24.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672" t="40233" b="28817"/>
          <a:stretch>
            <a:fillRect/>
          </a:stretch>
        </p:blipFill>
        <p:spPr>
          <a:xfrm>
            <a:off x="827584" y="2420888"/>
            <a:ext cx="7373020" cy="1853696"/>
          </a:xfrm>
        </p:spPr>
      </p:pic>
      <p:sp>
        <p:nvSpPr>
          <p:cNvPr id="9" name="BlokTextu 8"/>
          <p:cNvSpPr txBox="1"/>
          <p:nvPr/>
        </p:nvSpPr>
        <p:spPr>
          <a:xfrm>
            <a:off x="3923928" y="4293096"/>
            <a:ext cx="120898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DIAFÝZA</a:t>
            </a:r>
          </a:p>
        </p:txBody>
      </p:sp>
      <p:sp>
        <p:nvSpPr>
          <p:cNvPr id="10" name="Šípka dolu 9"/>
          <p:cNvSpPr/>
          <p:nvPr/>
        </p:nvSpPr>
        <p:spPr>
          <a:xfrm>
            <a:off x="4427984" y="3573016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1259632" y="4149080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7668344" y="3573016"/>
            <a:ext cx="7200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55576" y="4869160"/>
            <a:ext cx="11592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EPIFÝZA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7092280" y="4797152"/>
            <a:ext cx="11592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EPIFÝZA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899592" y="1556792"/>
            <a:ext cx="14215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OKOSTICA</a:t>
            </a:r>
          </a:p>
        </p:txBody>
      </p:sp>
      <p:sp>
        <p:nvSpPr>
          <p:cNvPr id="16" name="Šípka dolu 15"/>
          <p:cNvSpPr/>
          <p:nvPr/>
        </p:nvSpPr>
        <p:spPr>
          <a:xfrm>
            <a:off x="1331640" y="1916832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932040" y="1772816"/>
            <a:ext cx="16419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KOMPAKTNÁ</a:t>
            </a:r>
          </a:p>
          <a:p>
            <a:pPr algn="ctr"/>
            <a:r>
              <a:rPr lang="sk-SK" dirty="0"/>
              <a:t>KOSŤ</a:t>
            </a:r>
          </a:p>
        </p:txBody>
      </p:sp>
      <p:sp>
        <p:nvSpPr>
          <p:cNvPr id="18" name="Šípka dolu 17"/>
          <p:cNvSpPr/>
          <p:nvPr/>
        </p:nvSpPr>
        <p:spPr>
          <a:xfrm>
            <a:off x="5508104" y="2420888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 flipH="1">
            <a:off x="2763415" y="2204864"/>
            <a:ext cx="45719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2627784" y="1844824"/>
            <a:ext cx="2038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HUBOV. KOST.T.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744416" cy="8355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/>
              <a:t>osteoporóza</a:t>
            </a:r>
            <a:endParaRPr lang="sk-SK" dirty="0"/>
          </a:p>
        </p:txBody>
      </p:sp>
      <p:pic>
        <p:nvPicPr>
          <p:cNvPr id="4" name="Zástupný symbol obsahu 3" descr="osteoporo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40768"/>
            <a:ext cx="4968552" cy="496855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2808312" cy="7635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Rachitída</a:t>
            </a:r>
          </a:p>
        </p:txBody>
      </p:sp>
      <p:pic>
        <p:nvPicPr>
          <p:cNvPr id="4" name="Zástupný symbol obsahu 3" descr="rachitid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3126"/>
          <a:stretch>
            <a:fillRect/>
          </a:stretch>
        </p:blipFill>
        <p:spPr>
          <a:xfrm>
            <a:off x="1547664" y="1268760"/>
            <a:ext cx="5688632" cy="47738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karfiolove uch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00108"/>
            <a:ext cx="5072098" cy="525606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95536" y="332656"/>
            <a:ext cx="5819538" cy="7635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Karfiolové ucho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4069080" cy="7486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HISTOLÓGIA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43438" y="428604"/>
            <a:ext cx="4069080" cy="748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MORULA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57158" y="1643050"/>
            <a:ext cx="4069080" cy="748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blastocél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0" y="1643050"/>
            <a:ext cx="4069080" cy="748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ektoderm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3384376" cy="835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Zlomeniny:</a:t>
            </a:r>
          </a:p>
        </p:txBody>
      </p:sp>
      <p:pic>
        <p:nvPicPr>
          <p:cNvPr id="4" name="Zástupný symbol obsahu 3" descr="zlomen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750" y="1737206"/>
            <a:ext cx="8183563" cy="382808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3252F0C-65E7-482B-95C7-80D046E8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C486779-21AD-4560-99A4-62B580D3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19163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2448272" cy="6915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/>
              <a:t>Fixácia: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BIOLOGICKÁ PYRAMÍDA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				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		     </a:t>
            </a:r>
            <a:endParaRPr lang="sk-SK" dirty="0"/>
          </a:p>
        </p:txBody>
      </p:sp>
      <p:sp>
        <p:nvSpPr>
          <p:cNvPr id="4" name="Rovnoramenný trojuholník 3"/>
          <p:cNvSpPr/>
          <p:nvPr/>
        </p:nvSpPr>
        <p:spPr>
          <a:xfrm>
            <a:off x="2357422" y="1285860"/>
            <a:ext cx="4214842" cy="27860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848872" cy="1758057"/>
          </a:xfrm>
        </p:spPr>
        <p:txBody>
          <a:bodyPr>
            <a:normAutofit/>
          </a:bodyPr>
          <a:lstStyle/>
          <a:p>
            <a:pPr algn="ctr"/>
            <a:r>
              <a:rPr lang="sk-SK" sz="5400" dirty="0"/>
              <a:t>OPORNÁ SÚSTAVA - kostra</a:t>
            </a:r>
          </a:p>
        </p:txBody>
      </p:sp>
      <p:pic>
        <p:nvPicPr>
          <p:cNvPr id="4" name="Obrázok 3" descr="ludske-t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780928"/>
            <a:ext cx="3816424" cy="3816424"/>
          </a:xfrm>
          <a:prstGeom prst="rect">
            <a:avLst/>
          </a:prstGeom>
        </p:spPr>
      </p:pic>
      <p:pic>
        <p:nvPicPr>
          <p:cNvPr id="5" name="Obrázok 4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573016"/>
            <a:ext cx="1461464" cy="2924944"/>
          </a:xfrm>
          <a:prstGeom prst="rect">
            <a:avLst/>
          </a:prstGeom>
        </p:spPr>
      </p:pic>
      <p:pic>
        <p:nvPicPr>
          <p:cNvPr id="6" name="Obrázok 5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573016"/>
            <a:ext cx="1461464" cy="2924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000" dirty="0"/>
              <a:t>OPORNÁ SÚSTAVA</a:t>
            </a:r>
          </a:p>
        </p:txBody>
      </p:sp>
      <p:pic>
        <p:nvPicPr>
          <p:cNvPr id="4" name="Obrázok 3" descr="kos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340768"/>
            <a:ext cx="1936984" cy="4753335"/>
          </a:xfrm>
          <a:prstGeom prst="rect">
            <a:avLst/>
          </a:prstGeom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4104456" cy="331236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Funkcia: ???</a:t>
            </a:r>
          </a:p>
          <a:p>
            <a:endParaRPr lang="sk-SK" dirty="0"/>
          </a:p>
          <a:p>
            <a:r>
              <a:rPr lang="sk-SK" dirty="0"/>
              <a:t>Základ: ???</a:t>
            </a:r>
          </a:p>
          <a:p>
            <a:endParaRPr lang="sk-SK" dirty="0"/>
          </a:p>
          <a:p>
            <a:r>
              <a:rPr lang="sk-SK" dirty="0"/>
              <a:t>Pasívny pohybový aparát 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83880" cy="1051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SPOJIVOVÉ TKANIVÁ: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980040"/>
          </a:xfrm>
        </p:spPr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4" name="Obrázok 3" descr="spojiv.tkanivo.png"/>
          <p:cNvPicPr>
            <a:picLocks noChangeAspect="1"/>
          </p:cNvPicPr>
          <p:nvPr/>
        </p:nvPicPr>
        <p:blipFill>
          <a:blip r:embed="rId2" cstate="print"/>
          <a:srcRect r="8350" b="63227"/>
          <a:stretch>
            <a:fillRect/>
          </a:stretch>
        </p:blipFill>
        <p:spPr>
          <a:xfrm>
            <a:off x="107504" y="1844824"/>
            <a:ext cx="8888988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BBBostcy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365104"/>
            <a:ext cx="5184576" cy="212407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308304" y="6488668"/>
            <a:ext cx="15888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Zloženie MB</a:t>
            </a:r>
          </a:p>
        </p:txBody>
      </p:sp>
      <p:sp>
        <p:nvSpPr>
          <p:cNvPr id="7" name="Obdĺžnik 6"/>
          <p:cNvSpPr/>
          <p:nvPr/>
        </p:nvSpPr>
        <p:spPr>
          <a:xfrm>
            <a:off x="3131840" y="2852936"/>
            <a:ext cx="72008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 flipH="1">
            <a:off x="2915816" y="3068960"/>
            <a:ext cx="576064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3710EB4-D84A-44F0-8C98-8B772CF4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D0E7C43-EFE3-4A5C-AF1D-33EEED97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FC43424C-7C4E-40D5-ADD9-F83CD5D56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27779" r="18333" b="11481"/>
          <a:stretch/>
        </p:blipFill>
        <p:spPr>
          <a:xfrm>
            <a:off x="76199" y="457200"/>
            <a:ext cx="906965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498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240360" cy="10515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/>
              <a:t>1.Väzivo</a:t>
            </a:r>
          </a:p>
        </p:txBody>
      </p:sp>
      <p:pic>
        <p:nvPicPr>
          <p:cNvPr id="4" name="Zástupný symbol obsahu 3" descr="2013-10-13 14.23.4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5952662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3995936" y="2996952"/>
            <a:ext cx="27363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732240" y="2780928"/>
            <a:ext cx="217399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FIBROCYTY</a:t>
            </a:r>
          </a:p>
        </p:txBody>
      </p:sp>
      <p:sp>
        <p:nvSpPr>
          <p:cNvPr id="7" name="Šípka doprava 6"/>
          <p:cNvSpPr/>
          <p:nvPr/>
        </p:nvSpPr>
        <p:spPr>
          <a:xfrm rot="582510" flipV="1">
            <a:off x="3320209" y="4002986"/>
            <a:ext cx="346581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804248" y="4077072"/>
            <a:ext cx="191751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/>
              <a:t>MB hmota</a:t>
            </a:r>
          </a:p>
          <a:p>
            <a:r>
              <a:rPr lang="sk-SK" dirty="0"/>
              <a:t>- k, e</a:t>
            </a:r>
          </a:p>
        </p:txBody>
      </p:sp>
      <p:pic>
        <p:nvPicPr>
          <p:cNvPr id="9" name="Obrázok 8" descr="slac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6960815" cy="4795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ál 9"/>
          <p:cNvSpPr/>
          <p:nvPr/>
        </p:nvSpPr>
        <p:spPr>
          <a:xfrm>
            <a:off x="3779912" y="285293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3FEB133-E047-4665-BF2C-E86D799D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0934880-0ADC-4ECD-8B63-2521713E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xmlns="" id="{1CCE5CD1-CCD6-4E10-B9DC-27FAF8E08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27779" r="18333" b="11481"/>
          <a:stretch/>
        </p:blipFill>
        <p:spPr>
          <a:xfrm>
            <a:off x="76199" y="457200"/>
            <a:ext cx="906965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936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228</TotalTime>
  <Words>79</Words>
  <Application>Microsoft Office PowerPoint</Application>
  <PresentationFormat>Prezentácia na obrazovke (4:3)</PresentationFormat>
  <Paragraphs>53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Aspekt</vt:lpstr>
      <vt:lpstr>Snímka 1</vt:lpstr>
      <vt:lpstr>HISTOLÓGIA</vt:lpstr>
      <vt:lpstr>Snímka 3</vt:lpstr>
      <vt:lpstr>OPORNÁ SÚSTAVA - kostra</vt:lpstr>
      <vt:lpstr>OPORNÁ SÚSTAVA</vt:lpstr>
      <vt:lpstr>SPOJIVOVÉ TKANIVÁ:</vt:lpstr>
      <vt:lpstr>Snímka 7</vt:lpstr>
      <vt:lpstr>1.Väzivo</vt:lpstr>
      <vt:lpstr>Snímka 9</vt:lpstr>
      <vt:lpstr>CHRUPKA</vt:lpstr>
      <vt:lpstr>Snímka 11</vt:lpstr>
      <vt:lpstr>KOSŤ</vt:lpstr>
      <vt:lpstr>Snímka 13</vt:lpstr>
      <vt:lpstr>TVAR KOSTÍ:</vt:lpstr>
      <vt:lpstr>Snímka 15</vt:lpstr>
      <vt:lpstr>STAVBA KOSTÍ:</vt:lpstr>
      <vt:lpstr>osteoporóza</vt:lpstr>
      <vt:lpstr>Rachitída</vt:lpstr>
      <vt:lpstr>Snímka 19</vt:lpstr>
      <vt:lpstr>Zlomeniny:</vt:lpstr>
      <vt:lpstr>Snímka 21</vt:lpstr>
      <vt:lpstr>Fixácia: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OPORNÁ SÚSTAVA - kostra</dc:title>
  <dc:creator>PC</dc:creator>
  <cp:lastModifiedBy>hp</cp:lastModifiedBy>
  <cp:revision>107</cp:revision>
  <dcterms:created xsi:type="dcterms:W3CDTF">2013-10-13T11:48:36Z</dcterms:created>
  <dcterms:modified xsi:type="dcterms:W3CDTF">2021-12-13T08:45:17Z</dcterms:modified>
</cp:coreProperties>
</file>