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5A85A2-7C33-DDE3-3022-576565F4D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2AAA88B-DD50-E0D3-4389-2619AB045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EBFCCB2-C991-B1A3-752B-59E8DEDD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5C1F-FE2F-4012-81C4-5AF32527F3CE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D4F8764-8899-CD75-754F-8B186050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352FCC3-1CF8-1E3A-8A08-5D71C7F4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D441-9933-4FD2-AFDA-E3CFAEC82D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58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81675A-A2A2-5FCE-B3D9-5B23260C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D765111-20B6-1AD9-A184-9874E9EBC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7CC38CF-80FC-31B2-FEEF-6F254C6F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5C1F-FE2F-4012-81C4-5AF32527F3CE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F5182A8-C3BB-C80C-7D05-32F9FD4E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736B115-2D0F-1891-C7AB-4DB9DEB9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D441-9933-4FD2-AFDA-E3CFAEC82D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8434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2A6CA14A-6CEC-84FA-16B3-EAFEC79B5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9B384EA-D7FD-B7CE-EB7F-0D3B6BF36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242E0CE-BE42-57BE-5FC9-4D536532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5C1F-FE2F-4012-81C4-5AF32527F3CE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F74E4CC-B9FC-B24A-64CD-4FA50F9F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404CDD7-82E7-A331-3522-2685BF74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D441-9933-4FD2-AFDA-E3CFAEC82D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201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E1A8B3-0DD8-3B5E-27A6-C9357E75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DEDD8E-E740-539D-D6DA-D32C01BA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B799C5A-D3F2-F589-D074-A101288A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5C1F-FE2F-4012-81C4-5AF32527F3CE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D7300D5-2936-41B0-E5E8-0AE704C3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454AC02-749E-CCD3-489C-87C799C2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D441-9933-4FD2-AFDA-E3CFAEC82D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9588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995D28-4BD6-5660-611F-166BE8D2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6D5B0F6-62BE-EB5A-10A3-89001BCE4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8F2388-610E-6458-6E31-AFBD8B18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5C1F-FE2F-4012-81C4-5AF32527F3CE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91A3D9B-1BE8-DA85-E3E1-C255BF02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3E68F9B-3689-0410-0601-5646524E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D441-9933-4FD2-AFDA-E3CFAEC82D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51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902B5F-9F78-B7F1-DE7E-FED9EF32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C00B56C-4029-7F97-DDD5-B0E69C06F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CE82001-74EB-9CD8-68ED-917AD23B2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67A10C4-6EE2-12D4-EF22-B353F427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5C1F-FE2F-4012-81C4-5AF32527F3CE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7C90FF0-5FB8-87BA-6C3B-D57164BE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788D85E-8BB8-17FC-8FA0-A0BA0874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D441-9933-4FD2-AFDA-E3CFAEC82D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9496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81E40-89FD-25D6-995B-38107F7F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06E0177-B329-5D74-DE9B-C48D2447E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BFB1551-62CF-AB7E-F15E-90146A82D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C01FD0A-FFF9-CB08-8FC4-DC52BC04F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13E2F59-932C-2CC1-DCB5-3362F423A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9B6FAA2-8E4D-C102-8B4B-F9154684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5C1F-FE2F-4012-81C4-5AF32527F3CE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928175E-2F2B-C8BF-91C0-E68AD15C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FF6B618-52EF-F009-9816-9F79E78C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D441-9933-4FD2-AFDA-E3CFAEC82D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5437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774D79-ABD1-3217-B57F-9162ACBF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435527-88D3-EA26-178F-6CC19C50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5C1F-FE2F-4012-81C4-5AF32527F3CE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7CFFFB0-6FAB-614E-B53F-3901751C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B7D20C8-8F41-82B3-CC16-967F08B3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D441-9933-4FD2-AFDA-E3CFAEC82D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784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6FB8C37-080F-82B9-F704-B569BEA2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5C1F-FE2F-4012-81C4-5AF32527F3CE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5767711-FEB8-9FBB-37B3-B90D267F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9A2D876-6AD4-F9AC-C025-BD3D4EA6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D441-9933-4FD2-AFDA-E3CFAEC82D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051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427782-BDE4-2199-2D5D-13431387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06BE5F-C068-05D9-3B09-908B9B8A6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F5FA7E9-DD47-F493-6EBB-CE437241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F4AC9AB-8EC2-F92C-912C-E9943401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5C1F-FE2F-4012-81C4-5AF32527F3CE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269DE3C-77EB-89AB-B096-41B92237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C0C83A5-B362-2D89-7545-C8D5D056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D441-9933-4FD2-AFDA-E3CFAEC82D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422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DB8214-0A93-BAA1-C331-C38D27AD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58FECB0-C12E-705C-E4DC-CFA6974A0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DD998EF-49EC-C470-7829-73456035A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22DDB41-351A-E396-3C55-E1586E80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5C1F-FE2F-4012-81C4-5AF32527F3CE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343550A-411B-EE23-3EF8-1C4F637C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BDCDDBF-E63E-E990-AAE3-FD5EDBF6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D441-9933-4FD2-AFDA-E3CFAEC82D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53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C27EA96-C546-CB6E-9EFA-77B6383E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94FF288-81F3-6BE8-2159-4DA7ED4D4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8ED37C9-EFE7-2693-C8D4-77A78B36F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45C1F-FE2F-4012-81C4-5AF32527F3CE}" type="datetimeFigureOut">
              <a:rPr lang="sk-SK" smtClean="0"/>
              <a:t>8. 11. 2023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A22FB9D-43D7-2F46-4068-9E649D96A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5B455CE-31AB-F7D6-FB83-7B48B942B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D441-9933-4FD2-AFDA-E3CFAEC82DC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217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sk.wikipedia.org/wiki/Politol%C3%B3gi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xpozícia z I. sv. vojny Medzilaborce">
            <a:extLst>
              <a:ext uri="{FF2B5EF4-FFF2-40B4-BE49-F238E27FC236}">
                <a16:creationId xmlns:a16="http://schemas.microsoft.com/office/drawing/2014/main" id="{C1535021-7BFB-E53B-5271-D7DDEA090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7" b="880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AC890C9-862A-0CB0-6D01-A177FF6C8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  <a:latin typeface="Forte" panose="03060902040502070203" pitchFamily="66" charset="0"/>
              </a:rPr>
              <a:t>Koniec druhej svetovej vojny</a:t>
            </a:r>
            <a:br>
              <a:rPr lang="sk-SK" dirty="0">
                <a:solidFill>
                  <a:srgbClr val="FFFFFF"/>
                </a:solidFill>
                <a:latin typeface="Forte" panose="03060902040502070203" pitchFamily="66" charset="0"/>
              </a:rPr>
            </a:br>
            <a:r>
              <a:rPr lang="sk-SK" dirty="0">
                <a:solidFill>
                  <a:srgbClr val="FFFFFF"/>
                </a:solidFill>
                <a:latin typeface="Forte" panose="03060902040502070203" pitchFamily="66" charset="0"/>
              </a:rPr>
              <a:t>Medzivojnové obdobie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C8C0369-4C38-B523-F423-282B94436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Bc. Dominik Valeš </a:t>
            </a:r>
          </a:p>
        </p:txBody>
      </p:sp>
    </p:spTree>
    <p:extLst>
      <p:ext uri="{BB962C8B-B14F-4D97-AF65-F5344CB8AC3E}">
        <p14:creationId xmlns:p14="http://schemas.microsoft.com/office/powerpoint/2010/main" val="92357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A13ED4-1ECD-AF7C-DC99-BFEE3151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458" y="564961"/>
            <a:ext cx="5862403" cy="840121"/>
          </a:xfrm>
        </p:spPr>
        <p:txBody>
          <a:bodyPr anchor="b">
            <a:normAutofit/>
          </a:bodyPr>
          <a:lstStyle/>
          <a:p>
            <a:pPr algn="ctr"/>
            <a:r>
              <a:rPr lang="sk-SK" sz="3800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Politika </a:t>
            </a:r>
            <a:r>
              <a:rPr lang="sk-SK" sz="3800" dirty="0" err="1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Appeasementu</a:t>
            </a:r>
            <a:endParaRPr lang="sk-SK" sz="3800" dirty="0">
              <a:solidFill>
                <a:schemeClr val="bg1"/>
              </a:solidFill>
              <a:latin typeface="Forte Forward" pitchFamily="2" charset="-18"/>
              <a:cs typeface="Forte Forward" pitchFamily="2" charset="-18"/>
            </a:endParaRPr>
          </a:p>
        </p:txBody>
      </p:sp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F8864D-978F-D5B4-6305-88AA9E48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k-SK" sz="2400" b="1" i="0" dirty="0" err="1">
                <a:solidFill>
                  <a:schemeClr val="bg1"/>
                </a:solidFill>
                <a:effectLst/>
              </a:rPr>
              <a:t>Appeasement</a:t>
            </a:r>
            <a:endParaRPr lang="sk-SK" sz="2400" b="1" i="0" dirty="0">
              <a:solidFill>
                <a:schemeClr val="bg1"/>
              </a:solidFill>
              <a:effectLst/>
            </a:endParaRPr>
          </a:p>
          <a:p>
            <a:r>
              <a:rPr lang="sk-SK" sz="2400" b="1" i="0" dirty="0">
                <a:solidFill>
                  <a:schemeClr val="bg1"/>
                </a:solidFill>
                <a:effectLst/>
              </a:rPr>
              <a:t> (čítaj </a:t>
            </a:r>
            <a:r>
              <a:rPr lang="sk-SK" sz="2400" b="1" i="1" dirty="0" err="1">
                <a:solidFill>
                  <a:schemeClr val="bg1"/>
                </a:solidFill>
                <a:effectLst/>
              </a:rPr>
              <a:t>apízment</a:t>
            </a:r>
            <a:r>
              <a:rPr lang="sk-SK" sz="2400" b="1" i="0" dirty="0">
                <a:solidFill>
                  <a:schemeClr val="bg1"/>
                </a:solidFill>
                <a:effectLst/>
              </a:rPr>
              <a:t>, </a:t>
            </a:r>
            <a:r>
              <a:rPr lang="sk-SK" sz="2400" b="1" i="1" dirty="0" err="1">
                <a:solidFill>
                  <a:schemeClr val="bg1"/>
                </a:solidFill>
                <a:effectLst/>
              </a:rPr>
              <a:t>epízment</a:t>
            </a:r>
            <a:r>
              <a:rPr lang="sk-SK" sz="2400" b="1" i="0" dirty="0">
                <a:solidFill>
                  <a:schemeClr val="bg1"/>
                </a:solidFill>
                <a:effectLst/>
              </a:rPr>
              <a:t> z angl. zmierovanie, zmierňovanie) je pojem, ktorým sa v </a:t>
            </a:r>
            <a:r>
              <a:rPr lang="sk-SK" sz="2400" b="1" i="0" strike="noStrike" dirty="0">
                <a:solidFill>
                  <a:schemeClr val="bg1"/>
                </a:solidFill>
                <a:effectLst/>
                <a:hlinkClick r:id="rId2" tooltip="Politológ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politológii</a:t>
            </a:r>
            <a:r>
              <a:rPr lang="sk-SK" sz="2400" b="1" i="0" dirty="0">
                <a:solidFill>
                  <a:schemeClr val="bg1"/>
                </a:solidFill>
                <a:effectLst/>
              </a:rPr>
              <a:t> označuje politicko-vojenská stratégia ústupkov, zmierňovania a tolerancie aj za cenu nevýhodnej alebo poníženej situácie, s cieľom nevyprovokovať vojenský alebo politický konflikt.</a:t>
            </a:r>
            <a:endParaRPr lang="sk-SK" sz="2400" b="1" dirty="0">
              <a:solidFill>
                <a:schemeClr val="bg1"/>
              </a:solidFill>
            </a:endParaRPr>
          </a:p>
        </p:txBody>
      </p:sp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Moderní-Dějiny.cz | Politika appeasementu a ČSR ikonograficky a v  kombinovaných textech">
            <a:extLst>
              <a:ext uri="{FF2B5EF4-FFF2-40B4-BE49-F238E27FC236}">
                <a16:creationId xmlns:a16="http://schemas.microsoft.com/office/drawing/2014/main" id="{1A960B0D-8B81-EADB-9B9C-6BFA361E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004750"/>
            <a:ext cx="5666547" cy="34565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4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tazníky v řadě a jeden otazník je osvětlen">
            <a:extLst>
              <a:ext uri="{FF2B5EF4-FFF2-40B4-BE49-F238E27FC236}">
                <a16:creationId xmlns:a16="http://schemas.microsoft.com/office/drawing/2014/main" id="{F5B8A3B5-13FD-B50B-725C-5F0FE2C55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" b="1367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A13ED4-1ECD-AF7C-DC99-BFEE3151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050" y="4886793"/>
            <a:ext cx="3954405" cy="1411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rgbClr val="FFFFFF"/>
                </a:solidFill>
                <a:latin typeface="Forte Forward" pitchFamily="2" charset="-18"/>
                <a:cs typeface="Forte Forward" pitchFamily="2" charset="-18"/>
              </a:rPr>
              <a:t>Otázky?</a:t>
            </a:r>
          </a:p>
        </p:txBody>
      </p:sp>
    </p:spTree>
    <p:extLst>
      <p:ext uri="{BB962C8B-B14F-4D97-AF65-F5344CB8AC3E}">
        <p14:creationId xmlns:p14="http://schemas.microsoft.com/office/powerpoint/2010/main" val="22518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HNonline.sk - Desiatky miliónov obetí a ďalší konflikt na obzore. Ako  zmenila svet prvá svetová vojna">
            <a:extLst>
              <a:ext uri="{FF2B5EF4-FFF2-40B4-BE49-F238E27FC236}">
                <a16:creationId xmlns:a16="http://schemas.microsoft.com/office/drawing/2014/main" id="{876E3327-DB67-B177-F1FB-28707D918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CA13ED4-1ECD-AF7C-DC99-BFEE3151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3200"/>
            <a:ext cx="9014085" cy="1279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  <a:latin typeface="Forte Forward" pitchFamily="2" charset="-18"/>
                <a:cs typeface="Forte Forward" pitchFamily="2" charset="-18"/>
              </a:rPr>
              <a:t>Ďakujem</a:t>
            </a:r>
            <a:r>
              <a:rPr lang="en-US" sz="6000" dirty="0">
                <a:solidFill>
                  <a:srgbClr val="FFFFFF"/>
                </a:solidFill>
                <a:latin typeface="Forte Forward" pitchFamily="2" charset="-18"/>
                <a:cs typeface="Forte Forward" pitchFamily="2" charset="-18"/>
              </a:rPr>
              <a:t> za </a:t>
            </a:r>
            <a:r>
              <a:rPr lang="en-US" sz="6000" dirty="0" err="1">
                <a:solidFill>
                  <a:srgbClr val="FFFFFF"/>
                </a:solidFill>
                <a:latin typeface="Forte Forward" pitchFamily="2" charset="-18"/>
                <a:cs typeface="Forte Forward" pitchFamily="2" charset="-18"/>
              </a:rPr>
              <a:t>pozornosť</a:t>
            </a:r>
            <a:endParaRPr lang="en-US" sz="6000" dirty="0">
              <a:solidFill>
                <a:srgbClr val="FFFFFF"/>
              </a:solidFill>
              <a:latin typeface="Forte Forward" pitchFamily="2" charset="-18"/>
              <a:cs typeface="Forte Forwar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5788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A13ED4-1ECD-AF7C-DC99-BFEE3151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46" y="700777"/>
            <a:ext cx="6907282" cy="1325563"/>
          </a:xfrm>
        </p:spPr>
        <p:txBody>
          <a:bodyPr anchor="b">
            <a:normAutofit/>
          </a:bodyPr>
          <a:lstStyle/>
          <a:p>
            <a:r>
              <a:rPr lang="sk-SK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Dôsledky 1. svetovej vojny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F8864D-978F-D5B4-6305-88AA9E48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45" y="2288833"/>
            <a:ext cx="6412607" cy="37115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sk-SK" sz="20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Zmeny na mape Európy.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20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Zánik monarchií.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20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Hospodárska kríza (Veľká hospodárska kríza).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20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Politika revanšizmu v Nemecku.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20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Vznik totalitných štátov.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20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Rozpor demokratického a nedemokratického systému.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20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Druhá svetová vojna</a:t>
            </a:r>
          </a:p>
          <a:p>
            <a:pPr marL="514350" indent="-514350">
              <a:buFont typeface="+mj-lt"/>
              <a:buAutoNum type="arabicParenR"/>
            </a:pPr>
            <a:endParaRPr lang="sk-SK" sz="2000" dirty="0">
              <a:solidFill>
                <a:schemeClr val="bg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514350" indent="-514350">
              <a:buFont typeface="+mj-lt"/>
              <a:buAutoNum type="arabicParenR"/>
            </a:pPr>
            <a:endParaRPr lang="sk-SK" sz="2000" dirty="0">
              <a:solidFill>
                <a:schemeClr val="bg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050" name="Picture 2" descr="Vojna, ktorá nemusela byť | Časopis | .týždeň - iný pohľad na spoločnosť">
            <a:extLst>
              <a:ext uri="{FF2B5EF4-FFF2-40B4-BE49-F238E27FC236}">
                <a16:creationId xmlns:a16="http://schemas.microsoft.com/office/drawing/2014/main" id="{72BD80ED-2F42-9F7D-DF0A-5A848041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3844" y="2132819"/>
            <a:ext cx="4562263" cy="33418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9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A13ED4-1ECD-AF7C-DC99-BFEE3151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91" y="524106"/>
            <a:ext cx="5666547" cy="1225650"/>
          </a:xfrm>
        </p:spPr>
        <p:txBody>
          <a:bodyPr anchor="b">
            <a:normAutofit/>
          </a:bodyPr>
          <a:lstStyle/>
          <a:p>
            <a:pPr algn="ctr"/>
            <a:r>
              <a:rPr lang="sk-SK" sz="3800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Svetová hospodárska kríza</a:t>
            </a: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F8864D-978F-D5B4-6305-88AA9E48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358" y="1904859"/>
            <a:ext cx="4586513" cy="3647710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Americké bláznivé nakupovanie – narušenie hospodárskej stability</a:t>
            </a:r>
          </a:p>
          <a:p>
            <a:r>
              <a:rPr lang="sk-SK" sz="24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Krach na newyorskej burze – </a:t>
            </a:r>
            <a:r>
              <a:rPr lang="sk-SK" sz="2400" b="1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24.10.1929 tzv. čierny štvrtok</a:t>
            </a:r>
          </a:p>
          <a:p>
            <a:r>
              <a:rPr lang="sk-SK" sz="24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Nástup a upevnenie totalitných režimov.</a:t>
            </a:r>
          </a:p>
          <a:p>
            <a:r>
              <a:rPr lang="sk-SK" sz="24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Bankrot podnikov, prepúšťanie, nezamestnanosť, inflácia.</a:t>
            </a:r>
          </a:p>
          <a:p>
            <a:endParaRPr lang="sk-SK" sz="2400" dirty="0">
              <a:solidFill>
                <a:schemeClr val="bg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Pohled do historie, krach na burze v USA roku 1929 | ŠkolaInvestora.cz">
            <a:extLst>
              <a:ext uri="{FF2B5EF4-FFF2-40B4-BE49-F238E27FC236}">
                <a16:creationId xmlns:a16="http://schemas.microsoft.com/office/drawing/2014/main" id="{87B92EA1-8C0C-159B-B8DF-1F366938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662" y="1518761"/>
            <a:ext cx="5666547" cy="44199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51" name="Picture 10250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5" name="Rectangle 10254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A13ED4-1ECD-AF7C-DC99-BFEE3151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721" y="910612"/>
            <a:ext cx="3941069" cy="906447"/>
          </a:xfrm>
        </p:spPr>
        <p:txBody>
          <a:bodyPr anchor="b">
            <a:normAutofit fontScale="90000"/>
          </a:bodyPr>
          <a:lstStyle/>
          <a:p>
            <a:r>
              <a:rPr lang="sk-SK" sz="6000" dirty="0">
                <a:latin typeface="Forte Forward" pitchFamily="2" charset="-18"/>
                <a:cs typeface="Forte Forward" pitchFamily="2" charset="-18"/>
              </a:rPr>
              <a:t>Vznik ČSR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63B9F46-C10C-16D5-48B7-23761230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807" y="1811458"/>
            <a:ext cx="5468347" cy="32263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F8864D-978F-D5B4-6305-88AA9E48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860" y="1930921"/>
            <a:ext cx="4589328" cy="3855282"/>
          </a:xfrm>
        </p:spPr>
        <p:txBody>
          <a:bodyPr>
            <a:normAutofit/>
          </a:bodyPr>
          <a:lstStyle/>
          <a:p>
            <a:r>
              <a:rPr lang="sk-SK" sz="1800" b="1" dirty="0"/>
              <a:t>ČSR vznikla 28.10. 1918.</a:t>
            </a:r>
          </a:p>
          <a:p>
            <a:r>
              <a:rPr lang="sk-SK" sz="1800" b="1" dirty="0"/>
              <a:t>30. 10. 1918 sa pripojilo Slovensko a 1919 Zakarpatská Rus.</a:t>
            </a:r>
          </a:p>
          <a:p>
            <a:r>
              <a:rPr lang="sk-SK" sz="1800" b="1" dirty="0"/>
              <a:t>ČSR sa skladala z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1800" b="1" dirty="0"/>
              <a:t> Čiech  (Praha)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1800" b="1" dirty="0"/>
              <a:t> Moravy (Brno)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1800" b="1" dirty="0"/>
              <a:t>Slovenska (Bratislava)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1800" b="1" dirty="0" err="1"/>
              <a:t>Podkarpadskej</a:t>
            </a:r>
            <a:r>
              <a:rPr lang="sk-SK" sz="1800" b="1" dirty="0"/>
              <a:t> Rusi (Užhorod)</a:t>
            </a:r>
          </a:p>
          <a:p>
            <a:r>
              <a:rPr lang="sk-SK" sz="1800" b="1" dirty="0"/>
              <a:t>Demokratické usporiadanie – T.G. Masaryk</a:t>
            </a:r>
          </a:p>
          <a:p>
            <a:r>
              <a:rPr lang="sk-SK" sz="1800" b="1" dirty="0"/>
              <a:t>Základ štátu – ústava </a:t>
            </a:r>
          </a:p>
          <a:p>
            <a:pPr marL="0" indent="0">
              <a:buNone/>
            </a:pPr>
            <a:endParaRPr lang="sk-SK" sz="1800" b="1" dirty="0"/>
          </a:p>
          <a:p>
            <a:endParaRPr lang="sk-SK" sz="1800" b="1" dirty="0"/>
          </a:p>
          <a:p>
            <a:endParaRPr lang="sk-SK" sz="1800" b="1" dirty="0"/>
          </a:p>
        </p:txBody>
      </p:sp>
    </p:spTree>
    <p:extLst>
      <p:ext uri="{BB962C8B-B14F-4D97-AF65-F5344CB8AC3E}">
        <p14:creationId xmlns:p14="http://schemas.microsoft.com/office/powerpoint/2010/main" val="361140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A13ED4-1ECD-AF7C-DC99-BFEE3151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pPr algn="ctr"/>
            <a:r>
              <a:rPr lang="sk-SK" sz="6000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Rusko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F8864D-978F-D5B4-6305-88AA9E48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sk-SK" sz="17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Vláda Mikuláša II.</a:t>
            </a:r>
          </a:p>
          <a:p>
            <a:pPr marL="0" indent="0">
              <a:buNone/>
            </a:pPr>
            <a:r>
              <a:rPr lang="sk-SK" sz="17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Príčiny revolúcií 1917 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17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Vláda nesplnila požiadavky demokratizácie štátu z roku 1905.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17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Nízka životná úroveň roľníkov.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17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Vtiahnutie obyvateľstva do vojny.</a:t>
            </a:r>
          </a:p>
          <a:p>
            <a:r>
              <a:rPr lang="sk-SK" sz="17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Októbrová revolúcia 25.10.1917 (7.11.1917) – vedená vodcom boľševikov (komunistov) – </a:t>
            </a:r>
            <a:r>
              <a:rPr lang="sk-SK" sz="1700" b="1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Vladimír </a:t>
            </a:r>
            <a:r>
              <a:rPr lang="sk-SK" sz="1700" b="1" dirty="0" err="1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Iljič</a:t>
            </a:r>
            <a:r>
              <a:rPr lang="sk-SK" sz="1700" b="1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 Lenin</a:t>
            </a:r>
          </a:p>
          <a:p>
            <a:r>
              <a:rPr lang="sk-SK" sz="17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Rok 1922 - Lenin sa stáva vodcom nového štátu (ZSSR)</a:t>
            </a:r>
          </a:p>
          <a:p>
            <a:pPr marL="514350" indent="-514350">
              <a:buFont typeface="+mj-lt"/>
              <a:buAutoNum type="arabicPeriod"/>
            </a:pPr>
            <a:endParaRPr lang="sk-SK" sz="1700" dirty="0">
              <a:solidFill>
                <a:schemeClr val="bg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ladimir Lenin and the Governance of a New Russia">
            <a:extLst>
              <a:ext uri="{FF2B5EF4-FFF2-40B4-BE49-F238E27FC236}">
                <a16:creationId xmlns:a16="http://schemas.microsoft.com/office/drawing/2014/main" id="{EF57FD58-31BA-0158-FE4B-23C71178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4867" y="1909192"/>
            <a:ext cx="5666547" cy="32582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4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A13ED4-1ECD-AF7C-DC99-BFEE3151BA0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1143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sk-SK" sz="8000" dirty="0">
                <a:latin typeface="Forte Forward" pitchFamily="2" charset="-18"/>
                <a:cs typeface="Forte Forward" pitchFamily="2" charset="-18"/>
              </a:rPr>
              <a:t>Totalitné štáty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F8864D-978F-D5B4-6305-88AA9E48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97" y="2135577"/>
            <a:ext cx="4565753" cy="3271031"/>
          </a:xfrm>
          <a:solidFill>
            <a:schemeClr val="bg1">
              <a:lumMod val="65000"/>
              <a:alpha val="84000"/>
            </a:schemeClr>
          </a:solidFill>
          <a:ln w="76200"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sk-SK" sz="7200" b="1" dirty="0"/>
          </a:p>
          <a:p>
            <a:pPr marL="0" indent="0">
              <a:buNone/>
            </a:pPr>
            <a:r>
              <a:rPr lang="sk-SK" sz="7200" b="1" dirty="0"/>
              <a:t>Fašizmus – </a:t>
            </a:r>
          </a:p>
          <a:p>
            <a:pPr marL="0" indent="0">
              <a:buNone/>
            </a:pPr>
            <a:endParaRPr lang="sk-SK" sz="7200" b="1" dirty="0"/>
          </a:p>
          <a:p>
            <a:pPr marL="0" indent="0">
              <a:buNone/>
            </a:pPr>
            <a:r>
              <a:rPr lang="sk-SK" sz="7200" b="1" dirty="0"/>
              <a:t>Nacizmus – </a:t>
            </a:r>
          </a:p>
          <a:p>
            <a:pPr marL="0" indent="0">
              <a:buNone/>
            </a:pPr>
            <a:endParaRPr lang="sk-SK" sz="7200" b="1" dirty="0"/>
          </a:p>
          <a:p>
            <a:pPr marL="0" indent="0">
              <a:buNone/>
            </a:pPr>
            <a:r>
              <a:rPr lang="sk-SK" sz="7200" b="1" dirty="0"/>
              <a:t>Komunizmus – </a:t>
            </a:r>
          </a:p>
          <a:p>
            <a:endParaRPr lang="sk-SK" sz="7200" b="1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33F77041-DAD1-7B33-897C-B2EC83EAA5B7}"/>
              </a:ext>
            </a:extLst>
          </p:cNvPr>
          <p:cNvSpPr txBox="1"/>
          <p:nvPr/>
        </p:nvSpPr>
        <p:spPr>
          <a:xfrm>
            <a:off x="6541064" y="1955219"/>
            <a:ext cx="3942413" cy="83099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TALIANSKO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31DAFFCF-1906-F401-34B9-3588C7C502D9}"/>
              </a:ext>
            </a:extLst>
          </p:cNvPr>
          <p:cNvSpPr txBox="1"/>
          <p:nvPr/>
        </p:nvSpPr>
        <p:spPr>
          <a:xfrm>
            <a:off x="6541064" y="3355593"/>
            <a:ext cx="3942413" cy="83099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NEMECKO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B5CCB670-9212-CD7E-5CB0-44406CF5DFD3}"/>
              </a:ext>
            </a:extLst>
          </p:cNvPr>
          <p:cNvSpPr txBox="1"/>
          <p:nvPr/>
        </p:nvSpPr>
        <p:spPr>
          <a:xfrm>
            <a:off x="6541063" y="4727663"/>
            <a:ext cx="3942413" cy="83099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RUSKO</a:t>
            </a:r>
          </a:p>
        </p:txBody>
      </p:sp>
    </p:spTree>
    <p:extLst>
      <p:ext uri="{BB962C8B-B14F-4D97-AF65-F5344CB8AC3E}">
        <p14:creationId xmlns:p14="http://schemas.microsoft.com/office/powerpoint/2010/main" val="72798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A13ED4-1ECD-AF7C-DC99-BFEE3151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10644266" cy="1225650"/>
          </a:xfrm>
        </p:spPr>
        <p:txBody>
          <a:bodyPr anchor="b">
            <a:normAutofit/>
          </a:bodyPr>
          <a:lstStyle/>
          <a:p>
            <a:pPr algn="ctr"/>
            <a:r>
              <a:rPr lang="sk-SK" sz="4800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Spoločné znaky totalitných režimov</a:t>
            </a:r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F8864D-978F-D5B4-6305-88AA9E48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sk-SK" sz="2000" b="1" dirty="0">
                <a:solidFill>
                  <a:schemeClr val="bg1"/>
                </a:solidFill>
              </a:rPr>
              <a:t>Militarizmus,</a:t>
            </a:r>
          </a:p>
          <a:p>
            <a:r>
              <a:rPr lang="sk-SK" sz="2000" b="1" dirty="0">
                <a:solidFill>
                  <a:schemeClr val="bg1"/>
                </a:solidFill>
              </a:rPr>
              <a:t>Štát zasahujúci do každej oblasti života občanov,</a:t>
            </a:r>
          </a:p>
          <a:p>
            <a:r>
              <a:rPr lang="sk-SK" sz="2000" b="1" dirty="0">
                <a:solidFill>
                  <a:schemeClr val="bg1"/>
                </a:solidFill>
              </a:rPr>
              <a:t>Štátom riadená ekonomika,</a:t>
            </a:r>
          </a:p>
          <a:p>
            <a:r>
              <a:rPr lang="sk-SK" sz="2000" b="1" dirty="0" err="1">
                <a:solidFill>
                  <a:schemeClr val="bg1"/>
                </a:solidFill>
              </a:rPr>
              <a:t>Antiparlamentarizmus</a:t>
            </a:r>
            <a:r>
              <a:rPr lang="sk-SK" sz="2000" b="1" dirty="0">
                <a:solidFill>
                  <a:schemeClr val="bg1"/>
                </a:solidFill>
              </a:rPr>
              <a:t> a </a:t>
            </a:r>
            <a:r>
              <a:rPr lang="sk-SK" sz="2000" b="1" dirty="0" err="1">
                <a:solidFill>
                  <a:schemeClr val="bg1"/>
                </a:solidFill>
              </a:rPr>
              <a:t>antiliberalizmus</a:t>
            </a:r>
            <a:r>
              <a:rPr lang="sk-SK" sz="2000" b="1" dirty="0">
                <a:solidFill>
                  <a:schemeClr val="bg1"/>
                </a:solidFill>
              </a:rPr>
              <a:t>,</a:t>
            </a:r>
          </a:p>
          <a:p>
            <a:r>
              <a:rPr lang="sk-SK" sz="2000" b="1" dirty="0">
                <a:solidFill>
                  <a:schemeClr val="bg1"/>
                </a:solidFill>
              </a:rPr>
              <a:t>Nacionalizmus, </a:t>
            </a:r>
          </a:p>
          <a:p>
            <a:r>
              <a:rPr lang="sk-SK" sz="2000" b="1" dirty="0">
                <a:solidFill>
                  <a:schemeClr val="bg1"/>
                </a:solidFill>
              </a:rPr>
              <a:t>Antisemitizmus,</a:t>
            </a:r>
          </a:p>
          <a:p>
            <a:r>
              <a:rPr lang="sk-SK" sz="2000" b="1" dirty="0">
                <a:solidFill>
                  <a:schemeClr val="bg1"/>
                </a:solidFill>
              </a:rPr>
              <a:t>Orientácia na najnižšie postavené vrstvy – tým aj konkurencia</a:t>
            </a:r>
          </a:p>
          <a:p>
            <a:endParaRPr lang="sk-SK" sz="2000" b="1" dirty="0">
              <a:solidFill>
                <a:schemeClr val="bg1"/>
              </a:solidFill>
            </a:endParaRPr>
          </a:p>
        </p:txBody>
      </p:sp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Totalitarizmus - občianske spolunažívanie">
            <a:extLst>
              <a:ext uri="{FF2B5EF4-FFF2-40B4-BE49-F238E27FC236}">
                <a16:creationId xmlns:a16="http://schemas.microsoft.com/office/drawing/2014/main" id="{81DBC473-732A-5184-ACAC-1FADD94C4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4867" y="1909192"/>
            <a:ext cx="5666547" cy="35132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6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A13ED4-1ECD-AF7C-DC99-BFEE3151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615" y="339605"/>
            <a:ext cx="8350770" cy="1225650"/>
          </a:xfrm>
        </p:spPr>
        <p:txBody>
          <a:bodyPr anchor="b">
            <a:normAutofit fontScale="90000"/>
          </a:bodyPr>
          <a:lstStyle/>
          <a:p>
            <a:r>
              <a:rPr lang="sk-SK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Odlišné znaky totalitných režimov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F8864D-978F-D5B4-6305-88AA9E48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85" y="1904859"/>
            <a:ext cx="5428080" cy="3647710"/>
          </a:xfrm>
        </p:spPr>
        <p:txBody>
          <a:bodyPr>
            <a:normAutofit/>
          </a:bodyPr>
          <a:lstStyle/>
          <a:p>
            <a:endParaRPr lang="sk-SK" b="1" dirty="0">
              <a:solidFill>
                <a:schemeClr val="bg1"/>
              </a:solidFill>
            </a:endParaRPr>
          </a:p>
          <a:p>
            <a:r>
              <a:rPr lang="sk-SK" b="1" dirty="0">
                <a:solidFill>
                  <a:schemeClr val="bg1"/>
                </a:solidFill>
              </a:rPr>
              <a:t>Komunizmus – znárodňovanie súkromného vlastníctva</a:t>
            </a:r>
          </a:p>
          <a:p>
            <a:r>
              <a:rPr lang="sk-SK" b="1" dirty="0">
                <a:solidFill>
                  <a:schemeClr val="bg1"/>
                </a:solidFill>
              </a:rPr>
              <a:t>Fašizmus a Nacizmus – povolené súkromné vlastníctvo</a:t>
            </a:r>
          </a:p>
          <a:p>
            <a:r>
              <a:rPr lang="sk-SK" b="1" dirty="0">
                <a:solidFill>
                  <a:schemeClr val="bg1"/>
                </a:solidFill>
              </a:rPr>
              <a:t>Nacizmus – rasová a extrémna nacionálna ideológia (árijská rasa)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ázok 6">
            <a:extLst>
              <a:ext uri="{FF2B5EF4-FFF2-40B4-BE49-F238E27FC236}">
                <a16:creationId xmlns:a16="http://schemas.microsoft.com/office/drawing/2014/main" id="{F0130C77-3249-6944-A4AC-F46D9C4E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59" y="2106665"/>
            <a:ext cx="5666547" cy="3244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593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A13ED4-1ECD-AF7C-DC99-BFEE3151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853" y="262053"/>
            <a:ext cx="7016646" cy="1225650"/>
          </a:xfrm>
        </p:spPr>
        <p:txBody>
          <a:bodyPr anchor="b">
            <a:normAutofit/>
          </a:bodyPr>
          <a:lstStyle/>
          <a:p>
            <a:r>
              <a:rPr lang="sk-SK" sz="3800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Hierarchia totalitnej strany</a:t>
            </a:r>
          </a:p>
        </p:txBody>
      </p:sp>
      <p:cxnSp>
        <p:nvCxnSpPr>
          <p:cNvPr id="8201" name="Straight Connector 820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F8864D-978F-D5B4-6305-88AA9E48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05" y="1904859"/>
            <a:ext cx="5170840" cy="3647710"/>
          </a:xfrm>
        </p:spPr>
        <p:txBody>
          <a:bodyPr>
            <a:normAutofit fontScale="92500"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Na čele vodca – nástrojom jeho moci je násilie,</a:t>
            </a:r>
          </a:p>
          <a:p>
            <a:r>
              <a:rPr lang="sk-SK" b="1" dirty="0">
                <a:solidFill>
                  <a:schemeClr val="bg1"/>
                </a:solidFill>
              </a:rPr>
              <a:t>Elita – vyvolení muži,</a:t>
            </a:r>
          </a:p>
          <a:p>
            <a:r>
              <a:rPr lang="sk-SK" b="1" dirty="0">
                <a:solidFill>
                  <a:schemeClr val="bg1"/>
                </a:solidFill>
              </a:rPr>
              <a:t>Radový členovia strany a nestraníci,</a:t>
            </a:r>
          </a:p>
          <a:p>
            <a:r>
              <a:rPr lang="sk-SK" b="1" dirty="0">
                <a:solidFill>
                  <a:schemeClr val="bg1"/>
                </a:solidFill>
              </a:rPr>
              <a:t>Nepohodlné skupiny obyvateľstva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bg1"/>
                </a:solidFill>
              </a:rPr>
              <a:t> (Židia, Rómovia, politický väzni...)</a:t>
            </a:r>
          </a:p>
        </p:txBody>
      </p:sp>
      <p:cxnSp>
        <p:nvCxnSpPr>
          <p:cNvPr id="8203" name="Straight Connector 820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Hierarchia? Fajn, ale prečo osobne a pred všetkými | Biztweet">
            <a:extLst>
              <a:ext uri="{FF2B5EF4-FFF2-40B4-BE49-F238E27FC236}">
                <a16:creationId xmlns:a16="http://schemas.microsoft.com/office/drawing/2014/main" id="{E0374B40-3FDD-D658-FA45-0F39B439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8609" y="1698590"/>
            <a:ext cx="5666547" cy="40090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2969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358</Words>
  <Application>Microsoft Office PowerPoint</Application>
  <PresentationFormat>Širokouhlá</PresentationFormat>
  <Paragraphs>68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20" baseType="lpstr">
      <vt:lpstr>ADLaM Display</vt:lpstr>
      <vt:lpstr>Arial</vt:lpstr>
      <vt:lpstr>Calibri</vt:lpstr>
      <vt:lpstr>Calibri Light</vt:lpstr>
      <vt:lpstr>Forte</vt:lpstr>
      <vt:lpstr>Forte Forward</vt:lpstr>
      <vt:lpstr>Wingdings</vt:lpstr>
      <vt:lpstr>Motív Office</vt:lpstr>
      <vt:lpstr>Koniec druhej svetovej vojny Medzivojnové obdobie</vt:lpstr>
      <vt:lpstr>Dôsledky 1. svetovej vojny</vt:lpstr>
      <vt:lpstr>Svetová hospodárska kríza</vt:lpstr>
      <vt:lpstr>Vznik ČSR</vt:lpstr>
      <vt:lpstr>Rusko</vt:lpstr>
      <vt:lpstr>Totalitné štáty</vt:lpstr>
      <vt:lpstr>Spoločné znaky totalitných režimov</vt:lpstr>
      <vt:lpstr>Odlišné znaky totalitných režimov</vt:lpstr>
      <vt:lpstr>Hierarchia totalitnej strany</vt:lpstr>
      <vt:lpstr>Politika Appeasementu</vt:lpstr>
      <vt:lpstr>Otázky?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Koniec druhej svetovej vojny Medzivojnové obdobie</dc:title>
  <dc:creator>Dominik Valeš</dc:creator>
  <cp:lastModifiedBy>Dominik Valeš</cp:lastModifiedBy>
  <cp:revision>4</cp:revision>
  <dcterms:created xsi:type="dcterms:W3CDTF">2023-11-07T17:27:52Z</dcterms:created>
  <dcterms:modified xsi:type="dcterms:W3CDTF">2023-11-08T04:17:18Z</dcterms:modified>
</cp:coreProperties>
</file>