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A5F683-C309-4822-B366-0CA54414CB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649532" y="628617"/>
            <a:ext cx="2978927" cy="3028983"/>
          </a:xfrm>
        </p:spPr>
        <p:txBody>
          <a:bodyPr>
            <a:normAutofit/>
          </a:bodyPr>
          <a:lstStyle/>
          <a:p>
            <a:r>
              <a:rPr lang="sk-SK" dirty="0">
                <a:highlight>
                  <a:srgbClr val="FF0000"/>
                </a:highlight>
              </a:rPr>
              <a:t>Arabská ríša – II.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649531" y="3843868"/>
            <a:ext cx="2120487" cy="15647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600"/>
              <a:t>Vypracoval: Branislav </a:t>
            </a:r>
            <a:r>
              <a:rPr lang="sk-SK" sz="1600" err="1"/>
              <a:t>Benčič</a:t>
            </a:r>
            <a:endParaRPr lang="sk-SK" sz="1600"/>
          </a:p>
          <a:p>
            <a:pPr>
              <a:lnSpc>
                <a:spcPct val="90000"/>
              </a:lnSpc>
            </a:pPr>
            <a:r>
              <a:rPr lang="sk-SK" sz="1600"/>
              <a:t>Pre 6. ročník ZŠ</a:t>
            </a:r>
          </a:p>
          <a:p>
            <a:pPr>
              <a:lnSpc>
                <a:spcPct val="90000"/>
              </a:lnSpc>
            </a:pPr>
            <a:r>
              <a:rPr lang="sk-SK" sz="1600"/>
              <a:t>Tematický celok: Stredovek </a:t>
            </a:r>
            <a:endParaRPr lang="en-US" sz="1600"/>
          </a:p>
        </p:txBody>
      </p:sp>
      <p:sp>
        <p:nvSpPr>
          <p:cNvPr id="1033" name="Snip Diagonal Corner Rectangle 44">
            <a:extLst>
              <a:ext uri="{FF2B5EF4-FFF2-40B4-BE49-F238E27FC236}">
                <a16:creationId xmlns:a16="http://schemas.microsoft.com/office/drawing/2014/main" id="{6F919486-7652-433B-A783-E5AB517DB2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4931622" cy="5286838"/>
          </a:xfrm>
          <a:prstGeom prst="snip2DiagRect">
            <a:avLst>
              <a:gd name="adj1" fmla="val 1171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koran.jpg"/>
          <p:cNvPicPr>
            <a:picLocks noChangeAspect="1"/>
          </p:cNvPicPr>
          <p:nvPr/>
        </p:nvPicPr>
        <p:blipFill rotWithShape="1">
          <a:blip r:embed="rId2"/>
          <a:srcRect l="8916" r="9229" b="-1"/>
          <a:stretch/>
        </p:blipFill>
        <p:spPr>
          <a:xfrm>
            <a:off x="599304" y="786115"/>
            <a:ext cx="2483340" cy="2967046"/>
          </a:xfrm>
          <a:custGeom>
            <a:avLst/>
            <a:gdLst/>
            <a:ahLst/>
            <a:cxnLst/>
            <a:rect l="l" t="t" r="r" b="b"/>
            <a:pathLst>
              <a:path w="3311119" h="2967046">
                <a:moveTo>
                  <a:pt x="534609" y="0"/>
                </a:moveTo>
                <a:lnTo>
                  <a:pt x="3311119" y="0"/>
                </a:lnTo>
                <a:lnTo>
                  <a:pt x="3311119" y="2967046"/>
                </a:lnTo>
                <a:lnTo>
                  <a:pt x="0" y="2967046"/>
                </a:lnTo>
                <a:lnTo>
                  <a:pt x="0" y="534609"/>
                </a:lnTo>
                <a:close/>
              </a:path>
            </a:pathLst>
          </a:custGeom>
        </p:spPr>
      </p:pic>
      <p:pic>
        <p:nvPicPr>
          <p:cNvPr id="4" name="Obrázok 3" descr="kaaba.jpg"/>
          <p:cNvPicPr>
            <a:picLocks noChangeAspect="1"/>
          </p:cNvPicPr>
          <p:nvPr/>
        </p:nvPicPr>
        <p:blipFill rotWithShape="1">
          <a:blip r:embed="rId3"/>
          <a:srcRect t="6348" r="-2" b="491"/>
          <a:stretch/>
        </p:blipFill>
        <p:spPr>
          <a:xfrm>
            <a:off x="3195751" y="786609"/>
            <a:ext cx="2087567" cy="1701655"/>
          </a:xfrm>
          <a:prstGeom prst="rect">
            <a:avLst/>
          </a:prstGeom>
        </p:spPr>
      </p:pic>
      <p:pic>
        <p:nvPicPr>
          <p:cNvPr id="1026" name="Picture 2" descr="Všetky obrázky">
            <a:extLst>
              <a:ext uri="{FF2B5EF4-FFF2-40B4-BE49-F238E27FC236}">
                <a16:creationId xmlns:a16="http://schemas.microsoft.com/office/drawing/2014/main" id="{042AEB84-1046-9FF6-074D-74C5DB794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r="11057" b="-5"/>
          <a:stretch/>
        </p:blipFill>
        <p:spPr bwMode="auto">
          <a:xfrm>
            <a:off x="596922" y="3883046"/>
            <a:ext cx="2485720" cy="18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 descr="moh.jpg"/>
          <p:cNvPicPr>
            <a:picLocks noChangeAspect="1"/>
          </p:cNvPicPr>
          <p:nvPr/>
        </p:nvPicPr>
        <p:blipFill rotWithShape="1">
          <a:blip r:embed="rId5"/>
          <a:srcRect t="341" r="-1" b="24869"/>
          <a:stretch/>
        </p:blipFill>
        <p:spPr>
          <a:xfrm>
            <a:off x="3187804" y="2618147"/>
            <a:ext cx="2095514" cy="3124019"/>
          </a:xfrm>
          <a:custGeom>
            <a:avLst/>
            <a:gdLst/>
            <a:ahLst/>
            <a:cxnLst/>
            <a:rect l="l" t="t" r="r" b="b"/>
            <a:pathLst>
              <a:path w="2794018" h="3124019">
                <a:moveTo>
                  <a:pt x="0" y="0"/>
                </a:moveTo>
                <a:lnTo>
                  <a:pt x="2794018" y="0"/>
                </a:lnTo>
                <a:lnTo>
                  <a:pt x="2794018" y="2589410"/>
                </a:lnTo>
                <a:lnTo>
                  <a:pt x="2259409" y="3124019"/>
                </a:lnTo>
                <a:lnTo>
                  <a:pt x="0" y="3124019"/>
                </a:lnTo>
                <a:close/>
              </a:path>
            </a:pathLst>
          </a:cu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8B2F30F-FB19-45C6-83C2-0703F01B7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B6B5739C-5CEA-4774-96BC-41E156A7B1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8AC4E8A2-4356-4EFF-AC06-B5167E2EF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DC3501C5-B484-4D41-8AB8-8C515630DD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51E8074-EB4A-42CC-A291-7D0060B5B4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C085E15-F070-47DB-B9C8-4DE9A59F1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Arabská expanzia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571612"/>
            <a:ext cx="6400800" cy="3972457"/>
          </a:xfrm>
        </p:spPr>
        <p:txBody>
          <a:bodyPr>
            <a:normAutofit lnSpcReduction="10000"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 smrti Mohameda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Islam</a:t>
            </a:r>
            <a:r>
              <a:rPr lang="sk-SK" sz="2600" u="sng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ďalej šírili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jeho nástupcovia tzv.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kalifovia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...=&gt;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dobýjali nové územia, tam kde žili „neveriaci“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rozšírili svoje územie do Ázie, severnej Afriky aj Európy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Európe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 niekoľko storočí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dokonca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dobyli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Pyrenejský polostrov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Ďalšie prenikanie Arabov do Európy zastavil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až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franský panovník </a:t>
            </a:r>
            <a:r>
              <a:rPr lang="sk-SK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Karol </a:t>
            </a:r>
            <a:r>
              <a:rPr lang="sk-SK" sz="2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Marel</a:t>
            </a:r>
            <a:r>
              <a:rPr lang="sk-SK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slávnej </a:t>
            </a:r>
            <a:r>
              <a:rPr lang="sk-SK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bitke pri </a:t>
            </a:r>
            <a:r>
              <a:rPr lang="sk-SK" sz="2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Poitiers</a:t>
            </a:r>
            <a:r>
              <a:rPr lang="sk-SK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v roku 732</a:t>
            </a:r>
            <a:endParaRPr lang="en-US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Karol mart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26" y="4423793"/>
            <a:ext cx="2128774" cy="2434207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6643702" y="492919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916835" y="14869"/>
            <a:ext cx="3227165" cy="1477328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Kalif</a:t>
            </a:r>
            <a:r>
              <a:rPr lang="sk-SK" dirty="0"/>
              <a:t>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hlava islamských</a:t>
            </a:r>
          </a:p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veriacich ...</a:t>
            </a:r>
          </a:p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Kalifovia sa pokladali</a:t>
            </a:r>
          </a:p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pokračovateľov proroka</a:t>
            </a:r>
          </a:p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Mohameda 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Arabská kultúra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Arabi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vytvorili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veľkú ríšu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dokázali čerpať z kultúr podmanených národov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učiť sa od nich, pretvárať a zdokonaľovať na svoj obraz...v tomto sa podobali napríklad Rimanom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su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5043478"/>
            <a:ext cx="1500166" cy="181452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143372" y="6211669"/>
            <a:ext cx="35012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FFFF00"/>
                </a:highlight>
              </a:rPr>
              <a:t>Mešita</a:t>
            </a:r>
            <a:r>
              <a:rPr lang="sk-SK" dirty="0">
                <a:highlight>
                  <a:srgbClr val="FFFF00"/>
                </a:highlight>
              </a:rPr>
              <a:t> = náboženská budova</a:t>
            </a:r>
          </a:p>
          <a:p>
            <a:pPr algn="ctr"/>
            <a:r>
              <a:rPr lang="sk-SK" dirty="0">
                <a:highlight>
                  <a:srgbClr val="FFFF00"/>
                </a:highlight>
              </a:rPr>
              <a:t>Arabov</a:t>
            </a:r>
            <a:r>
              <a:rPr lang="sk-SK" dirty="0"/>
              <a:t> (niečo ako kostol)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Prvé vysoké školy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Pri arabských mešitách vznikali aj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prvé vysoké školy na svete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–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univerzity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 Arabskí vedci = 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objavy v astronómii, medicíne, v matematike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iných vedných odboroch...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agd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5086350"/>
            <a:ext cx="2581275" cy="177165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357422" y="6211669"/>
            <a:ext cx="42418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Traduje sa, že </a:t>
            </a:r>
            <a:r>
              <a:rPr lang="sk-SK" dirty="0">
                <a:highlight>
                  <a:srgbClr val="FFFF00"/>
                </a:highlight>
              </a:rPr>
              <a:t>najstaršia vysoká škola</a:t>
            </a:r>
          </a:p>
          <a:p>
            <a:pPr algn="ctr"/>
            <a:r>
              <a:rPr lang="sk-SK" dirty="0">
                <a:highlight>
                  <a:srgbClr val="FFFF00"/>
                </a:highlight>
              </a:rPr>
              <a:t>na svete vznikla práve v </a:t>
            </a:r>
            <a:r>
              <a:rPr lang="sk-SK" b="1" dirty="0">
                <a:highlight>
                  <a:srgbClr val="FFFF00"/>
                </a:highlight>
              </a:rPr>
              <a:t>Bagdade</a:t>
            </a:r>
            <a:endParaRPr 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Arabi  zjednodušili čísla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1448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Arabi dokázali zjednodušiť číslice =&gt;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arabské číslice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, ktoré potom od nich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Európania prebrali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 V Európe sa dovtedy používali tzv. rímske číslice (napr. VIII)...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cis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8" y="4168378"/>
            <a:ext cx="3586162" cy="268962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00100" y="5934670"/>
            <a:ext cx="451918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porovnanie: hore sú rímske číslice a</a:t>
            </a:r>
          </a:p>
          <a:p>
            <a:pPr algn="ctr"/>
            <a:r>
              <a:rPr lang="sk-SK" dirty="0"/>
              <a:t>dolu arabské. Ktoré sú jednoduchšie</a:t>
            </a:r>
          </a:p>
          <a:p>
            <a:pPr algn="ctr"/>
            <a:r>
              <a:rPr lang="sk-SK" dirty="0"/>
              <a:t>na zápis?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Nové plodiny v </a:t>
            </a:r>
            <a:r>
              <a:rPr lang="sk-SK" dirty="0" err="1"/>
              <a:t>európe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Arabi obohatili Európu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aj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 nové plodiny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ako napr.: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ryža, citróny, pomaranče, broskyne, cukrová trstina, balvana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opäť bola strava Európanov o čosi pestrejšia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Arabská ríša sa drobí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Už v 9. storočí bola Arabská ríša taká rozľahlá, že jej len ťažko mohol vládnuť jeden panovník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– kalif...</a:t>
            </a:r>
          </a:p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Od 10. storočia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ríša pomaly upadala 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Kalifát sa rozpadol na niekoľko štátov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bagdad mes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4841090"/>
            <a:ext cx="2857488" cy="201691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357554" y="6488668"/>
            <a:ext cx="29033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Hlavné mesto = Bagdad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27695F0-BEE8-C81D-FF47-CF33BD831375}"/>
              </a:ext>
            </a:extLst>
          </p:cNvPr>
          <p:cNvSpPr txBox="1"/>
          <p:nvPr/>
        </p:nvSpPr>
        <p:spPr>
          <a:xfrm>
            <a:off x="1043608" y="5203214"/>
            <a:ext cx="5016117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?Ako sa volal ríša, ktorá sa aj vzhľadom </a:t>
            </a:r>
          </a:p>
          <a:p>
            <a:r>
              <a:rPr lang="sk-SK" dirty="0"/>
              <a:t>na svoju rozlohu rozpadla a neskôr zanikla?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arabska risa m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Použitá literatúra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/>
              <a:t>Učebnica dejepisu pre 6. ročník ZŠ</a:t>
            </a:r>
          </a:p>
          <a:p>
            <a:r>
              <a:rPr lang="en-US" dirty="0"/>
              <a:t>https://www.google.sk/search?rlz=1C1AOHY_skSK708SK708&amp;biw=1280&amp;bih=642&amp;tbm=isch&amp;sa=1&amp;ei=-0C_WrScAYjawQLWrp7gAg&amp;q=arabska+risa+bagdad&amp;oq=arabska+risa+bagdad&amp;gs_l=psy-ab.3...340042.347532.0.348000.33.24.0.1.1.0.416.2965.4j14j1j0j1.21.0....0...1c.1.64.psy-ab..13.13.2019.0..0j0i24k1j0i67k1j0i5i30k1j0i30k1j0i8i30k1.132.bBAIGsa2SlI#imgrc=zjadXyvn40yawM: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 východ od železnej opony new</Template>
  <TotalTime>574</TotalTime>
  <Words>357</Words>
  <Application>Microsoft Office PowerPoint</Application>
  <PresentationFormat>Prezentácia na obrazovke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Výsek</vt:lpstr>
      <vt:lpstr>Arabská ríša – II. </vt:lpstr>
      <vt:lpstr>Arabská expanzia</vt:lpstr>
      <vt:lpstr>Arabská kultúra</vt:lpstr>
      <vt:lpstr>Prvé vysoké školy</vt:lpstr>
      <vt:lpstr>Arabi  zjednodušili čísla</vt:lpstr>
      <vt:lpstr>Nové plodiny v európe</vt:lpstr>
      <vt:lpstr>Arabská ríša sa drobí</vt:lpstr>
      <vt:lpstr>Prezentácia programu PowerPoint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Arabská ríša</dc:title>
  <dc:creator>RadoNB</dc:creator>
  <cp:lastModifiedBy>student</cp:lastModifiedBy>
  <cp:revision>69</cp:revision>
  <dcterms:created xsi:type="dcterms:W3CDTF">2018-03-24T10:35:49Z</dcterms:created>
  <dcterms:modified xsi:type="dcterms:W3CDTF">2023-05-18T06:51:22Z</dcterms:modified>
</cp:coreProperties>
</file>