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79" r:id="rId24"/>
    <p:sldId id="283" r:id="rId25"/>
    <p:sldId id="284" r:id="rId26"/>
    <p:sldId id="273" r:id="rId2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B72BED60-E183-8B8B-44B5-D66D23972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75" b="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9CE55A-F196-9EE9-5CDD-4537FA4E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sk-SK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Percentá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D837BA-463D-34C9-DA99-92969D29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sk-SK" sz="2000">
                <a:solidFill>
                  <a:schemeClr val="bg1"/>
                </a:solidFill>
              </a:rPr>
              <a:t>Bc. Radka Schwartzová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395339-B4FE-24A4-D2AF-B4DAD4BD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7" y="1370515"/>
            <a:ext cx="7366236" cy="44668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Chata je poistená proti požiaru. Jej majiteľ platí poistenie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 eur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čo je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0,05%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 ceny chaty. Akú cenu má chata?</a:t>
            </a:r>
            <a:endParaRPr lang="en-US" sz="16600" b="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4BC8D0-5B65-6264-2CDF-BC025D27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Riešenie: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58875CB-D505-0507-C039-98BBF5FEA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636668"/>
                <a:ext cx="9935571" cy="3977195"/>
              </a:xfrm>
            </p:spPr>
            <p:txBody>
              <a:bodyPr anchor="t">
                <a:normAutofit fontScale="92500" lnSpcReduction="20000"/>
              </a:bodyPr>
              <a:lstStyle/>
              <a:p>
                <a:r>
                  <a:rPr lang="sk-SK" sz="2000" dirty="0"/>
                  <a:t>0,05 % ... 40 €</a:t>
                </a:r>
              </a:p>
              <a:p>
                <a:r>
                  <a:rPr lang="sk-SK" sz="2000" dirty="0"/>
                  <a:t>100 %  ... X €</a:t>
                </a:r>
              </a:p>
              <a:p>
                <a:r>
                  <a:rPr lang="sk-SK" sz="2000" dirty="0"/>
                  <a:t>______________</a:t>
                </a:r>
              </a:p>
              <a:p>
                <a:r>
                  <a:rPr lang="sk-SK" sz="2000" dirty="0"/>
                  <a:t>x : 40 = 100 : 0,05</a:t>
                </a:r>
              </a:p>
              <a:p>
                <a:r>
                  <a:rPr lang="sk-SK" sz="2000" dirty="0"/>
                  <a:t>0,05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000" dirty="0"/>
                  <a:t>x =  40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000" dirty="0"/>
                  <a:t>100</a:t>
                </a:r>
              </a:p>
              <a:p>
                <a:r>
                  <a:rPr lang="sk-SK" sz="2000" dirty="0"/>
                  <a:t>0,05x = 4 000</a:t>
                </a:r>
              </a:p>
              <a:p>
                <a:r>
                  <a:rPr lang="sk-SK" sz="2000" dirty="0"/>
                  <a:t>       x = 80 000 €</a:t>
                </a:r>
              </a:p>
              <a:p>
                <a:r>
                  <a:rPr lang="sk-SK" sz="2000" dirty="0"/>
                  <a:t>Chata stojí 80 000 €.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58875CB-D505-0507-C039-98BBF5FEA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636668"/>
                <a:ext cx="9935571" cy="3977195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3968407B-E1A5-F6C7-B1D9-26737C566C7D}"/>
              </a:ext>
            </a:extLst>
          </p:cNvPr>
          <p:cNvCxnSpPr>
            <a:cxnSpLocks/>
          </p:cNvCxnSpPr>
          <p:nvPr/>
        </p:nvCxnSpPr>
        <p:spPr>
          <a:xfrm flipV="1">
            <a:off x="4120253" y="2716566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1A646058-9EC0-ECC7-156A-8FBFE6733472}"/>
              </a:ext>
            </a:extLst>
          </p:cNvPr>
          <p:cNvCxnSpPr>
            <a:cxnSpLocks/>
          </p:cNvCxnSpPr>
          <p:nvPr/>
        </p:nvCxnSpPr>
        <p:spPr>
          <a:xfrm flipV="1">
            <a:off x="1325267" y="2716566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5057B5A-A3DA-657B-E286-1A64E8F1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0" y="823014"/>
            <a:ext cx="7418552" cy="52351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Oravská vodná nádrž má rozlohu 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3 510 ha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čo je 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72,07%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rozlohy, ktorú má </a:t>
            </a:r>
            <a:r>
              <a:rPr lang="sk-SK" sz="4000" dirty="0" err="1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Lipnianska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vodná nádrž. Určte akú rozlohu má </a:t>
            </a:r>
            <a:r>
              <a:rPr lang="sk-SK" sz="4000" dirty="0" err="1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Lipnianska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vodná nádrž.</a:t>
            </a:r>
            <a:endParaRPr lang="en-US" sz="13800" b="0" cap="all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4BC8D0-5B65-6264-2CDF-BC025D27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Riešenie: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58875CB-D505-0507-C039-98BBF5FEA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5781" y="2586819"/>
                <a:ext cx="9935571" cy="4053650"/>
              </a:xfrm>
            </p:spPr>
            <p:txBody>
              <a:bodyPr anchor="t">
                <a:normAutofit/>
              </a:bodyPr>
              <a:lstStyle/>
              <a:p>
                <a:r>
                  <a:rPr lang="sk-SK" sz="2000" dirty="0"/>
                  <a:t>Rozloha Oravskej v. n. 3 510 ha ... 72,07%</a:t>
                </a:r>
              </a:p>
              <a:p>
                <a:r>
                  <a:rPr lang="sk-SK" sz="2000" dirty="0"/>
                  <a:t>Rozloha </a:t>
                </a:r>
                <a:r>
                  <a:rPr lang="sk-SK" sz="2000" dirty="0" err="1"/>
                  <a:t>Lipnianskej</a:t>
                </a:r>
                <a:r>
                  <a:rPr lang="sk-SK" sz="2000" dirty="0"/>
                  <a:t> v. n.  x ha   ... 100 %</a:t>
                </a:r>
              </a:p>
              <a:p>
                <a:r>
                  <a:rPr lang="sk-SK" sz="2000" dirty="0"/>
                  <a:t>______________________________________</a:t>
                </a:r>
              </a:p>
              <a:p>
                <a:r>
                  <a:rPr lang="sk-SK" sz="2000" dirty="0"/>
                  <a:t>x : 3 510 = 100 : 72,07</a:t>
                </a:r>
              </a:p>
              <a:p>
                <a:r>
                  <a:rPr lang="sk-SK" sz="2000" dirty="0"/>
                  <a:t>   72,07x = 351 000</a:t>
                </a:r>
              </a:p>
              <a:p>
                <a:r>
                  <a:rPr lang="sk-SK" sz="2000" dirty="0"/>
                  <a:t>           x 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≐</m:t>
                    </m:r>
                  </m:oMath>
                </a14:m>
                <a:r>
                  <a:rPr lang="sk-SK" sz="2000" dirty="0"/>
                  <a:t>  4 870,265 ha</a:t>
                </a:r>
              </a:p>
              <a:p>
                <a:r>
                  <a:rPr lang="sk-SK" sz="2000" dirty="0" err="1"/>
                  <a:t>Lipnianska</a:t>
                </a:r>
                <a:r>
                  <a:rPr lang="sk-SK" sz="2000" dirty="0"/>
                  <a:t> vodná nádrž má rozlohu 4 870, 265 ha.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58875CB-D505-0507-C039-98BBF5FEA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5781" y="2586819"/>
                <a:ext cx="9935571" cy="4053650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101B6097-F44C-6A0D-4BE1-640B538EE561}"/>
              </a:ext>
            </a:extLst>
          </p:cNvPr>
          <p:cNvCxnSpPr>
            <a:cxnSpLocks/>
          </p:cNvCxnSpPr>
          <p:nvPr/>
        </p:nvCxnSpPr>
        <p:spPr>
          <a:xfrm flipV="1">
            <a:off x="1288278" y="2685492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C592DD8A-D2FC-BC5B-419F-7CE10E427E22}"/>
              </a:ext>
            </a:extLst>
          </p:cNvPr>
          <p:cNvCxnSpPr>
            <a:cxnSpLocks/>
          </p:cNvCxnSpPr>
          <p:nvPr/>
        </p:nvCxnSpPr>
        <p:spPr>
          <a:xfrm flipV="1">
            <a:off x="8417044" y="2756514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D453EF-BA60-F607-105B-DF720699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86" y="845957"/>
            <a:ext cx="8432469" cy="457605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Hokejový brankár počas jedného zápasu chytil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striel, čo je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87,5% 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všetkých striel na bránku. Koľko striel padlo na bránku?</a:t>
            </a:r>
            <a:endParaRPr lang="en-US" sz="16600" b="0" cap="all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4BC8D0-5B65-6264-2CDF-BC025D27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Riešenie: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8875CB-D505-0507-C039-98BBF5FE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779" y="2391770"/>
            <a:ext cx="9935571" cy="4328626"/>
          </a:xfrm>
        </p:spPr>
        <p:txBody>
          <a:bodyPr anchor="t">
            <a:noAutofit/>
          </a:bodyPr>
          <a:lstStyle/>
          <a:p>
            <a:r>
              <a:rPr lang="sk-SK" sz="2000" dirty="0"/>
              <a:t>Chytil 35 striel             ... 87,5 %</a:t>
            </a:r>
          </a:p>
          <a:p>
            <a:r>
              <a:rPr lang="sk-SK" sz="2000" dirty="0"/>
              <a:t>Celkovo chytil x striel   ... 100 %</a:t>
            </a:r>
          </a:p>
          <a:p>
            <a:r>
              <a:rPr lang="sk-SK" sz="2000" dirty="0"/>
              <a:t>_____________________________</a:t>
            </a:r>
          </a:p>
          <a:p>
            <a:r>
              <a:rPr lang="sk-SK" sz="2000" dirty="0"/>
              <a:t>x : 35 = 100 : 87,5</a:t>
            </a:r>
          </a:p>
          <a:p>
            <a:r>
              <a:rPr lang="sk-SK" sz="2000" dirty="0"/>
              <a:t>87,5 x = 3 500</a:t>
            </a:r>
          </a:p>
          <a:p>
            <a:r>
              <a:rPr lang="sk-SK" sz="2000" dirty="0"/>
              <a:t>        x = 40 striel</a:t>
            </a:r>
          </a:p>
          <a:p>
            <a:endParaRPr lang="sk-SK" sz="2000" dirty="0"/>
          </a:p>
          <a:p>
            <a:r>
              <a:rPr lang="sk-SK" sz="2000" dirty="0"/>
              <a:t>Brankár chytil celkovo 40 striel. </a:t>
            </a: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40FF9CA-14CF-48D2-8DF4-39637A43F97D}"/>
              </a:ext>
            </a:extLst>
          </p:cNvPr>
          <p:cNvCxnSpPr>
            <a:cxnSpLocks/>
          </p:cNvCxnSpPr>
          <p:nvPr/>
        </p:nvCxnSpPr>
        <p:spPr>
          <a:xfrm flipV="1">
            <a:off x="1341542" y="2612253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41AB67A8-0DA1-B30C-8BD7-3C2B2EE8D29C}"/>
              </a:ext>
            </a:extLst>
          </p:cNvPr>
          <p:cNvCxnSpPr>
            <a:cxnSpLocks/>
          </p:cNvCxnSpPr>
          <p:nvPr/>
        </p:nvCxnSpPr>
        <p:spPr>
          <a:xfrm flipV="1">
            <a:off x="6969985" y="2479089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379E335-4290-5B4B-5D95-A23FB6EB0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74F8023-4538-94E1-82F9-2B758BD3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2" y="660400"/>
            <a:ext cx="8011021" cy="4311650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15000"/>
              </a:lnSpc>
            </a:pP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Vklad</a:t>
            </a:r>
            <a:r>
              <a:rPr 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</a:t>
            </a:r>
            <a:r>
              <a:rPr 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úroková</a:t>
            </a:r>
            <a:r>
              <a:rPr 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miera</a:t>
            </a:r>
            <a:endParaRPr lang="en-US" sz="72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7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F3F09C1-5026-C8A2-D3AD-D52460B27C56}"/>
              </a:ext>
            </a:extLst>
          </p:cNvPr>
          <p:cNvSpPr txBox="1"/>
          <p:nvPr/>
        </p:nvSpPr>
        <p:spPr>
          <a:xfrm>
            <a:off x="1102777" y="381938"/>
            <a:ext cx="942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  <a:latin typeface="Sylfaen" panose="010A0502050306030303" pitchFamily="18" charset="0"/>
              </a:rPr>
              <a:t>Vklad</a:t>
            </a:r>
            <a:r>
              <a:rPr lang="sk-SK" sz="3200" dirty="0">
                <a:latin typeface="Sylfaen" panose="010A0502050306030303" pitchFamily="18" charset="0"/>
              </a:rPr>
              <a:t> = kapitál = základ – </a:t>
            </a:r>
            <a:r>
              <a:rPr 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K</a:t>
            </a:r>
          </a:p>
          <a:p>
            <a:r>
              <a:rPr lang="sk-SK" sz="3200" dirty="0">
                <a:solidFill>
                  <a:srgbClr val="FF0000"/>
                </a:solidFill>
                <a:latin typeface="Sylfaen" panose="010A0502050306030303" pitchFamily="18" charset="0"/>
              </a:rPr>
              <a:t>           </a:t>
            </a:r>
            <a:r>
              <a:rPr lang="sk-SK" sz="3200" dirty="0">
                <a:latin typeface="Sylfaen" panose="010A0502050306030303" pitchFamily="18" charset="0"/>
              </a:rPr>
              <a:t>= počiatočná istina, pôžička, úver</a:t>
            </a:r>
          </a:p>
          <a:p>
            <a:endParaRPr lang="sk-SK" sz="3200" dirty="0">
              <a:latin typeface="Sylfaen" panose="010A0502050306030303" pitchFamily="18" charset="0"/>
            </a:endParaRPr>
          </a:p>
          <a:p>
            <a:endParaRPr lang="sk-SK" sz="3200" dirty="0">
              <a:latin typeface="Sylfaen" panose="010A0502050306030303" pitchFamily="18" charset="0"/>
            </a:endParaRPr>
          </a:p>
          <a:p>
            <a:r>
              <a:rPr lang="sk-SK" sz="3200" dirty="0">
                <a:solidFill>
                  <a:srgbClr val="FF0000"/>
                </a:solidFill>
                <a:latin typeface="Sylfaen" panose="010A0502050306030303" pitchFamily="18" charset="0"/>
              </a:rPr>
              <a:t>Úroková miera </a:t>
            </a:r>
            <a:r>
              <a:rPr lang="sk-SK" sz="3200" dirty="0">
                <a:latin typeface="Sylfaen" panose="010A0502050306030303" pitchFamily="18" charset="0"/>
              </a:rPr>
              <a:t>– počet percent – </a:t>
            </a:r>
            <a:r>
              <a:rPr 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</a:t>
            </a:r>
            <a:r>
              <a:rPr lang="sk-SK" sz="3200" dirty="0">
                <a:latin typeface="Sylfaen" panose="010A0502050306030303" pitchFamily="18" charset="0"/>
              </a:rPr>
              <a:t> </a:t>
            </a:r>
          </a:p>
          <a:p>
            <a:r>
              <a:rPr lang="sk-SK" sz="3200" dirty="0">
                <a:latin typeface="Sylfaen" panose="010A0502050306030303" pitchFamily="18" charset="0"/>
              </a:rPr>
              <a:t>                          - v % p. a. ( p. a. = za rok, per </a:t>
            </a:r>
            <a:r>
              <a:rPr lang="sk-SK" sz="3200" dirty="0" err="1">
                <a:latin typeface="Sylfaen" panose="010A0502050306030303" pitchFamily="18" charset="0"/>
              </a:rPr>
              <a:t>annum</a:t>
            </a:r>
            <a:r>
              <a:rPr lang="sk-SK" sz="3200" dirty="0">
                <a:latin typeface="Sylfaen" panose="010A0502050306030303" pitchFamily="18" charset="0"/>
              </a:rPr>
              <a:t>)</a:t>
            </a:r>
          </a:p>
          <a:p>
            <a:endParaRPr lang="sk-SK" sz="3200" dirty="0">
              <a:latin typeface="Sylfaen" panose="010A0502050306030303" pitchFamily="18" charset="0"/>
            </a:endParaRPr>
          </a:p>
          <a:p>
            <a:r>
              <a:rPr lang="sk-SK" sz="3200" dirty="0">
                <a:solidFill>
                  <a:srgbClr val="FF0000"/>
                </a:solidFill>
                <a:latin typeface="Sylfaen" panose="010A0502050306030303" pitchFamily="18" charset="0"/>
              </a:rPr>
              <a:t>Úrok</a:t>
            </a:r>
            <a:r>
              <a:rPr lang="sk-SK" sz="3200" dirty="0">
                <a:latin typeface="Sylfaen" panose="010A0502050306030303" pitchFamily="18" charset="0"/>
              </a:rPr>
              <a:t> – percentová časť – </a:t>
            </a:r>
            <a:r>
              <a:rPr 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 </a:t>
            </a:r>
          </a:p>
          <a:p>
            <a:r>
              <a:rPr lang="sk-SK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sk-SK" sz="3200" dirty="0">
                <a:latin typeface="Sylfaen" panose="010A0502050306030303" pitchFamily="18" charset="0"/>
              </a:rPr>
              <a:t>- v eurách</a:t>
            </a:r>
          </a:p>
        </p:txBody>
      </p:sp>
    </p:spTree>
    <p:extLst>
      <p:ext uri="{BB962C8B-B14F-4D97-AF65-F5344CB8AC3E}">
        <p14:creationId xmlns:p14="http://schemas.microsoft.com/office/powerpoint/2010/main" val="65344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ED8166-EF41-0EA6-0A8C-7A2FD0F2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63" y="1031500"/>
            <a:ext cx="8499527" cy="5170365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sk-SK" sz="6600" b="0" dirty="0">
                <a:solidFill>
                  <a:schemeClr val="bg1"/>
                </a:solidFill>
                <a:latin typeface="Sylfaen" panose="010A0502050306030303" pitchFamily="18" charset="0"/>
              </a:rPr>
              <a:t>Aký veľký úrok pripíše banka ku vkladu 900 € za rok, pri ročnej úrokovej miere 3%? </a:t>
            </a:r>
            <a:endParaRPr lang="en-US" sz="6600" b="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D32021-B103-C379-D664-FDB30168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Možnosti riešenia: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13D82A9-2377-14C5-0F75-B4346A751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2777" y="2391769"/>
                <a:ext cx="11153230" cy="4466231"/>
              </a:xfrm>
            </p:spPr>
            <p:txBody>
              <a:bodyPr anchor="t"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sk-SK" sz="2400" dirty="0">
                    <a:solidFill>
                      <a:srgbClr val="FF0000"/>
                    </a:solidFill>
                  </a:rPr>
                  <a:t>Priama úmernosť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sk-SK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sk-SK" sz="2400" dirty="0">
                    <a:solidFill>
                      <a:srgbClr val="FF0000"/>
                    </a:solidFill>
                  </a:rPr>
                  <a:t>Cez jedno percento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sk-SK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sk-SK" sz="2400" dirty="0">
                    <a:solidFill>
                      <a:srgbClr val="FF0000"/>
                    </a:solidFill>
                  </a:rPr>
                  <a:t>Vzorcom</a:t>
                </a:r>
                <a:r>
                  <a:rPr lang="sk-SK" sz="24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sk-SK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, kde t je </a:t>
                </a:r>
                <a:r>
                  <a:rPr lang="sk-SK" sz="2400" dirty="0" err="1">
                    <a:solidFill>
                      <a:schemeClr val="tx1"/>
                    </a:solidFill>
                  </a:rPr>
                  <a:t>úrokovacia</a:t>
                </a:r>
                <a:r>
                  <a:rPr lang="sk-SK" sz="2400" dirty="0">
                    <a:solidFill>
                      <a:schemeClr val="tx1"/>
                    </a:solidFill>
                  </a:rPr>
                  <a:t> doba, v prípade jedného roka t=1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13D82A9-2377-14C5-0F75-B4346A751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777" y="2391769"/>
                <a:ext cx="11153230" cy="4466231"/>
              </a:xfrm>
              <a:blipFill>
                <a:blip r:embed="rId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1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052E15-AC93-3C4D-0B39-F1BDB9B4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97" y="637469"/>
            <a:ext cx="12192002" cy="186605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 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250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detí v škole je 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dievčat. </a:t>
            </a:r>
            <a:b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Koľko percent je dievčat?</a:t>
            </a:r>
            <a:endParaRPr lang="sk-SK" sz="66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A367FF-0AF8-2EC0-B3B1-9B458D5B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742" y="2382661"/>
            <a:ext cx="9935571" cy="4000384"/>
          </a:xfrm>
        </p:spPr>
        <p:txBody>
          <a:bodyPr anchor="t">
            <a:normAutofit lnSpcReduction="10000"/>
          </a:bodyPr>
          <a:lstStyle/>
          <a:p>
            <a:r>
              <a:rPr lang="sk-SK" dirty="0"/>
              <a:t>Riešenie:</a:t>
            </a:r>
          </a:p>
          <a:p>
            <a:r>
              <a:rPr lang="sk-SK" dirty="0"/>
              <a:t>Spolu = 100% ... 250 detí</a:t>
            </a:r>
          </a:p>
          <a:p>
            <a:r>
              <a:rPr lang="sk-SK" dirty="0"/>
              <a:t>              x %  ... 150 dievčat</a:t>
            </a:r>
          </a:p>
          <a:p>
            <a:r>
              <a:rPr lang="sk-SK" dirty="0"/>
              <a:t>________________________________</a:t>
            </a:r>
          </a:p>
          <a:p>
            <a:r>
              <a:rPr lang="sk-SK" dirty="0"/>
              <a:t>X : 100  =  150 : 250 </a:t>
            </a:r>
          </a:p>
          <a:p>
            <a:r>
              <a:rPr lang="sk-SK" dirty="0"/>
              <a:t>  250 x   =  15 000</a:t>
            </a:r>
          </a:p>
          <a:p>
            <a:r>
              <a:rPr lang="sk-SK" dirty="0"/>
              <a:t>           x = 60%</a:t>
            </a:r>
          </a:p>
          <a:p>
            <a:r>
              <a:rPr lang="sk-SK" dirty="0"/>
              <a:t>V triede je 60 % dievčat. </a:t>
            </a:r>
          </a:p>
        </p:txBody>
      </p: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8AC62257-E5AD-4AEE-82C8-16ADD9F29462}"/>
              </a:ext>
            </a:extLst>
          </p:cNvPr>
          <p:cNvCxnSpPr>
            <a:cxnSpLocks/>
          </p:cNvCxnSpPr>
          <p:nvPr/>
        </p:nvCxnSpPr>
        <p:spPr>
          <a:xfrm flipV="1">
            <a:off x="1252765" y="3080551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F1019E72-027D-41D1-479D-033B3E8F07D2}"/>
              </a:ext>
            </a:extLst>
          </p:cNvPr>
          <p:cNvCxnSpPr>
            <a:cxnSpLocks/>
          </p:cNvCxnSpPr>
          <p:nvPr/>
        </p:nvCxnSpPr>
        <p:spPr>
          <a:xfrm flipV="1">
            <a:off x="6150280" y="2954044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C5701C-B367-FDCC-A3C9-6854E4D3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41" y="711348"/>
            <a:ext cx="8847694" cy="5380090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  <a:t>Rodičia uložili dcére Vierke na účet 2 000 eur pri ročnej úrokovej miere 2%. Koľko eur bude na účte o rok, keď pripíšu úrok? </a:t>
            </a:r>
            <a:endParaRPr lang="en-US" sz="5400" b="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3E43CD-7D36-2D49-57D1-C6A1B79B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82" y="875689"/>
            <a:ext cx="8537440" cy="5465061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  <a:t>Banka poskytuje pôžičky s úrokovou mierou 5 % </a:t>
            </a:r>
            <a:r>
              <a:rPr lang="sk-SK" sz="5400" b="0" dirty="0" err="1">
                <a:solidFill>
                  <a:schemeClr val="bg1"/>
                </a:solidFill>
                <a:latin typeface="Sylfaen" panose="010A0502050306030303" pitchFamily="18" charset="0"/>
              </a:rPr>
              <a:t>p.a</a:t>
            </a:r>
            <a: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  <a:t>. 1.Aký veľký úrok zaplatíš, ak si požičiaš 5 000 eur na 1 rok?</a:t>
            </a:r>
            <a:b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</a:br>
            <a:endParaRPr lang="en-US" sz="5400" b="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DF5191-8F73-FAB0-887E-F06291D2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24" y="1773260"/>
            <a:ext cx="8516771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sk-SK" sz="6600" b="0" dirty="0">
                <a:solidFill>
                  <a:schemeClr val="bg1"/>
                </a:solidFill>
                <a:latin typeface="Sylfaen" panose="010A0502050306030303" pitchFamily="18" charset="0"/>
              </a:rPr>
              <a:t>2. Koľko eur spolu zaplatíš banke?</a:t>
            </a:r>
            <a:endParaRPr lang="en-US" sz="6600" b="0" cap="all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C5701C-B367-FDCC-A3C9-6854E4D3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3" y="1281020"/>
            <a:ext cx="9102918" cy="4078682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25000"/>
              </a:lnSpc>
            </a:pPr>
            <a: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  <a:t>Katka mala v banke 660 €,</a:t>
            </a:r>
            <a:b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</a:br>
            <a:r>
              <a:rPr lang="sk-SK" sz="5400" b="0" dirty="0">
                <a:solidFill>
                  <a:schemeClr val="bg1"/>
                </a:solidFill>
                <a:latin typeface="Sylfaen" panose="010A0502050306030303" pitchFamily="18" charset="0"/>
              </a:rPr>
              <a:t> za čo dostala na konci roka úrok 33 €. Koľko percentný bol úrok?</a:t>
            </a:r>
            <a:endParaRPr lang="en-US" sz="5400" b="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191A208-5083-CD89-BF2A-0CDD34977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91" b="13362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FE62DD-637F-F79F-C0C1-F1D952F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749" y="1216690"/>
            <a:ext cx="6283239" cy="3860639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Priama</a:t>
            </a:r>
            <a:r>
              <a:rPr 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nepriama</a:t>
            </a:r>
            <a:r>
              <a:rPr 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úmernosť</a:t>
            </a:r>
            <a:endParaRPr lang="en-US" sz="72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9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231C5B-9683-1C24-4AE6-4539891D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Priama a nepriama úmernosť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E6CA6E83-0556-5323-82B3-CF9377085795}"/>
              </a:ext>
            </a:extLst>
          </p:cNvPr>
          <p:cNvSpPr/>
          <p:nvPr/>
        </p:nvSpPr>
        <p:spPr>
          <a:xfrm>
            <a:off x="1260629" y="2391770"/>
            <a:ext cx="9828594" cy="1230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hrnčekov stojí 20 eur. Zaujíma nás, koľko bude stáť 17 hrnčekov.</a:t>
            </a:r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7FA9138F-5910-0A98-9307-203D413EEF40}"/>
              </a:ext>
            </a:extLst>
          </p:cNvPr>
          <p:cNvSpPr/>
          <p:nvPr/>
        </p:nvSpPr>
        <p:spPr>
          <a:xfrm>
            <a:off x="1260629" y="3830293"/>
            <a:ext cx="9828594" cy="1230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murári postavia múr za 12 hodín. Chceme vedieť za koľko hodín postavia múr 8 murári.</a:t>
            </a:r>
          </a:p>
        </p:txBody>
      </p:sp>
      <p:sp>
        <p:nvSpPr>
          <p:cNvPr id="11" name="Obdĺžnik: zaoblené rohy 10">
            <a:extLst>
              <a:ext uri="{FF2B5EF4-FFF2-40B4-BE49-F238E27FC236}">
                <a16:creationId xmlns:a16="http://schemas.microsoft.com/office/drawing/2014/main" id="{6CD9B3F5-188C-7C8D-FC99-BEF843BB7CC1}"/>
              </a:ext>
            </a:extLst>
          </p:cNvPr>
          <p:cNvSpPr/>
          <p:nvPr/>
        </p:nvSpPr>
        <p:spPr>
          <a:xfrm>
            <a:off x="1181703" y="5344146"/>
            <a:ext cx="9828594" cy="123031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vreckovka sa na šnúre vysuší za 15 minút. 4 vreckovky sa na šnúre vysušia za 60 minút.</a:t>
            </a:r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4EB98E2A-79DA-9531-007C-2B5BEE2F0882}"/>
              </a:ext>
            </a:extLst>
          </p:cNvPr>
          <p:cNvSpPr/>
          <p:nvPr/>
        </p:nvSpPr>
        <p:spPr>
          <a:xfrm>
            <a:off x="1260629" y="2178575"/>
            <a:ext cx="9828594" cy="12303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Cena čokolády a množstvo čokolády, ktoré si vieme kúpiť za určitú sumu peňazí. </a:t>
            </a:r>
          </a:p>
        </p:txBody>
      </p:sp>
      <p:sp>
        <p:nvSpPr>
          <p:cNvPr id="15" name="Obdĺžnik: zaoblené rohy 14">
            <a:extLst>
              <a:ext uri="{FF2B5EF4-FFF2-40B4-BE49-F238E27FC236}">
                <a16:creationId xmlns:a16="http://schemas.microsoft.com/office/drawing/2014/main" id="{8FE4E91E-3091-E26E-0688-6E89327F4F3D}"/>
              </a:ext>
            </a:extLst>
          </p:cNvPr>
          <p:cNvSpPr/>
          <p:nvPr/>
        </p:nvSpPr>
        <p:spPr>
          <a:xfrm>
            <a:off x="1260629" y="3587445"/>
            <a:ext cx="9828594" cy="12303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plechovka farby vystačí na vymaľovanie 3 stien. 3 plechovky farby vystačia na vymaľovanie 9 stien.</a:t>
            </a:r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id="{84FF73D0-D733-BE33-5653-89C0BDFD9F8C}"/>
              </a:ext>
            </a:extLst>
          </p:cNvPr>
          <p:cNvSpPr/>
          <p:nvPr/>
        </p:nvSpPr>
        <p:spPr>
          <a:xfrm>
            <a:off x="1213706" y="5030959"/>
            <a:ext cx="9828594" cy="12303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antilop spasie pastvu za 7 dní. Za ako dlho spasie pastvu 17 antilop.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12130196-B777-FC10-216B-17501E6A095D}"/>
              </a:ext>
            </a:extLst>
          </p:cNvPr>
          <p:cNvSpPr/>
          <p:nvPr/>
        </p:nvSpPr>
        <p:spPr>
          <a:xfrm>
            <a:off x="1248751" y="2391769"/>
            <a:ext cx="9828594" cy="12303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Jedna hadica naplní bazén za 3 hodiny. Za aký čas naplnia 4 hadice ten istý bazén?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A9B034B4-B4DC-ACE9-FBD3-1B3929C1BAA1}"/>
              </a:ext>
            </a:extLst>
          </p:cNvPr>
          <p:cNvSpPr/>
          <p:nvPr/>
        </p:nvSpPr>
        <p:spPr>
          <a:xfrm>
            <a:off x="1249107" y="3815467"/>
            <a:ext cx="9828594" cy="12303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Rýchlosť auta a čas jazdy, ak máme tú istú dráhu.</a:t>
            </a:r>
          </a:p>
        </p:txBody>
      </p:sp>
      <p:sp>
        <p:nvSpPr>
          <p:cNvPr id="20" name="Obdĺžnik: zaoblené rohy 19">
            <a:extLst>
              <a:ext uri="{FF2B5EF4-FFF2-40B4-BE49-F238E27FC236}">
                <a16:creationId xmlns:a16="http://schemas.microsoft.com/office/drawing/2014/main" id="{9ED8D074-7385-B488-190F-18CAB422DA81}"/>
              </a:ext>
            </a:extLst>
          </p:cNvPr>
          <p:cNvSpPr/>
          <p:nvPr/>
        </p:nvSpPr>
        <p:spPr>
          <a:xfrm>
            <a:off x="1231407" y="5179710"/>
            <a:ext cx="9828594" cy="12303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vajce sa uvarí za 3 minúty. Za koľko minút sa uvaria 4 vajcia?</a:t>
            </a:r>
          </a:p>
        </p:txBody>
      </p:sp>
    </p:spTree>
    <p:extLst>
      <p:ext uri="{BB962C8B-B14F-4D97-AF65-F5344CB8AC3E}">
        <p14:creationId xmlns:p14="http://schemas.microsoft.com/office/powerpoint/2010/main" val="20689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5A0E9E-325C-3F3F-1430-1874C56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66" y="592947"/>
            <a:ext cx="10896558" cy="389508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cap="all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Ďakujem</a:t>
            </a:r>
            <a:r>
              <a:rPr lang="en-US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br>
              <a:rPr lang="sk-SK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</a:br>
            <a:r>
              <a:rPr lang="en-US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za </a:t>
            </a:r>
            <a:r>
              <a:rPr lang="en-US" sz="7200" cap="all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pozornosť</a:t>
            </a:r>
            <a:r>
              <a:rPr lang="en-US" sz="7200" cap="all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F9617E-0AFB-F4DD-AAF0-2ACBE48B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74" y="962423"/>
            <a:ext cx="11006912" cy="121615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Koľko zasadených semien z 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1 000 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vyklíčilo, </a:t>
            </a:r>
            <a:b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 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36%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nevyklíčilo?</a:t>
            </a:r>
            <a:endParaRPr lang="sk-SK" sz="5400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A038ED-6DFB-8BF9-8B3E-9594E129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913" y="2400416"/>
            <a:ext cx="10513574" cy="4044772"/>
          </a:xfrm>
        </p:spPr>
        <p:txBody>
          <a:bodyPr anchor="t">
            <a:normAutofit lnSpcReduction="10000"/>
          </a:bodyPr>
          <a:lstStyle/>
          <a:p>
            <a:r>
              <a:rPr lang="sk-SK" dirty="0"/>
              <a:t>Riešenie:</a:t>
            </a:r>
          </a:p>
          <a:p>
            <a:r>
              <a:rPr lang="sk-SK" dirty="0"/>
              <a:t>Spolu = 100 % ... 1 000 semien               36 % nevyklíčilo teda:</a:t>
            </a:r>
          </a:p>
          <a:p>
            <a:r>
              <a:rPr lang="sk-SK" dirty="0"/>
              <a:t>              64 % ...   x semien                   100 % - 36% = 64% vyklíčilo</a:t>
            </a:r>
          </a:p>
          <a:p>
            <a:r>
              <a:rPr lang="sk-SK" dirty="0"/>
              <a:t>___________________________________</a:t>
            </a:r>
          </a:p>
          <a:p>
            <a:r>
              <a:rPr lang="sk-SK" dirty="0"/>
              <a:t>x : 1 000 = 64 : 100</a:t>
            </a:r>
          </a:p>
          <a:p>
            <a:r>
              <a:rPr lang="sk-SK" dirty="0"/>
              <a:t>     100 x = 64 000</a:t>
            </a:r>
          </a:p>
          <a:p>
            <a:r>
              <a:rPr lang="sk-SK" dirty="0"/>
              <a:t>           x = 640 semien vyklíčilo</a:t>
            </a:r>
          </a:p>
          <a:p>
            <a:r>
              <a:rPr lang="sk-SK" dirty="0"/>
              <a:t> Vyklíčilo 640 semien.</a:t>
            </a:r>
          </a:p>
          <a:p>
            <a:endParaRPr lang="sk-SK" dirty="0"/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A79271F5-647B-B87A-3835-E3875F45AC8C}"/>
              </a:ext>
            </a:extLst>
          </p:cNvPr>
          <p:cNvCxnSpPr>
            <a:cxnSpLocks/>
          </p:cNvCxnSpPr>
          <p:nvPr/>
        </p:nvCxnSpPr>
        <p:spPr>
          <a:xfrm flipV="1">
            <a:off x="6330793" y="2889683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90CB8C60-1D05-1AC9-B66E-5819A736E0A0}"/>
              </a:ext>
            </a:extLst>
          </p:cNvPr>
          <p:cNvCxnSpPr>
            <a:cxnSpLocks/>
          </p:cNvCxnSpPr>
          <p:nvPr/>
        </p:nvCxnSpPr>
        <p:spPr>
          <a:xfrm flipV="1">
            <a:off x="1314443" y="2889682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AD06B6-5742-C832-8423-6BD401B2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75" y="1044054"/>
            <a:ext cx="10478306" cy="103036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štadióne je 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20 000 divákov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pričom </a:t>
            </a:r>
            <a:r>
              <a:rPr lang="sk-SK" sz="40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5 000 divákov</a:t>
            </a:r>
            <a:r>
              <a:rPr lang="sk-SK" sz="40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stálo. Koľko percent divákov stálo?</a:t>
            </a:r>
            <a:endParaRPr lang="sk-SK" sz="4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B18CFD-6E4A-38E3-0CE2-3388A719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27" y="2462066"/>
            <a:ext cx="9935571" cy="4303156"/>
          </a:xfrm>
        </p:spPr>
        <p:txBody>
          <a:bodyPr anchor="t">
            <a:normAutofit/>
          </a:bodyPr>
          <a:lstStyle/>
          <a:p>
            <a:r>
              <a:rPr lang="sk-SK" dirty="0"/>
              <a:t>Riešenie:</a:t>
            </a:r>
          </a:p>
          <a:p>
            <a:r>
              <a:rPr lang="sk-SK" dirty="0"/>
              <a:t>Spolu = 100% .... 20 000 divákov</a:t>
            </a:r>
          </a:p>
          <a:p>
            <a:r>
              <a:rPr lang="sk-SK" dirty="0"/>
              <a:t>                x% ....   5 000 divákov stálo</a:t>
            </a:r>
          </a:p>
          <a:p>
            <a:r>
              <a:rPr lang="sk-SK" dirty="0"/>
              <a:t>_______________________________________</a:t>
            </a:r>
          </a:p>
          <a:p>
            <a:r>
              <a:rPr lang="sk-SK" dirty="0"/>
              <a:t>X : 100 = 5 000: 20 000 </a:t>
            </a:r>
          </a:p>
          <a:p>
            <a:r>
              <a:rPr lang="sk-SK" dirty="0"/>
              <a:t> 20 000 x = 500 000</a:t>
            </a:r>
          </a:p>
          <a:p>
            <a:r>
              <a:rPr lang="sk-SK" dirty="0"/>
              <a:t>            x = 25 % divákov</a:t>
            </a:r>
          </a:p>
          <a:p>
            <a:r>
              <a:rPr lang="sk-SK" dirty="0"/>
              <a:t>Na štadióne stálo 25% divákov. </a:t>
            </a:r>
          </a:p>
          <a:p>
            <a:endParaRPr lang="sk-SK" dirty="0"/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ECD0814F-2763-A8C0-7834-7E3ACCF32089}"/>
              </a:ext>
            </a:extLst>
          </p:cNvPr>
          <p:cNvCxnSpPr>
            <a:cxnSpLocks/>
          </p:cNvCxnSpPr>
          <p:nvPr/>
        </p:nvCxnSpPr>
        <p:spPr>
          <a:xfrm flipV="1">
            <a:off x="1332199" y="3102747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6C1C838A-2117-B0E7-0BB4-241CC0869128}"/>
              </a:ext>
            </a:extLst>
          </p:cNvPr>
          <p:cNvCxnSpPr>
            <a:cxnSpLocks/>
          </p:cNvCxnSpPr>
          <p:nvPr/>
        </p:nvCxnSpPr>
        <p:spPr>
          <a:xfrm flipV="1">
            <a:off x="7325092" y="2954044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3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AF51B6-2102-63F7-65D6-B9E2789A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Riešenie: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E70505-6445-ECEB-4F68-4BC0AA5C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178575"/>
            <a:ext cx="9935571" cy="4506310"/>
          </a:xfrm>
        </p:spPr>
        <p:txBody>
          <a:bodyPr anchor="t">
            <a:normAutofit lnSpcReduction="10000"/>
          </a:bodyPr>
          <a:lstStyle/>
          <a:p>
            <a:r>
              <a:rPr lang="sk-SK" dirty="0"/>
              <a:t>Cena korčúľ = 100% .... 560 eur</a:t>
            </a:r>
          </a:p>
          <a:p>
            <a:r>
              <a:rPr lang="sk-SK" dirty="0"/>
              <a:t> Jurko si našetril x% .... 420 eur</a:t>
            </a:r>
          </a:p>
          <a:p>
            <a:r>
              <a:rPr lang="sk-SK" dirty="0"/>
              <a:t>___________________________________</a:t>
            </a:r>
          </a:p>
          <a:p>
            <a:r>
              <a:rPr lang="sk-SK" dirty="0"/>
              <a:t>x : 100 = 420 : 560 </a:t>
            </a:r>
          </a:p>
          <a:p>
            <a:r>
              <a:rPr lang="sk-SK" dirty="0"/>
              <a:t>  560 x = 42 000</a:t>
            </a:r>
          </a:p>
          <a:p>
            <a:r>
              <a:rPr lang="sk-SK" dirty="0"/>
              <a:t>        x = 75%</a:t>
            </a:r>
          </a:p>
          <a:p>
            <a:r>
              <a:rPr lang="sk-SK" dirty="0"/>
              <a:t>Jurkovi chýba 100 % - 75 % = 25 %</a:t>
            </a:r>
          </a:p>
          <a:p>
            <a:endParaRPr lang="sk-SK" dirty="0"/>
          </a:p>
          <a:p>
            <a:r>
              <a:rPr lang="sk-SK" dirty="0"/>
              <a:t>           Jurkovi chýba ešte 25% z ceny kolieskových korčúľ.</a:t>
            </a: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CCF8F278-0758-E936-56E5-2B3C6DC73EC0}"/>
              </a:ext>
            </a:extLst>
          </p:cNvPr>
          <p:cNvCxnSpPr>
            <a:cxnSpLocks/>
          </p:cNvCxnSpPr>
          <p:nvPr/>
        </p:nvCxnSpPr>
        <p:spPr>
          <a:xfrm flipV="1">
            <a:off x="1332200" y="2383656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EDE7D13E-635A-240C-2C8E-B2AF11B9CA14}"/>
              </a:ext>
            </a:extLst>
          </p:cNvPr>
          <p:cNvCxnSpPr>
            <a:cxnSpLocks/>
          </p:cNvCxnSpPr>
          <p:nvPr/>
        </p:nvCxnSpPr>
        <p:spPr>
          <a:xfrm flipV="1">
            <a:off x="6747578" y="2383656"/>
            <a:ext cx="0" cy="9499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31500"/>
            <a:ext cx="8516959" cy="5115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307E48-6C77-FBAA-5172-087FBAA9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40" y="1183568"/>
            <a:ext cx="8516959" cy="466834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Princezná mala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 cm 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dlhé vlasy. Po roku jej narástli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 20 %. 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Ďalší rok jej narástli </a:t>
            </a:r>
            <a:r>
              <a:rPr lang="sk-SK" sz="44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 15%. </a:t>
            </a:r>
            <a:r>
              <a:rPr lang="sk-SK" sz="44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Aké dlhé vlasy má teraz?</a:t>
            </a:r>
            <a:endParaRPr lang="en-US" sz="16600" b="0" cap="all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2" y="-4078"/>
            <a:ext cx="3027528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63D6F5-598D-4A1D-B50B-2AC99EDE8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 descr="Detailní záběr klávesnice kalkulačky">
            <a:extLst>
              <a:ext uri="{FF2B5EF4-FFF2-40B4-BE49-F238E27FC236}">
                <a16:creationId xmlns:a16="http://schemas.microsoft.com/office/drawing/2014/main" id="{78C0541B-EA61-126A-44DF-1A551E5AA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94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43B554-68F0-7079-01A4-7B40CE0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63" y="863600"/>
            <a:ext cx="7312976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Výpočet</a:t>
            </a:r>
            <a:r>
              <a:rPr 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7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základu</a:t>
            </a:r>
            <a:endParaRPr lang="en-US" sz="72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5AAE669-6638-940C-2D55-9F14C8A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82" y="-4080"/>
            <a:ext cx="8681236" cy="569966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sk-SK" sz="480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48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imný kabát zlacnel po sezóne </a:t>
            </a:r>
            <a:r>
              <a:rPr lang="sk-SK" sz="48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 15%. </a:t>
            </a:r>
            <a:r>
              <a:rPr lang="sk-SK" sz="48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Jeho cena po zlacnení bola </a:t>
            </a:r>
            <a:r>
              <a:rPr lang="sk-SK" sz="4800" dirty="0">
                <a:solidFill>
                  <a:srgbClr val="FFFF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 eur</a:t>
            </a:r>
            <a:r>
              <a:rPr lang="sk-SK" sz="480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Koľko eur stál zimný kabát pred zlacnením?</a:t>
            </a:r>
            <a:endParaRPr lang="en-US" sz="25100" b="0" cap="all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4BC8D0-5B65-6264-2CDF-BC025D27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Riešenie: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58875CB-D505-0507-C039-98BBF5FEA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371" y="2391770"/>
                <a:ext cx="9935571" cy="4466230"/>
              </a:xfrm>
            </p:spPr>
            <p:txBody>
              <a:bodyPr anchor="t">
                <a:normAutofit/>
              </a:bodyPr>
              <a:lstStyle/>
              <a:p>
                <a:r>
                  <a:rPr lang="sk-SK" sz="2000" dirty="0"/>
                  <a:t>Pôvodná cena x € ... 100 %</a:t>
                </a:r>
              </a:p>
              <a:p>
                <a:r>
                  <a:rPr lang="sk-SK" sz="2000" dirty="0"/>
                  <a:t>Cena po zlacnení 85 € .... 85 % ( 100% - 15% = 85 %)</a:t>
                </a:r>
              </a:p>
              <a:p>
                <a:r>
                  <a:rPr lang="sk-SK" sz="2000" dirty="0"/>
                  <a:t>____________________________________________</a:t>
                </a:r>
              </a:p>
              <a:p>
                <a:r>
                  <a:rPr lang="sk-SK" sz="2000" dirty="0"/>
                  <a:t> x : 85 = 100 :85</a:t>
                </a:r>
              </a:p>
              <a:p>
                <a:r>
                  <a:rPr lang="sk-SK" sz="2000" dirty="0"/>
                  <a:t>  85</a:t>
                </a:r>
                <a:r>
                  <a:rPr lang="sk-SK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sk-SK" sz="2000" dirty="0"/>
                  <a:t>x = 85</a:t>
                </a:r>
                <a14:m>
                  <m:oMath xmlns:m="http://schemas.openxmlformats.org/officeDocument/2006/math">
                    <m:r>
                      <a:rPr lang="sk-SK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2000" dirty="0"/>
                  <a:t>100</a:t>
                </a:r>
              </a:p>
              <a:p>
                <a:r>
                  <a:rPr lang="sk-SK" sz="2000" dirty="0"/>
                  <a:t>     85x = 8 500</a:t>
                </a:r>
              </a:p>
              <a:p>
                <a:r>
                  <a:rPr lang="sk-SK" sz="2000" dirty="0"/>
                  <a:t>         x = 100 €</a:t>
                </a:r>
              </a:p>
              <a:p>
                <a:r>
                  <a:rPr lang="sk-SK" sz="2000" dirty="0"/>
                  <a:t>Pôvodná cena kabátu bola 100 €. 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58875CB-D505-0507-C039-98BBF5FEA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371" y="2391770"/>
                <a:ext cx="9935571" cy="4466230"/>
              </a:xfrm>
              <a:blipFill>
                <a:blip r:embed="rId2"/>
                <a:stretch>
                  <a:fillRect l="-4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C7E4426A-40A8-1173-AC2B-C5E70F8C99F0}"/>
              </a:ext>
            </a:extLst>
          </p:cNvPr>
          <p:cNvCxnSpPr/>
          <p:nvPr/>
        </p:nvCxnSpPr>
        <p:spPr>
          <a:xfrm>
            <a:off x="1295674" y="2654423"/>
            <a:ext cx="0" cy="92327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38CA8F95-4C3A-CDDB-C7B7-1ADE440EBB60}"/>
              </a:ext>
            </a:extLst>
          </p:cNvPr>
          <p:cNvCxnSpPr/>
          <p:nvPr/>
        </p:nvCxnSpPr>
        <p:spPr>
          <a:xfrm>
            <a:off x="10325743" y="2654423"/>
            <a:ext cx="0" cy="92327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9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2F3"/>
      </a:lt2>
      <a:accent1>
        <a:srgbClr val="E45D2C"/>
      </a:accent1>
      <a:accent2>
        <a:srgbClr val="D21A36"/>
      </a:accent2>
      <a:accent3>
        <a:srgbClr val="E42C94"/>
      </a:accent3>
      <a:accent4>
        <a:srgbClr val="D21ACF"/>
      </a:accent4>
      <a:accent5>
        <a:srgbClr val="9A2CE4"/>
      </a:accent5>
      <a:accent6>
        <a:srgbClr val="4B2CD5"/>
      </a:accent6>
      <a:hlink>
        <a:srgbClr val="A1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939</Words>
  <Application>Microsoft Office PowerPoint</Application>
  <PresentationFormat>Širokouhlá</PresentationFormat>
  <Paragraphs>113</Paragraphs>
  <Slides>26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1" baseType="lpstr">
      <vt:lpstr>Meiryo</vt:lpstr>
      <vt:lpstr>Cambria Math</vt:lpstr>
      <vt:lpstr>Corbel</vt:lpstr>
      <vt:lpstr>Sylfaen</vt:lpstr>
      <vt:lpstr>ShojiVTI</vt:lpstr>
      <vt:lpstr>Percentá</vt:lpstr>
      <vt:lpstr>Z 250 detí v škole je 150 dievčat.  Koľko percent je dievčat?</vt:lpstr>
      <vt:lpstr>Koľko zasadených semien z 1 000 vyklíčilo,  ak 36% nevyklíčilo?</vt:lpstr>
      <vt:lpstr>Na štadióne je 20 000 divákov, pričom 5 000 divákov stálo. Koľko percent divákov stálo?</vt:lpstr>
      <vt:lpstr>Riešenie:</vt:lpstr>
      <vt:lpstr>Princezná mala 50 cm dlhé vlasy. Po roku jej narástli o 20 %. Ďalší rok jej narástli o 15%. Aké dlhé vlasy má teraz?</vt:lpstr>
      <vt:lpstr>Výpočet základu</vt:lpstr>
      <vt:lpstr>Zimný kabát zlacnel po sezóne o 15%. Jeho cena po zlacnení bola 85 eur. Koľko eur stál zimný kabát pred zlacnením?</vt:lpstr>
      <vt:lpstr>Riešenie:</vt:lpstr>
      <vt:lpstr>Chata je poistená proti požiaru. Jej majiteľ platí poistenie 40 eur, čo je 0,05% z ceny chaty. Akú cenu má chata?</vt:lpstr>
      <vt:lpstr>Riešenie:</vt:lpstr>
      <vt:lpstr>Oravská vodná nádrž má rozlohu 3 510 ha, čo je 72,07% rozlohy, ktorú má Lipnianska vodná nádrž. Určte akú rozlohu má Lipnianska vodná nádrž.</vt:lpstr>
      <vt:lpstr>Riešenie:</vt:lpstr>
      <vt:lpstr>Hokejový brankár počas jedného zápasu chytil 35 striel, čo je 87,5% všetkých striel na bránku. Koľko striel padlo na bránku?</vt:lpstr>
      <vt:lpstr>Riešenie:</vt:lpstr>
      <vt:lpstr>Vklad, úrok, úroková miera</vt:lpstr>
      <vt:lpstr>Prezentácia programu PowerPoint</vt:lpstr>
      <vt:lpstr>Aký veľký úrok pripíše banka ku vkladu 900 € za rok, pri ročnej úrokovej miere 3%? </vt:lpstr>
      <vt:lpstr>Možnosti riešenia:</vt:lpstr>
      <vt:lpstr>Rodičia uložili dcére Vierke na účet 2 000 eur pri ročnej úrokovej miere 2%. Koľko eur bude na účte o rok, keď pripíšu úrok? </vt:lpstr>
      <vt:lpstr>Banka poskytuje pôžičky s úrokovou mierou 5 % p.a. 1.Aký veľký úrok zaplatíš, ak si požičiaš 5 000 eur na 1 rok? </vt:lpstr>
      <vt:lpstr>2. Koľko eur spolu zaplatíš banke?</vt:lpstr>
      <vt:lpstr>Katka mala v banke 660 €,  za čo dostala na konci roka úrok 33 €. Koľko percentný bol úrok?</vt:lpstr>
      <vt:lpstr>Priama a nepriama úmernosť</vt:lpstr>
      <vt:lpstr>Priama a nepriama úmernosť</vt:lpstr>
      <vt:lpstr>Ďakujem 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Percentá</dc:title>
  <dc:creator>Radka Schwartzová</dc:creator>
  <cp:lastModifiedBy>Radka Schwartzová</cp:lastModifiedBy>
  <cp:revision>7</cp:revision>
  <dcterms:created xsi:type="dcterms:W3CDTF">2022-09-26T18:30:13Z</dcterms:created>
  <dcterms:modified xsi:type="dcterms:W3CDTF">2022-09-28T18:37:25Z</dcterms:modified>
</cp:coreProperties>
</file>