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77" r:id="rId3"/>
    <p:sldId id="262" r:id="rId4"/>
    <p:sldId id="263" r:id="rId5"/>
    <p:sldId id="264" r:id="rId6"/>
    <p:sldId id="272" r:id="rId7"/>
    <p:sldId id="273" r:id="rId8"/>
    <p:sldId id="258" r:id="rId9"/>
    <p:sldId id="259" r:id="rId10"/>
    <p:sldId id="260" r:id="rId11"/>
    <p:sldId id="26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8" r:id="rId21"/>
    <p:sldId id="270" r:id="rId22"/>
    <p:sldId id="286" r:id="rId23"/>
    <p:sldId id="287" r:id="rId24"/>
    <p:sldId id="271" r:id="rId25"/>
    <p:sldId id="269" r:id="rId26"/>
    <p:sldId id="265" r:id="rId27"/>
    <p:sldId id="266" r:id="rId28"/>
    <p:sldId id="267" r:id="rId29"/>
    <p:sldId id="257" r:id="rId30"/>
    <p:sldId id="274" r:id="rId31"/>
    <p:sldId id="275" r:id="rId32"/>
    <p:sldId id="276" r:id="rId33"/>
    <p:sldId id="288" r:id="rId3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00D2-E1B7-4878-9290-F45B4D931ED0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3C47B-ADE8-4614-BA80-B628ED8AA2B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31</a:t>
            </a:fld>
            <a:endParaRPr lang="sk-S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32</a:t>
            </a:fld>
            <a:endParaRPr lang="sk-S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2EACFE-8799-4E39-B398-CCCF66516948}" type="datetimeFigureOut">
              <a:rPr lang="sk-SK" smtClean="0"/>
              <a:pPr/>
              <a:t>5. 3. 2013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Diana </a:t>
            </a:r>
            <a:r>
              <a:rPr lang="sk-SK" dirty="0" err="1" smtClean="0"/>
              <a:t>Raffesbergova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-387424"/>
            <a:ext cx="8458200" cy="5188024"/>
          </a:xfrm>
        </p:spPr>
        <p:txBody>
          <a:bodyPr>
            <a:normAutofit/>
          </a:bodyPr>
          <a:lstStyle/>
          <a:p>
            <a:pPr algn="ctr"/>
            <a:r>
              <a:rPr lang="sk-SK" sz="8000" dirty="0" smtClean="0"/>
              <a:t>HMYZ</a:t>
            </a:r>
          </a:p>
          <a:p>
            <a:pPr algn="ctr"/>
            <a:r>
              <a:rPr lang="sk-SK" sz="8000" dirty="0" smtClean="0"/>
              <a:t>INSECTA</a:t>
            </a:r>
            <a:endParaRPr lang="sk-SK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Ich celkový tvar závisí od spôsobu prijímania potravy.</a:t>
            </a:r>
          </a:p>
          <a:p>
            <a:endParaRPr lang="sk-SK" sz="2800" dirty="0" smtClean="0"/>
          </a:p>
          <a:p>
            <a:r>
              <a:rPr lang="sk-SK" sz="2800" dirty="0" smtClean="0"/>
              <a:t>Skladajú sa z troch párov funkčne premenených končatín:1. hryzadiel (</a:t>
            </a:r>
            <a:r>
              <a:rPr lang="sk-SK" sz="2800" dirty="0" err="1" smtClean="0"/>
              <a:t>mandibulae</a:t>
            </a:r>
            <a:r>
              <a:rPr lang="sk-SK" sz="2800" dirty="0" smtClean="0"/>
              <a:t>) </a:t>
            </a:r>
          </a:p>
          <a:p>
            <a:pPr>
              <a:buNone/>
            </a:pPr>
            <a:r>
              <a:rPr lang="sk-SK" sz="2800" dirty="0" smtClean="0"/>
              <a:t>                    2. čeľustí (</a:t>
            </a:r>
            <a:r>
              <a:rPr lang="sk-SK" sz="2800" dirty="0" err="1" smtClean="0"/>
              <a:t>maxillae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3. spodnej pery (</a:t>
            </a:r>
            <a:r>
              <a:rPr lang="sk-SK" sz="2800" dirty="0" err="1" smtClean="0"/>
              <a:t>labium</a:t>
            </a:r>
            <a:r>
              <a:rPr lang="sk-SK" sz="2800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Stavba hlavy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C:\Users\user\Desktop\hl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4499992" cy="3806384"/>
          </a:xfrm>
          <a:prstGeom prst="rect">
            <a:avLst/>
          </a:prstGeom>
          <a:noFill/>
        </p:spPr>
      </p:pic>
      <p:pic>
        <p:nvPicPr>
          <p:cNvPr id="3075" name="Picture 3" descr="C:\Users\user\Desktop\hlava_larv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429000"/>
            <a:ext cx="4479482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HRUĎ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Hruď hmyzu sa člení na tri časti – </a:t>
            </a:r>
            <a:r>
              <a:rPr lang="sk-SK" dirty="0" err="1" smtClean="0"/>
              <a:t>predohruď</a:t>
            </a:r>
            <a:r>
              <a:rPr lang="sk-SK" dirty="0" smtClean="0"/>
              <a:t>, </a:t>
            </a:r>
            <a:r>
              <a:rPr lang="sk-SK" dirty="0" err="1" smtClean="0"/>
              <a:t>stredohruď</a:t>
            </a:r>
            <a:r>
              <a:rPr lang="sk-SK" dirty="0" smtClean="0"/>
              <a:t> a </a:t>
            </a:r>
            <a:r>
              <a:rPr lang="sk-SK" dirty="0" err="1" smtClean="0"/>
              <a:t>zadohruď</a:t>
            </a:r>
            <a:r>
              <a:rPr lang="sk-SK" dirty="0" smtClean="0"/>
              <a:t> </a:t>
            </a:r>
            <a:r>
              <a:rPr lang="sk-SK" dirty="0" err="1" smtClean="0"/>
              <a:t>a</a:t>
            </a:r>
            <a:r>
              <a:rPr lang="sk-SK" dirty="0" smtClean="0"/>
              <a:t> každá z nich pozostáva zo štyroch platničiek (chrbtovej, brušnej a dvoch bočných). Nachádzajú sa na nej aj krídla a nohy.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končatiny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Telo hmyzu má tri páry nôh </a:t>
            </a:r>
            <a:r>
              <a:rPr lang="sk-SK" sz="2800" dirty="0" smtClean="0"/>
              <a:t>rozdelené </a:t>
            </a:r>
            <a:r>
              <a:rPr lang="sk-SK" sz="2800" dirty="0" smtClean="0"/>
              <a:t>na tri články. </a:t>
            </a:r>
            <a:r>
              <a:rPr lang="sk-SK" sz="2800" dirty="0" err="1" smtClean="0"/>
              <a:t>Rozlišujeme:hrabavé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skákavé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                       plávacie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                       kráčavé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                       šplhavé</a:t>
            </a:r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                       </a:t>
            </a:r>
            <a:r>
              <a:rPr lang="sk-SK" sz="2800" dirty="0" err="1" smtClean="0"/>
              <a:t>zbieracie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6146" name="Picture 2" descr="C:\Users\user\Desktop\koncatin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356992"/>
            <a:ext cx="4932040" cy="2894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krídla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Pre hmyz sú typické dva páry krídel, najčastejšie sú blanité s množstvo drobných </a:t>
            </a:r>
            <a:r>
              <a:rPr lang="sk-SK" sz="2800" dirty="0" smtClean="0"/>
              <a:t>žiliek. Vyskytujú sa aj  </a:t>
            </a:r>
            <a:r>
              <a:rPr lang="sk-SK" sz="2800" dirty="0" smtClean="0"/>
              <a:t>hladké, porastené jemnými chĺpkami alebo, ako v prípade motýľov, pokryté farebnými šupinkami.</a:t>
            </a:r>
          </a:p>
          <a:p>
            <a:endParaRPr lang="sk-SK" dirty="0" smtClean="0"/>
          </a:p>
          <a:p>
            <a:r>
              <a:rPr lang="sk-SK" dirty="0" smtClean="0"/>
              <a:t>Hmyz, ktorý má krídla označujeme </a:t>
            </a:r>
            <a:r>
              <a:rPr lang="sk-SK" dirty="0" smtClean="0"/>
              <a:t>ako krídlatý </a:t>
            </a:r>
            <a:r>
              <a:rPr lang="sk-SK" dirty="0" err="1" smtClean="0"/>
              <a:t>hmyt</a:t>
            </a:r>
            <a:r>
              <a:rPr lang="sk-SK" dirty="0" smtClean="0"/>
              <a:t> (</a:t>
            </a:r>
            <a:r>
              <a:rPr lang="sk-SK" dirty="0" err="1" smtClean="0"/>
              <a:t>Pterygota</a:t>
            </a:r>
            <a:r>
              <a:rPr lang="sk-SK" dirty="0" smtClean="0"/>
              <a:t>)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Druhou  </a:t>
            </a:r>
            <a:r>
              <a:rPr lang="sk-SK" dirty="0" smtClean="0"/>
              <a:t>skupinou </a:t>
            </a:r>
            <a:r>
              <a:rPr lang="sk-SK" dirty="0" smtClean="0"/>
              <a:t>hmyzu</a:t>
            </a:r>
            <a:r>
              <a:rPr lang="sk-SK" dirty="0" smtClean="0"/>
              <a:t> je </a:t>
            </a:r>
            <a:r>
              <a:rPr lang="sk-SK" dirty="0" smtClean="0"/>
              <a:t>bezkrídly hmyz (</a:t>
            </a:r>
            <a:r>
              <a:rPr lang="sk-SK" dirty="0" err="1" smtClean="0"/>
              <a:t>Apterygota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user\Desktop\400_F_11137799_fzZTDjwFJonmAi0nNrOmcFV12rk8Hd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211960" cy="3717054"/>
          </a:xfrm>
          <a:prstGeom prst="rect">
            <a:avLst/>
          </a:prstGeom>
          <a:noFill/>
        </p:spPr>
      </p:pic>
      <p:pic>
        <p:nvPicPr>
          <p:cNvPr id="7171" name="Picture 3" descr="C:\Users\user\Desktop\Wing-insetos-voam_5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429000"/>
            <a:ext cx="51435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Bezkrídly hmyz (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apterygota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nemajú a ani nikdy nemali krídla </a:t>
            </a:r>
            <a:endParaRPr lang="sk-SK" dirty="0" smtClean="0"/>
          </a:p>
          <a:p>
            <a:r>
              <a:rPr lang="sk-SK" dirty="0" smtClean="0"/>
              <a:t>na </a:t>
            </a:r>
            <a:r>
              <a:rPr lang="sk-SK" dirty="0" smtClean="0"/>
              <a:t>brušku </a:t>
            </a:r>
            <a:r>
              <a:rPr lang="sk-SK" dirty="0" err="1" smtClean="0"/>
              <a:t>majúzvyšky</a:t>
            </a:r>
            <a:r>
              <a:rPr lang="sk-SK" dirty="0" smtClean="0"/>
              <a:t> </a:t>
            </a:r>
            <a:r>
              <a:rPr lang="sk-SK" dirty="0" smtClean="0"/>
              <a:t>končatín </a:t>
            </a:r>
            <a:endParaRPr lang="sk-SK" dirty="0" smtClean="0"/>
          </a:p>
          <a:p>
            <a:r>
              <a:rPr lang="sk-SK" dirty="0" smtClean="0"/>
              <a:t>Patria sem- </a:t>
            </a:r>
            <a:r>
              <a:rPr lang="sk-SK" dirty="0" err="1" smtClean="0"/>
              <a:t>Chvostoskoky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                       Švehly</a:t>
            </a:r>
          </a:p>
          <a:p>
            <a:pPr>
              <a:buNone/>
            </a:pPr>
            <a:r>
              <a:rPr lang="sk-SK" dirty="0" smtClean="0"/>
              <a:t>                  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 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CHVOSTOSKOKY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Oči sú obyčajne vyvinuté</a:t>
            </a:r>
          </a:p>
          <a:p>
            <a:r>
              <a:rPr lang="sk-SK" sz="2800" dirty="0" smtClean="0"/>
              <a:t>Na spodnej strane bruška je u väčšiny druhov zvláštny vidlicovitý </a:t>
            </a:r>
            <a:r>
              <a:rPr lang="sk-SK" sz="2800" dirty="0" err="1" smtClean="0"/>
              <a:t>skákací</a:t>
            </a:r>
            <a:r>
              <a:rPr lang="sk-SK" sz="2800" dirty="0" smtClean="0"/>
              <a:t> </a:t>
            </a:r>
            <a:r>
              <a:rPr lang="sk-SK" sz="2800" dirty="0" smtClean="0"/>
              <a:t>aparát.</a:t>
            </a:r>
          </a:p>
          <a:p>
            <a:r>
              <a:rPr lang="sk-SK" sz="2800" dirty="0" smtClean="0"/>
              <a:t>Výskyt najmä v pôde a vo vode.</a:t>
            </a:r>
          </a:p>
          <a:p>
            <a:endParaRPr lang="sk-SK" dirty="0"/>
          </a:p>
        </p:txBody>
      </p:sp>
      <p:pic>
        <p:nvPicPr>
          <p:cNvPr id="8194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780928"/>
            <a:ext cx="3707904" cy="3831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Drobný bezkrídly hmyz obľubujúci vlhko a </a:t>
            </a:r>
            <a:r>
              <a:rPr lang="sk-SK" sz="2800" dirty="0" smtClean="0"/>
              <a:t>tmu.</a:t>
            </a:r>
          </a:p>
          <a:p>
            <a:r>
              <a:rPr lang="sk-SK" sz="2800" dirty="0" smtClean="0"/>
              <a:t>Ma</a:t>
            </a:r>
            <a:r>
              <a:rPr lang="sk-SK" sz="2800" dirty="0" smtClean="0"/>
              <a:t> štíhle vretenovité </a:t>
            </a:r>
            <a:r>
              <a:rPr lang="sk-SK" sz="2800" dirty="0" smtClean="0"/>
              <a:t>zúžené </a:t>
            </a:r>
            <a:r>
              <a:rPr lang="sk-SK" sz="2800" dirty="0" smtClean="0"/>
              <a:t>telo kryté </a:t>
            </a:r>
            <a:r>
              <a:rPr lang="sk-SK" sz="2800" dirty="0" smtClean="0"/>
              <a:t>šupinkami.</a:t>
            </a:r>
          </a:p>
          <a:p>
            <a:r>
              <a:rPr lang="sk-SK" sz="2800" dirty="0" smtClean="0"/>
              <a:t>T</a:t>
            </a:r>
            <a:r>
              <a:rPr lang="sk-SK" sz="2800" dirty="0" smtClean="0"/>
              <a:t>enké dlhé </a:t>
            </a:r>
            <a:r>
              <a:rPr lang="sk-SK" sz="2800" dirty="0" smtClean="0"/>
              <a:t>tykadlá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Samička kladie 2 – 20 vajíčok. </a:t>
            </a:r>
            <a:endParaRPr lang="sk-SK" sz="2800" dirty="0" smtClean="0"/>
          </a:p>
          <a:p>
            <a:r>
              <a:rPr lang="sk-SK" sz="2800" dirty="0" smtClean="0"/>
              <a:t>Žijú </a:t>
            </a:r>
            <a:r>
              <a:rPr lang="sk-SK" sz="2800" dirty="0" smtClean="0"/>
              <a:t>do 3 rokov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Obľubujú </a:t>
            </a:r>
            <a:r>
              <a:rPr lang="sk-SK" sz="2800" dirty="0" smtClean="0"/>
              <a:t>škrob a </a:t>
            </a:r>
            <a:r>
              <a:rPr lang="sk-SK" sz="2800" dirty="0" smtClean="0"/>
              <a:t>cukor.</a:t>
            </a:r>
            <a:endParaRPr lang="sk-SK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Švehla obyčajná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7393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800" b="1" dirty="0" err="1" smtClean="0"/>
              <a:t>Lepisma</a:t>
            </a:r>
            <a:r>
              <a:rPr lang="sk-SK" sz="2800" b="1" dirty="0" smtClean="0"/>
              <a:t> </a:t>
            </a:r>
            <a:r>
              <a:rPr lang="sk-SK" sz="2800" b="1" dirty="0" err="1" smtClean="0"/>
              <a:t>saccharina</a:t>
            </a:r>
            <a:endParaRPr lang="sk-SK" sz="2800" b="1" dirty="0" smtClean="0"/>
          </a:p>
          <a:p>
            <a:r>
              <a:rPr lang="sk-SK" sz="2800" dirty="0" smtClean="0"/>
              <a:t>Dĺžka jej tela je 7-10 </a:t>
            </a:r>
            <a:r>
              <a:rPr lang="sk-SK" sz="2800" dirty="0" smtClean="0"/>
              <a:t>mm.</a:t>
            </a:r>
          </a:p>
          <a:p>
            <a:r>
              <a:rPr lang="sk-SK" sz="2800" dirty="0" smtClean="0"/>
              <a:t> Strieborne </a:t>
            </a:r>
            <a:r>
              <a:rPr lang="sk-SK" sz="2800" dirty="0" smtClean="0"/>
              <a:t>lesklého zafarbenia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 </a:t>
            </a:r>
            <a:r>
              <a:rPr lang="sk-SK" sz="2800" dirty="0" smtClean="0"/>
              <a:t>Je to nočný hmyz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 </a:t>
            </a:r>
            <a:r>
              <a:rPr lang="sk-SK" sz="2800" dirty="0" smtClean="0"/>
              <a:t>Živí sa odpadkami organických látok.</a:t>
            </a:r>
            <a:endParaRPr lang="sk-SK" sz="2800" dirty="0" smtClean="0"/>
          </a:p>
        </p:txBody>
      </p:sp>
      <p:pic>
        <p:nvPicPr>
          <p:cNvPr id="9218" name="Picture 2" descr="C:\Users\user\Desktop\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628800"/>
            <a:ext cx="2771800" cy="3333750"/>
          </a:xfrm>
          <a:prstGeom prst="rect">
            <a:avLst/>
          </a:prstGeom>
          <a:noFill/>
        </p:spPr>
      </p:pic>
      <p:pic>
        <p:nvPicPr>
          <p:cNvPr id="9219" name="Picture 3" descr="C:\Users\user\Desktop\spolocnicicloveka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6662" y="4069660"/>
            <a:ext cx="3911401" cy="2659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0"/>
            <a:ext cx="8686800" cy="45720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Hmyz zaraďujeme do ríše živočíchov (</a:t>
            </a:r>
            <a:r>
              <a:rPr lang="sk-SK" sz="2800" i="1" dirty="0" err="1" smtClean="0"/>
              <a:t>Animalia</a:t>
            </a:r>
            <a:r>
              <a:rPr lang="sk-SK" sz="2800" i="1" dirty="0" smtClean="0"/>
              <a:t>)</a:t>
            </a:r>
            <a:r>
              <a:rPr lang="sk-SK" sz="2800" dirty="0" smtClean="0"/>
              <a:t>, </a:t>
            </a:r>
            <a:r>
              <a:rPr lang="sk-SK" sz="2800" dirty="0" err="1" smtClean="0"/>
              <a:t>podríše</a:t>
            </a:r>
            <a:r>
              <a:rPr lang="sk-SK" sz="2800" dirty="0" smtClean="0"/>
              <a:t> </a:t>
            </a:r>
            <a:r>
              <a:rPr lang="sk-SK" sz="2800" dirty="0" err="1" smtClean="0"/>
              <a:t>mnohobunkovcov</a:t>
            </a:r>
            <a:r>
              <a:rPr lang="sk-SK" sz="2800" dirty="0" smtClean="0"/>
              <a:t> (</a:t>
            </a:r>
            <a:r>
              <a:rPr lang="sk-SK" sz="2800" i="1" dirty="0" err="1" smtClean="0"/>
              <a:t>Metazoa</a:t>
            </a:r>
            <a:r>
              <a:rPr lang="sk-SK" sz="2800" i="1" dirty="0" smtClean="0"/>
              <a:t>), </a:t>
            </a:r>
            <a:r>
              <a:rPr lang="sk-SK" sz="2800" dirty="0" smtClean="0"/>
              <a:t>patrí do skupiny </a:t>
            </a:r>
            <a:r>
              <a:rPr lang="sk-SK" sz="2800" dirty="0" err="1" smtClean="0"/>
              <a:t>prvoústovcov</a:t>
            </a:r>
            <a:r>
              <a:rPr lang="sk-SK" sz="2800" dirty="0" smtClean="0"/>
              <a:t> (</a:t>
            </a:r>
            <a:r>
              <a:rPr lang="sk-SK" sz="2800" i="1" dirty="0" err="1" smtClean="0"/>
              <a:t>Protostomia</a:t>
            </a:r>
            <a:r>
              <a:rPr lang="sk-SK" sz="2800" i="1" dirty="0" smtClean="0"/>
              <a:t>)</a:t>
            </a:r>
            <a:r>
              <a:rPr lang="sk-SK" sz="2800" dirty="0" smtClean="0"/>
              <a:t>, kde sa zaraďuje do kmeňa článkonožcov (</a:t>
            </a:r>
            <a:r>
              <a:rPr lang="sk-SK" sz="2800" i="1" dirty="0" err="1" smtClean="0"/>
              <a:t>Arthropoda</a:t>
            </a:r>
            <a:r>
              <a:rPr lang="sk-SK" sz="2800" i="1" dirty="0" smtClean="0"/>
              <a:t>)</a:t>
            </a:r>
            <a:r>
              <a:rPr lang="sk-SK" sz="2800" dirty="0" smtClean="0"/>
              <a:t>, v ktorom tvorí už svoju samostatnú skupinu – podkmeň: Hmyz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 </a:t>
            </a:r>
            <a:r>
              <a:rPr lang="sk-SK" sz="2800" dirty="0" smtClean="0"/>
              <a:t>Samotný hmyz sa ďalej delí na 29 </a:t>
            </a:r>
            <a:r>
              <a:rPr lang="sk-SK" sz="2800" dirty="0" smtClean="0"/>
              <a:t>radov.</a:t>
            </a:r>
            <a:endParaRPr lang="sk-SK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315416"/>
            <a:ext cx="8686800" cy="1368152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výskyt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45943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Vo vhodných podmienkach sa veľmi rýchlo</a:t>
            </a:r>
            <a:r>
              <a:rPr lang="sk-SK" sz="2800" u="sng" dirty="0" smtClean="0"/>
              <a:t> </a:t>
            </a:r>
            <a:r>
              <a:rPr lang="sk-SK" sz="2800" dirty="0" smtClean="0"/>
              <a:t>rozmnožujú.</a:t>
            </a:r>
          </a:p>
          <a:p>
            <a:r>
              <a:rPr lang="sk-SK" sz="2800" dirty="0" smtClean="0"/>
              <a:t>Hmyz sa však rozmnožuje vnútorným oplodnením, čo znamená, že samec vypustí spermie priamo do bruška samice, kde sa oplodnia vajíčka. Niektoré druhy hmyzu si veľmi starostlivo vyberajú partnera. Samica </a:t>
            </a:r>
            <a:r>
              <a:rPr lang="sk-SK" sz="2800" dirty="0" err="1" smtClean="0"/>
              <a:t>srpíc</a:t>
            </a:r>
            <a:r>
              <a:rPr lang="sk-SK" sz="2800" dirty="0" smtClean="0"/>
              <a:t> čeľade </a:t>
            </a:r>
            <a:r>
              <a:rPr lang="sk-SK" sz="2800" dirty="0" err="1" smtClean="0"/>
              <a:t>Bittacidae</a:t>
            </a:r>
            <a:r>
              <a:rPr lang="sk-SK" sz="2800" dirty="0" smtClean="0"/>
              <a:t> sa napríklad pári iba so samčekom, ktorý jej prinesie darček v podobe potravy.</a:t>
            </a:r>
            <a:endParaRPr lang="sk-SK" sz="2800" dirty="0"/>
          </a:p>
        </p:txBody>
      </p:sp>
      <p:pic>
        <p:nvPicPr>
          <p:cNvPr id="4098" name="Picture 2" descr="C:\Users\user\Desktop\img446df81cd28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0429"/>
            <a:ext cx="2555776" cy="2647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PREMENA 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Mnohé druhy hmyzu majú zložitý životný cyklus, počas ktorého prechádzajú rozličnými fázami, až napokon dospejú.</a:t>
            </a:r>
          </a:p>
          <a:p>
            <a:r>
              <a:rPr lang="sk-SK" sz="2800" dirty="0" smtClean="0"/>
              <a:t>Niektoré skupiny hmyzu podstupujú rozsiahlu prestavbu organizmu, ktorá sa nazýva metamorfóza. To je hmyz s úplnou premenou.</a:t>
            </a:r>
          </a:p>
          <a:p>
            <a:r>
              <a:rPr lang="sk-SK" sz="2800" dirty="0" smtClean="0"/>
              <a:t> Iné sa menia postupne, a tvoria tak skupinu hmyzu s neúplnou premenou. </a:t>
            </a:r>
            <a:endParaRPr lang="sk-SK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747464"/>
            <a:ext cx="8686800" cy="204286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387429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Hmyz s úplnou premenou (</a:t>
            </a:r>
            <a:r>
              <a:rPr lang="sk-SK" dirty="0" err="1" smtClean="0"/>
              <a:t>Holometabola</a:t>
            </a:r>
            <a:r>
              <a:rPr lang="sk-SK" dirty="0" smtClean="0"/>
              <a:t>)</a:t>
            </a:r>
          </a:p>
          <a:p>
            <a:r>
              <a:rPr lang="sk-SK" dirty="0" smtClean="0"/>
              <a:t>Hmyz s neúplnou premenou (</a:t>
            </a:r>
            <a:r>
              <a:rPr lang="sk-SK" dirty="0" err="1" smtClean="0"/>
              <a:t>Hemimetabola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Neúplná premena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9046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3000" dirty="0" smtClean="0"/>
              <a:t>    Z</a:t>
            </a:r>
            <a:r>
              <a:rPr lang="sk-SK" sz="3000" dirty="0" smtClean="0"/>
              <a:t> vajíčok sa liahnu </a:t>
            </a:r>
            <a:r>
              <a:rPr lang="sk-SK" sz="3000" dirty="0" smtClean="0"/>
              <a:t>larvy</a:t>
            </a:r>
            <a:r>
              <a:rPr lang="sk-SK" sz="3000" dirty="0" smtClean="0"/>
              <a:t> </a:t>
            </a:r>
            <a:r>
              <a:rPr lang="sk-SK" sz="3000" dirty="0" smtClean="0"/>
              <a:t>ktoré</a:t>
            </a:r>
            <a:r>
              <a:rPr lang="sk-SK" sz="3000" dirty="0" smtClean="0"/>
              <a:t>  dorastajú </a:t>
            </a:r>
            <a:r>
              <a:rPr lang="sk-SK" sz="3000" dirty="0" smtClean="0"/>
              <a:t>a</a:t>
            </a:r>
            <a:r>
              <a:rPr lang="sk-SK" sz="3000" dirty="0" smtClean="0"/>
              <a:t> postupne </a:t>
            </a:r>
            <a:r>
              <a:rPr lang="sk-SK" sz="3000" dirty="0" smtClean="0"/>
              <a:t>sa menia </a:t>
            </a:r>
            <a:r>
              <a:rPr lang="sk-SK" sz="3000" dirty="0" smtClean="0"/>
              <a:t>na dospelý hmyz </a:t>
            </a:r>
            <a:r>
              <a:rPr lang="sk-SK" sz="3000" dirty="0" smtClean="0"/>
              <a:t>–</a:t>
            </a:r>
            <a:r>
              <a:rPr lang="sk-SK" sz="3000" dirty="0" err="1" smtClean="0"/>
              <a:t>imágo</a:t>
            </a:r>
            <a:r>
              <a:rPr lang="sk-SK" sz="3000" dirty="0" smtClean="0"/>
              <a:t>.</a:t>
            </a:r>
          </a:p>
          <a:p>
            <a:pPr>
              <a:buNone/>
            </a:pPr>
            <a:r>
              <a:rPr lang="sk-SK" sz="3000" dirty="0" smtClean="0"/>
              <a:t> </a:t>
            </a:r>
            <a:r>
              <a:rPr lang="sk-SK" sz="3000" dirty="0" smtClean="0"/>
              <a:t>   Nemajú </a:t>
            </a:r>
            <a:r>
              <a:rPr lang="sk-SK" sz="3000" dirty="0" smtClean="0"/>
              <a:t>štádium </a:t>
            </a:r>
            <a:r>
              <a:rPr lang="sk-SK" sz="3000" dirty="0" smtClean="0"/>
              <a:t>kukly; </a:t>
            </a:r>
          </a:p>
          <a:p>
            <a:pPr>
              <a:buNone/>
            </a:pPr>
            <a:r>
              <a:rPr lang="sk-SK" sz="3000" dirty="0" smtClean="0"/>
              <a:t> </a:t>
            </a:r>
            <a:r>
              <a:rPr lang="sk-SK" sz="3000" dirty="0" smtClean="0"/>
              <a:t>   Typické </a:t>
            </a:r>
            <a:r>
              <a:rPr lang="sk-SK" sz="3000" dirty="0" smtClean="0"/>
              <a:t>pre hmyz s neúplnou premenou sú dva druhy </a:t>
            </a:r>
            <a:r>
              <a:rPr lang="sk-SK" sz="3000" dirty="0" smtClean="0"/>
              <a:t>lariev- </a:t>
            </a:r>
            <a:r>
              <a:rPr lang="sk-SK" sz="3000" dirty="0" err="1" smtClean="0"/>
              <a:t>najáda</a:t>
            </a:r>
            <a:endParaRPr lang="sk-SK" sz="3000" dirty="0" smtClean="0"/>
          </a:p>
          <a:p>
            <a:pPr>
              <a:buNone/>
            </a:pPr>
            <a:r>
              <a:rPr lang="sk-SK" sz="3000" dirty="0" smtClean="0"/>
              <a:t> </a:t>
            </a:r>
            <a:r>
              <a:rPr lang="sk-SK" sz="3000" dirty="0" smtClean="0"/>
              <a:t>               nymfa</a:t>
            </a:r>
            <a:endParaRPr lang="sk-SK" sz="3000" dirty="0" smtClean="0"/>
          </a:p>
          <a:p>
            <a:pPr>
              <a:buNone/>
            </a:pPr>
            <a:r>
              <a:rPr lang="sk-SK" sz="3000" dirty="0" smtClean="0"/>
              <a:t>    </a:t>
            </a:r>
            <a:r>
              <a:rPr lang="sk-SK" sz="3000" dirty="0" err="1" smtClean="0"/>
              <a:t>Najáda</a:t>
            </a:r>
            <a:r>
              <a:rPr lang="sk-SK" sz="3000" dirty="0" smtClean="0"/>
              <a:t>- žije vo vode</a:t>
            </a:r>
          </a:p>
          <a:p>
            <a:pPr>
              <a:buNone/>
            </a:pPr>
            <a:r>
              <a:rPr lang="sk-SK" sz="3000" dirty="0" smtClean="0"/>
              <a:t> </a:t>
            </a:r>
            <a:r>
              <a:rPr lang="sk-SK" sz="3000" dirty="0" smtClean="0"/>
              <a:t>   Nymfa- žije v istom prostredí  </a:t>
            </a:r>
          </a:p>
          <a:p>
            <a:pPr>
              <a:buNone/>
            </a:pPr>
            <a:r>
              <a:rPr lang="sk-SK" sz="3000" dirty="0" smtClean="0"/>
              <a:t> </a:t>
            </a:r>
            <a:r>
              <a:rPr lang="sk-SK" sz="3000" dirty="0" smtClean="0"/>
              <a:t>   Vážky, vši, </a:t>
            </a:r>
            <a:r>
              <a:rPr lang="sk-SK" sz="3000" dirty="0" err="1" smtClean="0"/>
              <a:t>bzochy</a:t>
            </a:r>
            <a:r>
              <a:rPr lang="sk-SK" sz="3000" dirty="0" smtClean="0"/>
              <a:t>, šváby...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                    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603448"/>
            <a:ext cx="8686800" cy="10606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Hmyz sa podľa spôsobu života delí na solitárny a sociálny. </a:t>
            </a:r>
            <a:endParaRPr lang="sk-SK" sz="2800" dirty="0" smtClean="0"/>
          </a:p>
          <a:p>
            <a:r>
              <a:rPr lang="sk-SK" sz="2800" dirty="0" smtClean="0"/>
              <a:t>V</a:t>
            </a:r>
            <a:r>
              <a:rPr lang="sk-SK" sz="2800" dirty="0" smtClean="0"/>
              <a:t> prípade  solitárneho hmyzu jedince žijú osamote, združujú sa len v období párenia, alebo pri zdrojoch potravy. Navzájom si nepomáhajú a hlbšie nekomunikujú. </a:t>
            </a:r>
          </a:p>
          <a:p>
            <a:r>
              <a:rPr lang="sk-SK" sz="2800" dirty="0" smtClean="0"/>
              <a:t>Za sociálny hmyz sa považuje hmyz, ktorý sa združuje v kolóniách – v spoločnom hniezde, kde sú všetci členovia potomkami kráľovnej.</a:t>
            </a:r>
            <a:endParaRPr lang="sk-SK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ZMYSLI 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Hlavnými zmyslovými orgánmi hmyzu sú tykadlá, oči a zmyslové brvy na tele. Hmyz používa tykadlá na vnímanie tvaru a vlastností povrchu, ako aj pachu a chuti predmetov. </a:t>
            </a:r>
            <a:endParaRPr lang="sk-SK" sz="2800" dirty="0" smtClean="0"/>
          </a:p>
          <a:p>
            <a:r>
              <a:rPr lang="sk-SK" sz="2800" dirty="0" smtClean="0"/>
              <a:t>Okrem toho má hmyz aj zložitejšie typy správania, ktoré prebiehajú v niekoľkých fázach, napríklad párenie, či kladenie vajíčok. Ak prerušíme hmyz v ktorejkoľvek etape, nie je schopný pokračovať, ale je nútený začať od znova.</a:t>
            </a:r>
          </a:p>
          <a:p>
            <a:endParaRPr lang="sk-SK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92696"/>
          </a:xfrm>
        </p:spPr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Dýchacia 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45943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Hmyz dýcha vzdušnicami. Vzdušnice sú sústavou rozvetvených rúrok spevnených chitínom, ktoré zasahujú do všetkých tkanív a rozvádzajú do nich vzdušný kyslík</a:t>
            </a:r>
            <a:r>
              <a:rPr lang="sk-SK" sz="2800" dirty="0" smtClean="0"/>
              <a:t>.</a:t>
            </a:r>
            <a:r>
              <a:rPr lang="sk-SK" sz="2800" dirty="0" smtClean="0"/>
              <a:t> Dýchacia sústava hmyzu neobsahuje pľúca, ale je vlastne sústavou trubíc (tracheí), ktoré privádzajú vzduch priamo k telovým </a:t>
            </a:r>
            <a:r>
              <a:rPr lang="sk-SK" sz="2800" dirty="0" smtClean="0"/>
              <a:t>tkanivá a</a:t>
            </a:r>
            <a:r>
              <a:rPr lang="sk-SK" sz="2800" dirty="0" smtClean="0"/>
              <a:t> bunkám. </a:t>
            </a:r>
            <a:endParaRPr lang="sk-SK" sz="2800" dirty="0"/>
          </a:p>
        </p:txBody>
      </p:sp>
      <p:pic>
        <p:nvPicPr>
          <p:cNvPr id="1026" name="Picture 2" descr="C:\Users\user\Desktop\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2"/>
            <a:ext cx="8638293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VYLUčOVACIA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Vylučujú cez </a:t>
            </a:r>
            <a:r>
              <a:rPr lang="sk-SK" sz="2800" dirty="0" err="1" smtClean="0"/>
              <a:t>Malpigiho</a:t>
            </a:r>
            <a:r>
              <a:rPr lang="sk-SK" sz="2800" dirty="0" smtClean="0"/>
              <a:t> žľazy</a:t>
            </a:r>
            <a:endParaRPr lang="sk-SK" sz="2800" dirty="0"/>
          </a:p>
        </p:txBody>
      </p:sp>
      <p:pic>
        <p:nvPicPr>
          <p:cNvPr id="2050" name="Picture 2" descr="C:\Users\user\Desktop\fylogenez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1"/>
            <a:ext cx="7526889" cy="5661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92696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Cievna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17140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Majú otvorenú cievnu sústavu s rúrkovitým srdcom v ktorej prúdi </a:t>
            </a:r>
            <a:r>
              <a:rPr lang="sk-SK" sz="2800" dirty="0" err="1" smtClean="0"/>
              <a:t>hemolymfa</a:t>
            </a:r>
            <a:r>
              <a:rPr lang="sk-SK" sz="2800" dirty="0" smtClean="0"/>
              <a:t> =zmes krvi a lymfy (</a:t>
            </a:r>
            <a:r>
              <a:rPr lang="sk-SK" sz="2000" dirty="0" smtClean="0"/>
              <a:t>Lymfa je žltkastá tekutina nachádzajúca sa miazgových cievach</a:t>
            </a:r>
            <a:r>
              <a:rPr lang="sk-SK" sz="2800" dirty="0" smtClean="0"/>
              <a:t>). Ich krv je bezfarebná, pretože neobsahuje dýchacie farbivá(</a:t>
            </a:r>
            <a:r>
              <a:rPr lang="sk-SK" sz="2800" dirty="0" err="1" smtClean="0"/>
              <a:t>homoglobín</a:t>
            </a:r>
            <a:r>
              <a:rPr lang="sk-SK" sz="2800" dirty="0" smtClean="0"/>
              <a:t> a </a:t>
            </a:r>
            <a:r>
              <a:rPr lang="sk-SK" sz="2800" dirty="0" err="1" smtClean="0"/>
              <a:t>hemocyanín</a:t>
            </a:r>
            <a:r>
              <a:rPr lang="sk-SK" sz="2800" dirty="0" smtClean="0"/>
              <a:t>).</a:t>
            </a:r>
            <a:endParaRPr lang="sk-SK" sz="2800" dirty="0"/>
          </a:p>
        </p:txBody>
      </p:sp>
      <p:pic>
        <p:nvPicPr>
          <p:cNvPr id="3074" name="Picture 2" descr="C:\Users\user\Desktop\nervov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678" y="2348880"/>
            <a:ext cx="4545321" cy="4283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sk-SK" sz="7200" b="1" dirty="0" smtClean="0">
                <a:solidFill>
                  <a:schemeClr val="accent1">
                    <a:lumMod val="75000"/>
                  </a:schemeClr>
                </a:solidFill>
              </a:rPr>
              <a:t>mimikry</a:t>
            </a:r>
            <a:r>
              <a:rPr lang="sk-SK" sz="4000" b="1" dirty="0" smtClean="0">
                <a:solidFill>
                  <a:srgbClr val="00B050"/>
                </a:solidFill>
              </a:rPr>
              <a:t/>
            </a:r>
            <a:br>
              <a:rPr lang="sk-SK" sz="4000" b="1" dirty="0" smtClean="0">
                <a:solidFill>
                  <a:srgbClr val="00B050"/>
                </a:solidFill>
              </a:rPr>
            </a:br>
            <a:endParaRPr lang="sk-SK" sz="40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Schopnosť niektorých živočíchov prispôsobovať sa z ochranných dôvodov svojmu okoliu.</a:t>
            </a:r>
          </a:p>
          <a:p>
            <a:r>
              <a:rPr lang="sk-SK" sz="2800" dirty="0" smtClean="0"/>
              <a:t>Napr. farbou srsti, tvarom tela...</a:t>
            </a:r>
          </a:p>
          <a:p>
            <a:endParaRPr lang="sk-SK" dirty="0"/>
          </a:p>
        </p:txBody>
      </p:sp>
      <p:pic>
        <p:nvPicPr>
          <p:cNvPr id="1026" name="Picture 2" descr="C:\Users\user\Desktop\ub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381344"/>
            <a:ext cx="4923631" cy="3084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chemeClr val="accent1">
                    <a:lumMod val="75000"/>
                  </a:schemeClr>
                </a:solidFill>
              </a:rPr>
              <a:t>HMYZ (INSECTA)</a:t>
            </a:r>
            <a:endParaRPr lang="sk-SK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Trieda kmeňa </a:t>
            </a:r>
            <a:r>
              <a:rPr lang="sk-SK" sz="2800" dirty="0" smtClean="0"/>
              <a:t>článkonožce.</a:t>
            </a:r>
            <a:endParaRPr lang="sk-SK" sz="2800" dirty="0" smtClean="0"/>
          </a:p>
          <a:p>
            <a:r>
              <a:rPr lang="sk-SK" sz="2800" dirty="0" smtClean="0"/>
              <a:t>Sú to živočíchy s pevnou vonkajšou kostrou, článkovaným telom, končatinami.</a:t>
            </a:r>
          </a:p>
          <a:p>
            <a:r>
              <a:rPr lang="sk-SK" sz="2800" dirty="0" smtClean="0"/>
              <a:t>Hmyz je jedinou skupinou článkonožcov s vyvinutými krídlami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Veda, ktorá skúma hmyz sa nazýva </a:t>
            </a:r>
            <a:r>
              <a:rPr lang="sk-SK" sz="2800" dirty="0" smtClean="0"/>
              <a:t>entomológia.</a:t>
            </a:r>
            <a:endParaRPr lang="sk-SK" sz="2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>
            <a:normAutofit/>
          </a:bodyPr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Lykožrut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smrekový</a:t>
            </a:r>
            <a:r>
              <a:rPr lang="sk-SK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1800" i="1" dirty="0" err="1" smtClean="0"/>
              <a:t>typographus</a:t>
            </a:r>
            <a:endParaRPr lang="sk-SK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80526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Je</a:t>
            </a:r>
            <a:r>
              <a:rPr lang="sk-SK" sz="2800" dirty="0" smtClean="0"/>
              <a:t> </a:t>
            </a:r>
            <a:r>
              <a:rPr lang="sk-SK" sz="2800" dirty="0" smtClean="0"/>
              <a:t>druh hmyzu</a:t>
            </a:r>
            <a:r>
              <a:rPr lang="sk-SK" sz="2800" dirty="0" smtClean="0"/>
              <a:t> z </a:t>
            </a:r>
            <a:r>
              <a:rPr lang="sk-SK" sz="2800" dirty="0" smtClean="0"/>
              <a:t>čeľade </a:t>
            </a:r>
            <a:r>
              <a:rPr lang="sk-SK" sz="2800" dirty="0" err="1" smtClean="0"/>
              <a:t>nosáčikovité</a:t>
            </a:r>
            <a:r>
              <a:rPr lang="sk-SK" sz="2800" dirty="0" smtClean="0"/>
              <a:t> </a:t>
            </a:r>
            <a:r>
              <a:rPr lang="sk-SK" sz="2800" dirty="0" smtClean="0"/>
              <a:t> (</a:t>
            </a:r>
            <a:r>
              <a:rPr lang="sk-SK" sz="2800" i="1" dirty="0" err="1" smtClean="0"/>
              <a:t>Curculionidae</a:t>
            </a:r>
            <a:r>
              <a:rPr lang="sk-SK" sz="2800" dirty="0" smtClean="0"/>
              <a:t>) z radu </a:t>
            </a:r>
            <a:r>
              <a:rPr lang="sk-SK" sz="2800" dirty="0" smtClean="0"/>
              <a:t>chrobáky</a:t>
            </a:r>
            <a:r>
              <a:rPr lang="sk-SK" sz="2800" dirty="0" smtClean="0"/>
              <a:t> (</a:t>
            </a:r>
            <a:r>
              <a:rPr lang="sk-SK" sz="2800" i="1" dirty="0" err="1" smtClean="0"/>
              <a:t>Coleoptera</a:t>
            </a:r>
            <a:r>
              <a:rPr lang="sk-SK" sz="2800" dirty="0" smtClean="0"/>
              <a:t>).</a:t>
            </a:r>
          </a:p>
          <a:p>
            <a:r>
              <a:rPr lang="sk-SK" sz="2800" dirty="0" smtClean="0"/>
              <a:t>Je považovaný </a:t>
            </a:r>
            <a:r>
              <a:rPr lang="sk-SK" sz="2800" dirty="0" smtClean="0"/>
              <a:t>za lesného </a:t>
            </a:r>
            <a:r>
              <a:rPr lang="sk-SK" sz="2800" dirty="0" smtClean="0"/>
              <a:t>škodcu.</a:t>
            </a:r>
          </a:p>
          <a:p>
            <a:r>
              <a:rPr lang="sk-SK" sz="2800" dirty="0" smtClean="0"/>
              <a:t>Telo je valcovité, čiernohnedo sfarbené, lesklé, so svetlo žltými chlpmi. Tykadlá sú paličkovité</a:t>
            </a:r>
            <a:r>
              <a:rPr lang="sk-SK" sz="2800" dirty="0" smtClean="0"/>
              <a:t>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pPr>
              <a:buNone/>
            </a:pPr>
            <a:r>
              <a:rPr lang="sk-SK" sz="1800" dirty="0" smtClean="0"/>
              <a:t>Tykadlá hmyzu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3074" name="Picture 2" descr="C:\Users\user\Desktop\tykad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7620001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171400"/>
            <a:ext cx="8686800" cy="62860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080125"/>
          </a:xfrm>
        </p:spPr>
        <p:txBody>
          <a:bodyPr>
            <a:normAutofit/>
          </a:bodyPr>
          <a:lstStyle/>
          <a:p>
            <a:r>
              <a:rPr lang="sv-SE" sz="2800" dirty="0" smtClean="0"/>
              <a:t>Vyskytuje sa v starších smrekových </a:t>
            </a:r>
            <a:r>
              <a:rPr lang="sv-SE" sz="2800" dirty="0" smtClean="0"/>
              <a:t>porastoch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Pri premnožení, kedy nenachádza dostatok vhodného materiálu pre založenie ďalšieho pokolenia, napáda i zdravé smreky</a:t>
            </a:r>
            <a:r>
              <a:rPr lang="sk-SK" sz="2800" dirty="0" smtClean="0"/>
              <a:t>.</a:t>
            </a:r>
            <a:r>
              <a:rPr lang="pt-BR" sz="2800" dirty="0" smtClean="0"/>
              <a:t> Dorastá veľkosti 4 - 5,5 </a:t>
            </a:r>
            <a:r>
              <a:rPr lang="pt-BR" sz="2800" dirty="0" smtClean="0"/>
              <a:t>mm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Najčastejšie sa </a:t>
            </a:r>
            <a:r>
              <a:rPr lang="sk-SK" sz="2800" dirty="0" smtClean="0"/>
              <a:t>vyskytuje v smrekových porastoch nad 60 </a:t>
            </a:r>
            <a:r>
              <a:rPr lang="sk-SK" sz="2800" dirty="0" smtClean="0"/>
              <a:t>rokov.</a:t>
            </a:r>
            <a:r>
              <a:rPr lang="pt-BR" sz="2800" dirty="0" smtClean="0"/>
              <a:t> </a:t>
            </a:r>
            <a:endParaRPr lang="sk-SK" sz="2800" dirty="0"/>
          </a:p>
        </p:txBody>
      </p:sp>
      <p:pic>
        <p:nvPicPr>
          <p:cNvPr id="4098" name="Picture 2" descr="C:\Users\user\Desktop\800px-Borregaard_traps_3_for_ips_typographus_bialowieza_forest_been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3059832" cy="2885852"/>
          </a:xfrm>
          <a:prstGeom prst="rect">
            <a:avLst/>
          </a:prstGeom>
          <a:noFill/>
        </p:spPr>
      </p:pic>
      <p:pic>
        <p:nvPicPr>
          <p:cNvPr id="4099" name="Picture 3" descr="C:\Users\user\Desktop\lykozrut_11_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73016"/>
            <a:ext cx="3528393" cy="3284984"/>
          </a:xfrm>
          <a:prstGeom prst="rect">
            <a:avLst/>
          </a:prstGeom>
          <a:noFill/>
        </p:spPr>
      </p:pic>
      <p:pic>
        <p:nvPicPr>
          <p:cNvPr id="4100" name="Picture 4" descr="C:\Users\user\Desktop\448px-Borregaard_traps_2_for_ips_typographus_bialowieza_forest_beentr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5727" y="2348880"/>
            <a:ext cx="2448273" cy="450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LYKOžRúT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LESKLý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Vyskytuje sa ako sekundárny škodca a ako sprievodný druh popri Lykožrútovi smrekovom.</a:t>
            </a:r>
          </a:p>
          <a:p>
            <a:r>
              <a:rPr lang="sk-SK" sz="2800" dirty="0" smtClean="0"/>
              <a:t>Škodí najmä v mladších porastoch.</a:t>
            </a:r>
          </a:p>
          <a:p>
            <a:r>
              <a:rPr lang="sk-SK" sz="2800" dirty="0" smtClean="0"/>
              <a:t>Dospelý jedine je valcovitý 1,6-2,8mm ,dlhý, hnedočierny, lesklý.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5122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12976"/>
            <a:ext cx="5036209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Ďakujem </a:t>
            </a:r>
            <a:r>
              <a:rPr lang="sk-SK" smtClean="0"/>
              <a:t>za pozornosť.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TELO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Celé telo aj s končatinami je pokryté </a:t>
            </a:r>
            <a:r>
              <a:rPr lang="sk-SK" sz="2800" dirty="0" err="1" smtClean="0"/>
              <a:t>kutikulou</a:t>
            </a:r>
            <a:r>
              <a:rPr lang="sk-SK" sz="2800" dirty="0" smtClean="0"/>
              <a:t> s chitínom. (</a:t>
            </a:r>
            <a:r>
              <a:rPr lang="sk-SK" sz="2000" dirty="0" err="1" smtClean="0"/>
              <a:t>Kutikula</a:t>
            </a:r>
            <a:r>
              <a:rPr lang="sk-SK" sz="2000" dirty="0" smtClean="0"/>
              <a:t>=</a:t>
            </a:r>
            <a:r>
              <a:rPr lang="fr-FR" sz="2000" dirty="0" smtClean="0"/>
              <a:t> je vrstva takmer nepriepustná pre </a:t>
            </a:r>
            <a:r>
              <a:rPr lang="sk-SK" sz="2000" dirty="0" smtClean="0"/>
              <a:t>vodu</a:t>
            </a:r>
            <a:r>
              <a:rPr lang="fr-FR" sz="2000" dirty="0" smtClean="0"/>
              <a:t> a</a:t>
            </a:r>
            <a:r>
              <a:rPr lang="sk-SK" sz="2000" dirty="0" smtClean="0"/>
              <a:t> plyny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Telo je zložené z troch častí: </a:t>
            </a:r>
            <a:r>
              <a:rPr lang="sk-SK" sz="2800" dirty="0" smtClean="0"/>
              <a:t>hlava (</a:t>
            </a:r>
            <a:r>
              <a:rPr lang="sk-SK" sz="2800" dirty="0" err="1" smtClean="0"/>
              <a:t>caput</a:t>
            </a:r>
            <a:r>
              <a:rPr lang="sk-SK" sz="2800" dirty="0" smtClean="0"/>
              <a:t>)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                          hruď </a:t>
            </a:r>
            <a:r>
              <a:rPr lang="sk-SK" sz="2800" dirty="0" smtClean="0"/>
              <a:t> (</a:t>
            </a:r>
            <a:r>
              <a:rPr lang="sk-SK" sz="2800" dirty="0" err="1" smtClean="0"/>
              <a:t>thorax</a:t>
            </a:r>
            <a:r>
              <a:rPr lang="sk-SK" sz="2800" dirty="0" smtClean="0"/>
              <a:t>)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                          </a:t>
            </a:r>
            <a:r>
              <a:rPr lang="sk-SK" sz="2800" dirty="0" smtClean="0"/>
              <a:t>bruško (</a:t>
            </a:r>
            <a:r>
              <a:rPr lang="sk-SK" sz="2800" dirty="0" err="1" smtClean="0"/>
              <a:t>abdomen</a:t>
            </a:r>
            <a:r>
              <a:rPr lang="sk-SK" sz="2800" dirty="0" smtClean="0"/>
              <a:t>)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</a:t>
            </a:r>
            <a:r>
              <a:rPr lang="sk-SK" sz="2800" dirty="0" smtClean="0"/>
              <a:t>   </a:t>
            </a:r>
            <a:r>
              <a:rPr lang="sk-SK" sz="2800" dirty="0" smtClean="0"/>
              <a:t>Na </a:t>
            </a:r>
            <a:r>
              <a:rPr lang="sk-SK" sz="2800" dirty="0" smtClean="0"/>
              <a:t>hlave sa nachádzajú tykadlá, oči a ústne ústroje</a:t>
            </a:r>
            <a:r>
              <a:rPr lang="sk-SK" sz="2800" dirty="0" smtClean="0"/>
              <a:t>.</a:t>
            </a:r>
          </a:p>
          <a:p>
            <a:pPr>
              <a:buNone/>
            </a:pPr>
            <a:r>
              <a:rPr lang="sk-SK" sz="2800" dirty="0" smtClean="0"/>
              <a:t>    Hmyz </a:t>
            </a:r>
            <a:r>
              <a:rPr lang="sk-SK" sz="2800" dirty="0" smtClean="0"/>
              <a:t>má dva typy očí – najvýraznejšie sú veľké </a:t>
            </a:r>
            <a:r>
              <a:rPr lang="sk-SK" sz="2800" dirty="0" smtClean="0"/>
              <a:t>   zložené oči .</a:t>
            </a:r>
            <a:endParaRPr lang="sk-SK" sz="2800" dirty="0" smtClean="0"/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C:\Users\user\Desktop\vh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572000" cy="3661243"/>
          </a:xfrm>
          <a:prstGeom prst="rect">
            <a:avLst/>
          </a:prstGeom>
          <a:noFill/>
        </p:spPr>
      </p:pic>
      <p:pic>
        <p:nvPicPr>
          <p:cNvPr id="4099" name="Picture 3" descr="C:\Users\user\Desktop\k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844824"/>
            <a:ext cx="4572000" cy="607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171400"/>
            <a:ext cx="8686800" cy="1008112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Zložené oko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Zložené oko(</a:t>
            </a:r>
            <a:r>
              <a:rPr lang="sk-SK" sz="2800" dirty="0" err="1" smtClean="0"/>
              <a:t>facetové</a:t>
            </a:r>
            <a:r>
              <a:rPr lang="sk-SK" sz="2800" dirty="0" smtClean="0"/>
              <a:t>) je typ </a:t>
            </a:r>
            <a:r>
              <a:rPr lang="sk-SK" sz="2800" dirty="0" smtClean="0"/>
              <a:t>oka, </a:t>
            </a:r>
            <a:r>
              <a:rPr lang="sk-SK" sz="2800" dirty="0" smtClean="0"/>
              <a:t>ktoré je zložené z jednoduchých </a:t>
            </a:r>
            <a:r>
              <a:rPr lang="sk-SK" sz="2800" dirty="0" smtClean="0"/>
              <a:t>očiek.</a:t>
            </a:r>
            <a:r>
              <a:rPr lang="sk-SK" sz="2800" baseline="30000" dirty="0" smtClean="0"/>
              <a:t> </a:t>
            </a:r>
            <a:r>
              <a:rPr lang="sk-SK" sz="2800" dirty="0" smtClean="0"/>
              <a:t>Je </a:t>
            </a:r>
            <a:r>
              <a:rPr lang="sk-SK" sz="2800" dirty="0" smtClean="0"/>
              <a:t>hlavným </a:t>
            </a:r>
            <a:r>
              <a:rPr lang="sk-SK" sz="2800" dirty="0" smtClean="0"/>
              <a:t>zrakovým</a:t>
            </a:r>
            <a:r>
              <a:rPr lang="sk-SK" sz="2800" dirty="0" smtClean="0"/>
              <a:t> orgánom </a:t>
            </a:r>
            <a:r>
              <a:rPr lang="sk-SK" sz="2800" dirty="0" smtClean="0"/>
              <a:t>hmyzu.</a:t>
            </a:r>
          </a:p>
          <a:p>
            <a:r>
              <a:rPr lang="sk-SK" sz="2800" dirty="0" smtClean="0"/>
              <a:t>Zložené oči tvoria </a:t>
            </a:r>
            <a:r>
              <a:rPr lang="sk-SK" sz="2800" dirty="0" err="1" smtClean="0"/>
              <a:t>ommatídiá</a:t>
            </a:r>
            <a:r>
              <a:rPr lang="sk-SK" sz="2800" dirty="0" smtClean="0"/>
              <a:t> , </a:t>
            </a:r>
            <a:r>
              <a:rPr lang="sk-SK" sz="2800" dirty="0" smtClean="0"/>
              <a:t>čo sú jednotlivé, navzájom si podobné očká, ktorá samostatne vnímajú </a:t>
            </a:r>
            <a:r>
              <a:rPr lang="sk-SK" sz="2800" dirty="0" smtClean="0"/>
              <a:t>obraz. Z </a:t>
            </a:r>
            <a:r>
              <a:rPr lang="sk-SK" sz="2800" dirty="0" smtClean="0"/>
              <a:t>týchto jednotlivých obrazov potom živočích poskladá celkový obraz</a:t>
            </a:r>
            <a:r>
              <a:rPr lang="sk-SK" sz="2800" dirty="0" smtClean="0"/>
              <a:t>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1800" dirty="0" smtClean="0"/>
              <a:t>Zložené oko pod mikroskopom </a:t>
            </a:r>
            <a:endParaRPr lang="sk-SK" sz="1800" dirty="0"/>
          </a:p>
        </p:txBody>
      </p:sp>
      <p:pic>
        <p:nvPicPr>
          <p:cNvPr id="1026" name="Picture 2" descr="C:\Users\user\Desktop\200px-Drosophilidae_compound_eye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18654"/>
            <a:ext cx="3431555" cy="27452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C:\Users\user\Desktop\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60648"/>
            <a:ext cx="5134532" cy="3434468"/>
          </a:xfrm>
          <a:prstGeom prst="rect">
            <a:avLst/>
          </a:prstGeom>
          <a:noFill/>
        </p:spPr>
      </p:pic>
      <p:pic>
        <p:nvPicPr>
          <p:cNvPr id="2051" name="Picture 3" descr="C:\Users\user\Desktop\220px-Facettenaugen_Flie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4824536" cy="322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Ústne orgány 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Hmyz má štyri tipy ústnych orgánov. </a:t>
            </a:r>
          </a:p>
          <a:p>
            <a:r>
              <a:rPr lang="sk-SK" sz="2800" dirty="0" smtClean="0"/>
              <a:t>Má ich prispôsobené svojmu životnému prostrediu (prostrediu v ktorom žije).</a:t>
            </a:r>
            <a:endParaRPr lang="sk-SK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1107504"/>
            <a:ext cx="8686800" cy="28803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080125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sz="2800" dirty="0" smtClean="0"/>
              <a:t>Vo všeobecnosti rozlišujeme 5 zákl. typy ústnych orgánov: 1.hryzavé (</a:t>
            </a:r>
            <a:r>
              <a:rPr lang="sk-SK" sz="2800" dirty="0" err="1" smtClean="0"/>
              <a:t>chrust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             2.hryzavo – </a:t>
            </a:r>
            <a:r>
              <a:rPr lang="sk-SK" sz="2800" dirty="0" err="1" smtClean="0"/>
              <a:t>lízavé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       3.lízavo –cicavé (motýle)</a:t>
            </a:r>
          </a:p>
          <a:p>
            <a:pPr>
              <a:buNone/>
            </a:pPr>
            <a:r>
              <a:rPr lang="sk-SK" sz="2800" dirty="0" smtClean="0"/>
              <a:t>                                 4.lízavé (včela)</a:t>
            </a:r>
          </a:p>
          <a:p>
            <a:pPr>
              <a:buNone/>
            </a:pPr>
            <a:r>
              <a:rPr lang="sk-SK" sz="2800" dirty="0" smtClean="0"/>
              <a:t>                                 5.bodavo –cicavé (komár)</a:t>
            </a:r>
            <a:endParaRPr lang="sk-SK" sz="2800" dirty="0"/>
          </a:p>
        </p:txBody>
      </p:sp>
      <p:pic>
        <p:nvPicPr>
          <p:cNvPr id="2050" name="Picture 2" descr="C:\Users\user\Desktop\v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8239938" cy="2691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315</TotalTime>
  <Words>573</Words>
  <Application>Microsoft Office PowerPoint</Application>
  <PresentationFormat>Prezentácia na obrazovke (4:3)</PresentationFormat>
  <Paragraphs>176</Paragraphs>
  <Slides>33</Slides>
  <Notes>33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33</vt:i4>
      </vt:variant>
    </vt:vector>
  </HeadingPairs>
  <TitlesOfParts>
    <vt:vector size="34" baseType="lpstr">
      <vt:lpstr>Cestovanie</vt:lpstr>
      <vt:lpstr>Diana Raffesbergova</vt:lpstr>
      <vt:lpstr>Snímka 2</vt:lpstr>
      <vt:lpstr>HMYZ (INSECTA)</vt:lpstr>
      <vt:lpstr>TELO</vt:lpstr>
      <vt:lpstr>Snímka 5</vt:lpstr>
      <vt:lpstr>Zložené oko</vt:lpstr>
      <vt:lpstr>Snímka 7</vt:lpstr>
      <vt:lpstr>Ústne orgány hmyzu</vt:lpstr>
      <vt:lpstr>Snímka 9</vt:lpstr>
      <vt:lpstr>Snímka 10</vt:lpstr>
      <vt:lpstr>Stavba hlavy</vt:lpstr>
      <vt:lpstr>HRUĎ</vt:lpstr>
      <vt:lpstr>končatiny</vt:lpstr>
      <vt:lpstr>krídla</vt:lpstr>
      <vt:lpstr>Snímka 15</vt:lpstr>
      <vt:lpstr>Bezkrídly hmyz (apterygota)</vt:lpstr>
      <vt:lpstr>CHVOSTOSKOKY</vt:lpstr>
      <vt:lpstr>ŠVEHLY</vt:lpstr>
      <vt:lpstr>Švehla obyčajná</vt:lpstr>
      <vt:lpstr>výskyt</vt:lpstr>
      <vt:lpstr>PREMENA </vt:lpstr>
      <vt:lpstr>Snímka 22</vt:lpstr>
      <vt:lpstr>Neúplná premena</vt:lpstr>
      <vt:lpstr>Snímka 24</vt:lpstr>
      <vt:lpstr>ZMYSLI HMYZU</vt:lpstr>
      <vt:lpstr>Dýchacia sústava</vt:lpstr>
      <vt:lpstr>VYLUčOVACIA SúSTAVA</vt:lpstr>
      <vt:lpstr>Cievna sústava</vt:lpstr>
      <vt:lpstr>mimikry </vt:lpstr>
      <vt:lpstr>Lykožrut smrekový typographus</vt:lpstr>
      <vt:lpstr>Snímka 31</vt:lpstr>
      <vt:lpstr>LYKOžRúT LESKLý</vt:lpstr>
      <vt:lpstr>Snímka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user</cp:lastModifiedBy>
  <cp:revision>33</cp:revision>
  <dcterms:created xsi:type="dcterms:W3CDTF">2013-03-04T15:05:10Z</dcterms:created>
  <dcterms:modified xsi:type="dcterms:W3CDTF">2013-03-05T17:48:50Z</dcterms:modified>
</cp:coreProperties>
</file>