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E17"/>
    <a:srgbClr val="37287B"/>
    <a:srgbClr val="5146AF"/>
    <a:srgbClr val="DA5431"/>
    <a:srgbClr val="1A1A1A"/>
    <a:srgbClr val="FFD41D"/>
    <a:srgbClr val="FFE471"/>
    <a:srgbClr val="FDBC00"/>
    <a:srgbClr val="FFDF85"/>
    <a:srgbClr val="FEB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13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0052" y="891995"/>
            <a:ext cx="8272947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07256"/>
            <a:ext cx="8229600" cy="88083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6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8998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791835"/>
            <a:ext cx="8246070" cy="297542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87" y="46082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23749"/>
            <a:ext cx="6236936" cy="334411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7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891995"/>
            <a:ext cx="8076896" cy="90286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07152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540" y="281175"/>
            <a:ext cx="5947260" cy="1527050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tx1"/>
                </a:solidFill>
              </a:rPr>
              <a:t>Mestské štáty Sparta a Atény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96260" y="1502815"/>
            <a:ext cx="7643485" cy="3512215"/>
          </a:xfrm>
        </p:spPr>
        <p:txBody>
          <a:bodyPr>
            <a:normAutofit/>
          </a:bodyPr>
          <a:lstStyle/>
          <a:p>
            <a:r>
              <a:rPr lang="sk-SK" sz="2400" dirty="0"/>
              <a:t>Na čele – 2 králi, kontrolovaní 5 </a:t>
            </a:r>
            <a:r>
              <a:rPr lang="sk-SK" sz="2400" dirty="0" smtClean="0"/>
              <a:t>úradníkmi</a:t>
            </a:r>
            <a:r>
              <a:rPr lang="sk-SK" sz="2400" dirty="0"/>
              <a:t>.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Všetci </a:t>
            </a:r>
            <a:r>
              <a:rPr lang="sk-SK" sz="2400" dirty="0"/>
              <a:t>plnoprávni muži nad 30 r. sa schádzali na ľudovom zhromaždení, kde sa vyjadrovali k štátnym otázkam. Na výkon moci dohliadala rada </a:t>
            </a:r>
            <a:r>
              <a:rPr lang="sk-SK" sz="2400" dirty="0" smtClean="0"/>
              <a:t>starších.</a:t>
            </a:r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3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40730" y="1502815"/>
            <a:ext cx="8246070" cy="3264447"/>
          </a:xfrm>
        </p:spPr>
        <p:txBody>
          <a:bodyPr>
            <a:normAutofit/>
          </a:bodyPr>
          <a:lstStyle/>
          <a:p>
            <a:r>
              <a:rPr lang="sk-SK" sz="2400" dirty="0"/>
              <a:t>Po uplynutí povinnej vojenskej služby sa každý muž vo veku okolo 35 rokov mohol rozhodnúť, či bude naďalej vojakom alebo sa stane civilným občanom – vtedy mu štát pridelil otrokov a pozemky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r>
              <a:rPr lang="sk-SK" sz="2400" dirty="0"/>
              <a:t>Ideál spartskej spoločnosti – sila, vojna, úspech, najväčšia cnosť – zomrieť v boji za vlasť.</a:t>
            </a:r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0272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3555" y="1350110"/>
            <a:ext cx="8246070" cy="3264447"/>
          </a:xfrm>
        </p:spPr>
        <p:txBody>
          <a:bodyPr>
            <a:normAutofit/>
          </a:bodyPr>
          <a:lstStyle/>
          <a:p>
            <a:r>
              <a:rPr lang="sk-SK" sz="2400" dirty="0" smtClean="0"/>
              <a:t>Pri narodení dieťa prezerali, či nemá vrodené vady.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 smtClean="0"/>
              <a:t>Chlapci po dovŕšení 7 rokov, absolvovali vojenský výcvik, ktorý bol veľmi prísny (bitky, zápasy, lov...) a na konci záverečná skúška (zabitie otroka, bez toho aby ich niekto chytil) </a:t>
            </a:r>
          </a:p>
          <a:p>
            <a:endParaRPr lang="sk-SK" sz="2400" dirty="0"/>
          </a:p>
        </p:txBody>
      </p:sp>
      <p:pic>
        <p:nvPicPr>
          <p:cNvPr id="4" name="Zástupný objekt pre obsah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" t="20401"/>
          <a:stretch/>
        </p:blipFill>
        <p:spPr>
          <a:xfrm>
            <a:off x="5488231" y="3525066"/>
            <a:ext cx="3323544" cy="145999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90" y="3569006"/>
            <a:ext cx="2180313" cy="143254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406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2" t="20532" r="9674"/>
          <a:stretch/>
        </p:blipFill>
        <p:spPr>
          <a:xfrm>
            <a:off x="1059784" y="128471"/>
            <a:ext cx="6178320" cy="4782588"/>
          </a:xfrm>
        </p:spPr>
      </p:pic>
    </p:spTree>
    <p:extLst>
      <p:ext uri="{BB962C8B-B14F-4D97-AF65-F5344CB8AC3E}">
        <p14:creationId xmlns:p14="http://schemas.microsoft.com/office/powerpoint/2010/main" val="30375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28720" y="2419045"/>
            <a:ext cx="4428445" cy="89984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56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502815"/>
            <a:ext cx="8246070" cy="3512215"/>
          </a:xfrm>
        </p:spPr>
        <p:txBody>
          <a:bodyPr/>
          <a:lstStyle/>
          <a:p>
            <a:r>
              <a:rPr lang="en-US" sz="2600" dirty="0" err="1"/>
              <a:t>Staroveké</a:t>
            </a:r>
            <a:r>
              <a:rPr lang="en-US" sz="2600" dirty="0"/>
              <a:t> </a:t>
            </a:r>
            <a:r>
              <a:rPr lang="en-US" sz="2600" dirty="0" err="1"/>
              <a:t>Grécko</a:t>
            </a:r>
            <a:r>
              <a:rPr lang="en-US" sz="2600" dirty="0"/>
              <a:t> </a:t>
            </a:r>
            <a:r>
              <a:rPr lang="en-US" sz="2600" dirty="0" err="1"/>
              <a:t>tvorili</a:t>
            </a:r>
            <a:r>
              <a:rPr lang="en-US" sz="2600" dirty="0"/>
              <a:t> </a:t>
            </a:r>
            <a:r>
              <a:rPr lang="en-US" sz="2600" dirty="0" err="1"/>
              <a:t>mnohé</a:t>
            </a:r>
            <a:r>
              <a:rPr lang="en-US" sz="2600" dirty="0"/>
              <a:t> </a:t>
            </a:r>
            <a:r>
              <a:rPr lang="en-US" sz="2600" dirty="0" err="1"/>
              <a:t>mestské</a:t>
            </a:r>
            <a:r>
              <a:rPr lang="en-US" sz="2600" dirty="0"/>
              <a:t> </a:t>
            </a:r>
            <a:r>
              <a:rPr lang="en-US" sz="2600" dirty="0" err="1"/>
              <a:t>štáty</a:t>
            </a:r>
            <a:r>
              <a:rPr lang="en-US" sz="2600" dirty="0"/>
              <a:t> a </a:t>
            </a:r>
            <a:r>
              <a:rPr lang="en-US" sz="2600" dirty="0" err="1"/>
              <a:t>ich</a:t>
            </a:r>
            <a:r>
              <a:rPr lang="en-US" sz="2600" dirty="0"/>
              <a:t> </a:t>
            </a:r>
            <a:r>
              <a:rPr lang="en-US" sz="2600" dirty="0" err="1"/>
              <a:t>kolónie</a:t>
            </a:r>
            <a:r>
              <a:rPr lang="en-US" sz="2600" dirty="0"/>
              <a:t> </a:t>
            </a:r>
            <a:r>
              <a:rPr lang="en-US" sz="2600" dirty="0" err="1"/>
              <a:t>ležiace</a:t>
            </a:r>
            <a:r>
              <a:rPr lang="en-US" sz="2600" dirty="0"/>
              <a:t> </a:t>
            </a:r>
            <a:r>
              <a:rPr lang="en-US" sz="2600" dirty="0" err="1"/>
              <a:t>na</a:t>
            </a:r>
            <a:r>
              <a:rPr lang="en-US" sz="2600" dirty="0"/>
              <a:t> </a:t>
            </a:r>
            <a:r>
              <a:rPr lang="en-US" sz="2600" dirty="0" err="1"/>
              <a:t>pobreží</a:t>
            </a:r>
            <a:r>
              <a:rPr lang="en-US" sz="2600" dirty="0"/>
              <a:t> </a:t>
            </a:r>
            <a:r>
              <a:rPr lang="en-US" sz="2600" dirty="0" err="1"/>
              <a:t>Stredozemného</a:t>
            </a:r>
            <a:r>
              <a:rPr lang="en-US" sz="2600" dirty="0"/>
              <a:t> mora.</a:t>
            </a:r>
          </a:p>
          <a:p>
            <a:pPr marL="0" indent="0">
              <a:buNone/>
            </a:pPr>
            <a:endParaRPr lang="sk-SK" sz="2600" dirty="0" smtClean="0"/>
          </a:p>
          <a:p>
            <a:r>
              <a:rPr lang="en-US" sz="2600" dirty="0" err="1" smtClean="0"/>
              <a:t>Grécke</a:t>
            </a:r>
            <a:r>
              <a:rPr lang="en-US" sz="2600" dirty="0" smtClean="0"/>
              <a:t> </a:t>
            </a:r>
            <a:r>
              <a:rPr lang="en-US" sz="2600" dirty="0" err="1"/>
              <a:t>mestské</a:t>
            </a:r>
            <a:r>
              <a:rPr lang="en-US" sz="2600" dirty="0"/>
              <a:t> </a:t>
            </a:r>
            <a:r>
              <a:rPr lang="en-US" sz="2600" dirty="0" err="1"/>
              <a:t>štáty</a:t>
            </a:r>
            <a:r>
              <a:rPr lang="en-US" sz="2600" dirty="0"/>
              <a:t> </a:t>
            </a:r>
            <a:r>
              <a:rPr lang="en-US" sz="2600" dirty="0" err="1"/>
              <a:t>sa</a:t>
            </a:r>
            <a:r>
              <a:rPr lang="en-US" sz="2600" dirty="0"/>
              <a:t> </a:t>
            </a:r>
            <a:r>
              <a:rPr lang="en-US" sz="2600" dirty="0" err="1"/>
              <a:t>nazývali</a:t>
            </a:r>
            <a:r>
              <a:rPr lang="en-US" sz="2600" dirty="0"/>
              <a:t> polis. </a:t>
            </a:r>
            <a:endParaRPr lang="sk-SK" sz="2600" dirty="0" smtClean="0"/>
          </a:p>
          <a:p>
            <a:endParaRPr lang="sk-SK" sz="2600" dirty="0" smtClean="0"/>
          </a:p>
          <a:p>
            <a:r>
              <a:rPr lang="en-US" sz="2600" dirty="0" err="1" smtClean="0"/>
              <a:t>Mestský</a:t>
            </a:r>
            <a:r>
              <a:rPr lang="en-US" sz="2600" dirty="0" smtClean="0"/>
              <a:t> </a:t>
            </a:r>
            <a:r>
              <a:rPr lang="en-US" sz="2600" dirty="0" err="1"/>
              <a:t>štát</a:t>
            </a:r>
            <a:r>
              <a:rPr lang="en-US" sz="2600" dirty="0"/>
              <a:t> </a:t>
            </a:r>
            <a:r>
              <a:rPr lang="en-US" sz="2600" dirty="0" err="1"/>
              <a:t>zahŕňal</a:t>
            </a:r>
            <a:r>
              <a:rPr lang="en-US" sz="2600" dirty="0"/>
              <a:t> </a:t>
            </a:r>
            <a:r>
              <a:rPr lang="en-US" sz="2600" dirty="0" err="1"/>
              <a:t>územie</a:t>
            </a:r>
            <a:r>
              <a:rPr lang="en-US" sz="2600" dirty="0"/>
              <a:t> </a:t>
            </a:r>
            <a:r>
              <a:rPr lang="en-US" sz="2600" dirty="0" err="1"/>
              <a:t>mesta</a:t>
            </a:r>
            <a:r>
              <a:rPr lang="en-US" sz="2600" dirty="0"/>
              <a:t> a </a:t>
            </a:r>
            <a:r>
              <a:rPr lang="en-US" sz="2600" dirty="0" err="1"/>
              <a:t>jeho</a:t>
            </a:r>
            <a:r>
              <a:rPr lang="en-US" sz="2600" dirty="0"/>
              <a:t> </a:t>
            </a:r>
            <a:r>
              <a:rPr lang="en-US" sz="2600" dirty="0" err="1"/>
              <a:t>okolia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40730" y="1197405"/>
            <a:ext cx="8246070" cy="3569857"/>
          </a:xfrm>
        </p:spPr>
        <p:txBody>
          <a:bodyPr>
            <a:normAutofit/>
          </a:bodyPr>
          <a:lstStyle/>
          <a:p>
            <a:r>
              <a:rPr lang="sk-SK" sz="2400" dirty="0" smtClean="0"/>
              <a:t>Atény</a:t>
            </a:r>
          </a:p>
          <a:p>
            <a:r>
              <a:rPr lang="sk-SK" sz="2400" dirty="0" smtClean="0"/>
              <a:t>Sparta</a:t>
            </a:r>
          </a:p>
          <a:p>
            <a:r>
              <a:rPr lang="sk-SK" sz="2400" dirty="0" smtClean="0"/>
              <a:t>Olympia</a:t>
            </a:r>
          </a:p>
          <a:p>
            <a:r>
              <a:rPr lang="sk-SK" sz="2400" dirty="0" err="1" smtClean="0"/>
              <a:t>Theby</a:t>
            </a:r>
            <a:endParaRPr lang="sk-SK" sz="2400" dirty="0" smtClean="0"/>
          </a:p>
          <a:p>
            <a:r>
              <a:rPr lang="sk-SK" sz="2400" dirty="0" smtClean="0"/>
              <a:t>Delfy</a:t>
            </a:r>
          </a:p>
          <a:p>
            <a:r>
              <a:rPr lang="sk-SK" sz="2400" dirty="0" err="1" smtClean="0"/>
              <a:t>Korin</a:t>
            </a:r>
            <a:r>
              <a:rPr lang="sk-SK" sz="2400" dirty="0" smtClean="0"/>
              <a:t>...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372009"/>
            <a:ext cx="5374150" cy="34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28471"/>
            <a:ext cx="6542346" cy="4539392"/>
          </a:xfrm>
        </p:spPr>
        <p:txBody>
          <a:bodyPr>
            <a:normAutofit fontScale="92500"/>
          </a:bodyPr>
          <a:lstStyle/>
          <a:p>
            <a:r>
              <a:rPr lang="en-US" sz="2600" dirty="0" err="1"/>
              <a:t>Mestské</a:t>
            </a:r>
            <a:r>
              <a:rPr lang="en-US" sz="2600" dirty="0"/>
              <a:t> </a:t>
            </a:r>
            <a:r>
              <a:rPr lang="en-US" sz="2600" dirty="0" err="1"/>
              <a:t>štáty</a:t>
            </a:r>
            <a:r>
              <a:rPr lang="en-US" sz="2600" dirty="0"/>
              <a:t> </a:t>
            </a:r>
            <a:r>
              <a:rPr lang="en-US" sz="2600" dirty="0" err="1"/>
              <a:t>boli</a:t>
            </a:r>
            <a:r>
              <a:rPr lang="en-US" sz="2600" dirty="0"/>
              <a:t> </a:t>
            </a:r>
            <a:r>
              <a:rPr lang="en-US" sz="2600" dirty="0" err="1"/>
              <a:t>nezávislé</a:t>
            </a:r>
            <a:r>
              <a:rPr lang="en-US" sz="2600" dirty="0"/>
              <a:t> a </a:t>
            </a:r>
            <a:r>
              <a:rPr lang="en-US" sz="2600" dirty="0" err="1"/>
              <a:t>každý</a:t>
            </a:r>
            <a:r>
              <a:rPr lang="en-US" sz="2600" dirty="0"/>
              <a:t> z </a:t>
            </a:r>
            <a:r>
              <a:rPr lang="en-US" sz="2600" dirty="0" err="1"/>
              <a:t>nich</a:t>
            </a:r>
            <a:r>
              <a:rPr lang="en-US" sz="2600" dirty="0"/>
              <a:t> mal </a:t>
            </a:r>
            <a:r>
              <a:rPr lang="en-US" sz="2600" dirty="0" err="1"/>
              <a:t>niekoľko</a:t>
            </a:r>
            <a:r>
              <a:rPr lang="en-US" sz="2600" dirty="0"/>
              <a:t> </a:t>
            </a:r>
            <a:r>
              <a:rPr lang="en-US" sz="2600" dirty="0" err="1"/>
              <a:t>tisíc</a:t>
            </a:r>
            <a:r>
              <a:rPr lang="en-US" sz="2600" dirty="0"/>
              <a:t> </a:t>
            </a:r>
            <a:r>
              <a:rPr lang="en-US" sz="2600" dirty="0" err="1"/>
              <a:t>obyvateľov</a:t>
            </a:r>
            <a:r>
              <a:rPr lang="en-US" sz="2600" dirty="0"/>
              <a:t>. </a:t>
            </a:r>
            <a:endParaRPr lang="sk-SK" sz="2600" dirty="0" smtClean="0"/>
          </a:p>
          <a:p>
            <a:endParaRPr lang="sk-SK" sz="2600" dirty="0" smtClean="0"/>
          </a:p>
          <a:p>
            <a:r>
              <a:rPr lang="en-US" sz="2600" dirty="0" err="1" smtClean="0"/>
              <a:t>Spočiatku</a:t>
            </a:r>
            <a:r>
              <a:rPr lang="en-US" sz="2600" dirty="0" smtClean="0"/>
              <a:t> </a:t>
            </a:r>
            <a:r>
              <a:rPr lang="en-US" sz="2600" dirty="0" err="1" smtClean="0"/>
              <a:t>vládli</a:t>
            </a:r>
            <a:r>
              <a:rPr lang="en-US" sz="2600" dirty="0" smtClean="0"/>
              <a:t> v </a:t>
            </a:r>
            <a:r>
              <a:rPr lang="en-US" sz="2600" dirty="0" err="1" smtClean="0"/>
              <a:t>mestských</a:t>
            </a:r>
            <a:r>
              <a:rPr lang="en-US" sz="2600" dirty="0" smtClean="0"/>
              <a:t> </a:t>
            </a:r>
            <a:r>
              <a:rPr lang="en-US" sz="2600" dirty="0" err="1" smtClean="0"/>
              <a:t>štátoch</a:t>
            </a:r>
            <a:r>
              <a:rPr lang="en-US" sz="2600" dirty="0" smtClean="0"/>
              <a:t> </a:t>
            </a:r>
            <a:r>
              <a:rPr lang="en-US" sz="2600" dirty="0" err="1" smtClean="0"/>
              <a:t>príslušníci</a:t>
            </a:r>
            <a:r>
              <a:rPr lang="en-US" sz="2600" dirty="0" smtClean="0"/>
              <a:t> </a:t>
            </a:r>
            <a:r>
              <a:rPr lang="en-US" sz="2600" dirty="0" err="1" smtClean="0"/>
              <a:t>aristokracie</a:t>
            </a:r>
            <a:r>
              <a:rPr lang="en-US" sz="2600" dirty="0" smtClean="0"/>
              <a:t> – to </a:t>
            </a:r>
            <a:r>
              <a:rPr lang="en-US" sz="2600" dirty="0" err="1" smtClean="0"/>
              <a:t>bol</a:t>
            </a:r>
            <a:r>
              <a:rPr lang="en-US" sz="2600" dirty="0" smtClean="0"/>
              <a:t> </a:t>
            </a:r>
            <a:r>
              <a:rPr lang="en-US" sz="2600" dirty="0" err="1" smtClean="0"/>
              <a:t>systém</a:t>
            </a:r>
            <a:r>
              <a:rPr lang="en-US" sz="2600" dirty="0" smtClean="0"/>
              <a:t> </a:t>
            </a:r>
            <a:r>
              <a:rPr lang="en-US" sz="2600" dirty="0" err="1" smtClean="0"/>
              <a:t>nazývaný</a:t>
            </a:r>
            <a:r>
              <a:rPr lang="en-US" sz="2600" dirty="0" smtClean="0"/>
              <a:t> </a:t>
            </a:r>
            <a:r>
              <a:rPr lang="en-US" sz="2600" dirty="0" err="1" smtClean="0"/>
              <a:t>oligarchia</a:t>
            </a:r>
            <a:r>
              <a:rPr lang="en-US" sz="2600" dirty="0" smtClean="0"/>
              <a:t>. </a:t>
            </a:r>
            <a:endParaRPr lang="sk-SK" sz="2600" dirty="0" smtClean="0"/>
          </a:p>
          <a:p>
            <a:pPr marL="0" indent="0">
              <a:buNone/>
            </a:pPr>
            <a:endParaRPr lang="sk-SK" sz="2600" dirty="0" smtClean="0"/>
          </a:p>
          <a:p>
            <a:r>
              <a:rPr lang="en-US" sz="2600" dirty="0" err="1" smtClean="0"/>
              <a:t>Aristokracia</a:t>
            </a:r>
            <a:r>
              <a:rPr lang="en-US" sz="2600" dirty="0" smtClean="0"/>
              <a:t> </a:t>
            </a:r>
            <a:r>
              <a:rPr lang="en-US" sz="2600" dirty="0" err="1"/>
              <a:t>zneužívala</a:t>
            </a:r>
            <a:r>
              <a:rPr lang="en-US" sz="2600" dirty="0"/>
              <a:t> </a:t>
            </a:r>
            <a:r>
              <a:rPr lang="en-US" sz="2600" dirty="0" err="1"/>
              <a:t>moc</a:t>
            </a:r>
            <a:r>
              <a:rPr lang="en-US" sz="2600" dirty="0"/>
              <a:t>, </a:t>
            </a:r>
            <a:r>
              <a:rPr lang="en-US" sz="2600" dirty="0" err="1"/>
              <a:t>čo</a:t>
            </a:r>
            <a:r>
              <a:rPr lang="en-US" sz="2600" dirty="0"/>
              <a:t> </a:t>
            </a:r>
            <a:r>
              <a:rPr lang="en-US" sz="2600" dirty="0" err="1"/>
              <a:t>nakoniec</a:t>
            </a:r>
            <a:r>
              <a:rPr lang="en-US" sz="2600" dirty="0"/>
              <a:t> </a:t>
            </a:r>
            <a:r>
              <a:rPr lang="en-US" sz="2600" dirty="0" err="1"/>
              <a:t>presvedčilo</a:t>
            </a:r>
            <a:r>
              <a:rPr lang="en-US" sz="2600" dirty="0"/>
              <a:t> </a:t>
            </a:r>
            <a:r>
              <a:rPr lang="en-US" sz="2600" dirty="0" err="1"/>
              <a:t>ľud</a:t>
            </a:r>
            <a:r>
              <a:rPr lang="en-US" sz="2600" dirty="0"/>
              <a:t>, aby </a:t>
            </a:r>
            <a:r>
              <a:rPr lang="en-US" sz="2600" dirty="0" err="1"/>
              <a:t>zaviedol</a:t>
            </a:r>
            <a:r>
              <a:rPr lang="en-US" sz="2600" dirty="0"/>
              <a:t> </a:t>
            </a:r>
            <a:r>
              <a:rPr lang="en-US" sz="2600" dirty="0" err="1"/>
              <a:t>nový</a:t>
            </a:r>
            <a:r>
              <a:rPr lang="en-US" sz="2600" dirty="0"/>
              <a:t> model </a:t>
            </a:r>
            <a:r>
              <a:rPr lang="en-US" sz="2600" dirty="0" err="1"/>
              <a:t>vlády</a:t>
            </a:r>
            <a:r>
              <a:rPr lang="en-US" sz="2600" dirty="0"/>
              <a:t> </a:t>
            </a:r>
            <a:r>
              <a:rPr lang="en-US" sz="2600" dirty="0" err="1"/>
              <a:t>jednej</a:t>
            </a:r>
            <a:r>
              <a:rPr lang="en-US" sz="2600" dirty="0"/>
              <a:t> </a:t>
            </a:r>
            <a:r>
              <a:rPr lang="en-US" sz="2600" dirty="0" err="1"/>
              <a:t>osoby</a:t>
            </a:r>
            <a:r>
              <a:rPr lang="en-US" sz="2600" dirty="0"/>
              <a:t> – </a:t>
            </a:r>
            <a:r>
              <a:rPr lang="en-US" sz="2600" dirty="0" err="1"/>
              <a:t>tyrana</a:t>
            </a:r>
            <a:r>
              <a:rPr lang="en-US" sz="2600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tyran</a:t>
            </a:r>
            <a:r>
              <a:rPr lang="en-US" sz="2200" dirty="0"/>
              <a:t> </a:t>
            </a:r>
            <a:r>
              <a:rPr lang="en-US" sz="2200" dirty="0" err="1"/>
              <a:t>nemal</a:t>
            </a:r>
            <a:r>
              <a:rPr lang="en-US" sz="2200" dirty="0"/>
              <a:t> </a:t>
            </a:r>
            <a:r>
              <a:rPr lang="en-US" sz="2200" dirty="0" err="1"/>
              <a:t>dnešný</a:t>
            </a:r>
            <a:r>
              <a:rPr lang="en-US" sz="2200" dirty="0"/>
              <a:t> </a:t>
            </a:r>
            <a:r>
              <a:rPr lang="en-US" sz="2200" dirty="0" err="1"/>
              <a:t>význam</a:t>
            </a:r>
            <a:r>
              <a:rPr lang="en-US" sz="2200" dirty="0"/>
              <a:t> </a:t>
            </a:r>
            <a:r>
              <a:rPr lang="en-US" sz="2200" dirty="0" err="1"/>
              <a:t>bezcitného</a:t>
            </a:r>
            <a:r>
              <a:rPr lang="en-US" sz="2200" dirty="0"/>
              <a:t> </a:t>
            </a:r>
            <a:r>
              <a:rPr lang="en-US" sz="2200" dirty="0" err="1"/>
              <a:t>vládcu</a:t>
            </a:r>
            <a:r>
              <a:rPr lang="en-US" sz="2200" dirty="0"/>
              <a:t>, </a:t>
            </a:r>
            <a:r>
              <a:rPr lang="en-US" sz="2200" dirty="0" err="1"/>
              <a:t>znamenal</a:t>
            </a:r>
            <a:r>
              <a:rPr lang="en-US" sz="2200" dirty="0"/>
              <a:t> </a:t>
            </a:r>
            <a:r>
              <a:rPr lang="en-US" sz="2200" dirty="0" err="1"/>
              <a:t>samovládcu</a:t>
            </a:r>
            <a:r>
              <a:rPr lang="en-US" sz="2200" dirty="0"/>
              <a:t>). </a:t>
            </a:r>
            <a:endParaRPr lang="sk-SK" sz="2200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28471"/>
            <a:ext cx="6542346" cy="453939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Jedným</a:t>
            </a:r>
            <a:r>
              <a:rPr lang="en-US" dirty="0"/>
              <a:t> z </a:t>
            </a:r>
            <a:r>
              <a:rPr lang="en-US" dirty="0" err="1"/>
              <a:t>najlepších</a:t>
            </a:r>
            <a:r>
              <a:rPr lang="en-US" dirty="0"/>
              <a:t> </a:t>
            </a:r>
            <a:r>
              <a:rPr lang="en-US" dirty="0" err="1"/>
              <a:t>tyranov</a:t>
            </a:r>
            <a:r>
              <a:rPr lang="en-US" dirty="0"/>
              <a:t> v </a:t>
            </a:r>
            <a:r>
              <a:rPr lang="en-US" dirty="0" err="1"/>
              <a:t>Aténach</a:t>
            </a:r>
            <a:r>
              <a:rPr lang="en-US" dirty="0"/>
              <a:t> </a:t>
            </a:r>
            <a:r>
              <a:rPr lang="en-US" dirty="0" err="1"/>
              <a:t>bol</a:t>
            </a:r>
            <a:r>
              <a:rPr lang="en-US" dirty="0"/>
              <a:t> </a:t>
            </a:r>
            <a:r>
              <a:rPr lang="en-US" dirty="0" err="1"/>
              <a:t>Solón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od r. 594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Kristom</a:t>
            </a:r>
            <a:r>
              <a:rPr lang="en-US" dirty="0"/>
              <a:t> </a:t>
            </a:r>
            <a:r>
              <a:rPr lang="en-US" dirty="0" err="1"/>
              <a:t>uskutočnil</a:t>
            </a:r>
            <a:r>
              <a:rPr lang="en-US" dirty="0"/>
              <a:t> </a:t>
            </a:r>
            <a:r>
              <a:rPr lang="en-US" dirty="0" err="1"/>
              <a:t>viaceré</a:t>
            </a:r>
            <a:r>
              <a:rPr lang="en-US" dirty="0"/>
              <a:t> </a:t>
            </a:r>
            <a:r>
              <a:rPr lang="en-US" dirty="0" err="1"/>
              <a:t>reformy</a:t>
            </a:r>
            <a:r>
              <a:rPr lang="en-US" dirty="0"/>
              <a:t>, </a:t>
            </a:r>
            <a:r>
              <a:rPr lang="en-US" dirty="0" err="1"/>
              <a:t>umožňujúce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chudobnejším</a:t>
            </a:r>
            <a:r>
              <a:rPr lang="en-US" dirty="0"/>
              <a:t> </a:t>
            </a:r>
            <a:r>
              <a:rPr lang="en-US" dirty="0" err="1"/>
              <a:t>vrstvám</a:t>
            </a:r>
            <a:r>
              <a:rPr lang="en-US" dirty="0"/>
              <a:t> </a:t>
            </a:r>
            <a:r>
              <a:rPr lang="en-US" dirty="0" err="1"/>
              <a:t>podieľať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moci</a:t>
            </a:r>
            <a:r>
              <a:rPr lang="en-US" dirty="0"/>
              <a:t> a </a:t>
            </a:r>
            <a:r>
              <a:rPr lang="en-US" dirty="0" err="1"/>
              <a:t>riadení</a:t>
            </a:r>
            <a:r>
              <a:rPr lang="en-US" dirty="0"/>
              <a:t> </a:t>
            </a:r>
            <a:r>
              <a:rPr lang="en-US" dirty="0" err="1"/>
              <a:t>štátu</a:t>
            </a:r>
            <a:r>
              <a:rPr lang="en-US" dirty="0" smtClean="0"/>
              <a:t>.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Napriek</a:t>
            </a:r>
            <a:r>
              <a:rPr lang="en-US" dirty="0" smtClean="0"/>
              <a:t> </a:t>
            </a:r>
            <a:r>
              <a:rPr lang="en-US" dirty="0" err="1"/>
              <a:t>tomu</a:t>
            </a:r>
            <a:r>
              <a:rPr lang="en-US" dirty="0"/>
              <a:t> </a:t>
            </a:r>
            <a:r>
              <a:rPr lang="en-US" dirty="0" err="1"/>
              <a:t>nepokoje</a:t>
            </a:r>
            <a:r>
              <a:rPr lang="en-US" dirty="0"/>
              <a:t> </a:t>
            </a:r>
            <a:r>
              <a:rPr lang="en-US" dirty="0" err="1"/>
              <a:t>pokračovali</a:t>
            </a:r>
            <a:r>
              <a:rPr lang="en-US" dirty="0"/>
              <a:t>. </a:t>
            </a:r>
            <a:r>
              <a:rPr lang="en-US" dirty="0" err="1"/>
              <a:t>Napokon</a:t>
            </a:r>
            <a:r>
              <a:rPr lang="en-US" dirty="0"/>
              <a:t> </a:t>
            </a:r>
            <a:r>
              <a:rPr lang="en-US" dirty="0" err="1"/>
              <a:t>okolo</a:t>
            </a:r>
            <a:r>
              <a:rPr lang="en-US" dirty="0"/>
              <a:t> r. 500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Kristom</a:t>
            </a:r>
            <a:r>
              <a:rPr lang="en-US" dirty="0"/>
              <a:t> </a:t>
            </a:r>
            <a:r>
              <a:rPr lang="en-US" dirty="0" err="1"/>
              <a:t>zvrhli</a:t>
            </a:r>
            <a:r>
              <a:rPr lang="en-US" dirty="0"/>
              <a:t> </a:t>
            </a:r>
            <a:r>
              <a:rPr lang="en-US" dirty="0" err="1"/>
              <a:t>niektoré</a:t>
            </a:r>
            <a:r>
              <a:rPr lang="en-US" dirty="0"/>
              <a:t> </a:t>
            </a:r>
            <a:r>
              <a:rPr lang="en-US" dirty="0" err="1"/>
              <a:t>grécke</a:t>
            </a:r>
            <a:r>
              <a:rPr lang="en-US" dirty="0"/>
              <a:t> </a:t>
            </a:r>
            <a:r>
              <a:rPr lang="en-US" dirty="0" err="1"/>
              <a:t>mestá</a:t>
            </a:r>
            <a:r>
              <a:rPr lang="en-US" dirty="0"/>
              <a:t> </a:t>
            </a:r>
            <a:r>
              <a:rPr lang="en-US" dirty="0" err="1"/>
              <a:t>svojich</a:t>
            </a:r>
            <a:r>
              <a:rPr lang="en-US" dirty="0"/>
              <a:t> </a:t>
            </a:r>
            <a:r>
              <a:rPr lang="en-US" dirty="0" err="1"/>
              <a:t>tyranov</a:t>
            </a:r>
            <a:r>
              <a:rPr lang="en-US" dirty="0"/>
              <a:t> a </a:t>
            </a:r>
            <a:r>
              <a:rPr lang="en-US" dirty="0" err="1"/>
              <a:t>nastolili</a:t>
            </a:r>
            <a:r>
              <a:rPr lang="en-US" dirty="0"/>
              <a:t> </a:t>
            </a:r>
            <a:r>
              <a:rPr lang="en-US" dirty="0" err="1"/>
              <a:t>vládu</a:t>
            </a:r>
            <a:r>
              <a:rPr lang="en-US" dirty="0"/>
              <a:t> </a:t>
            </a:r>
            <a:r>
              <a:rPr lang="en-US" dirty="0" err="1"/>
              <a:t>ľudu</a:t>
            </a:r>
            <a:r>
              <a:rPr lang="en-US" dirty="0"/>
              <a:t> – </a:t>
            </a:r>
            <a:r>
              <a:rPr lang="en-US" dirty="0" err="1"/>
              <a:t>demokraciu</a:t>
            </a:r>
            <a:r>
              <a:rPr lang="en-US" dirty="0"/>
              <a:t>. </a:t>
            </a:r>
            <a:endParaRPr lang="sk-SK" dirty="0" smtClean="0"/>
          </a:p>
          <a:p>
            <a:endParaRPr lang="sk-SK" dirty="0"/>
          </a:p>
          <a:p>
            <a:r>
              <a:rPr lang="en-US" dirty="0" err="1" smtClean="0"/>
              <a:t>Grécka</a:t>
            </a:r>
            <a:r>
              <a:rPr lang="en-US" dirty="0" smtClean="0"/>
              <a:t> </a:t>
            </a:r>
            <a:r>
              <a:rPr lang="en-US" dirty="0" err="1"/>
              <a:t>spoločnosť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prešla</a:t>
            </a:r>
            <a:r>
              <a:rPr lang="en-US" dirty="0"/>
              <a:t> </a:t>
            </a:r>
            <a:r>
              <a:rPr lang="en-US" dirty="0" err="1"/>
              <a:t>viacerými</a:t>
            </a:r>
            <a:r>
              <a:rPr lang="en-US" dirty="0"/>
              <a:t> </a:t>
            </a:r>
            <a:r>
              <a:rPr lang="en-US" dirty="0" err="1"/>
              <a:t>zmenami</a:t>
            </a:r>
            <a:r>
              <a:rPr lang="en-US" dirty="0"/>
              <a:t> od </a:t>
            </a:r>
            <a:r>
              <a:rPr lang="sk-SK" dirty="0"/>
              <a:t>o</a:t>
            </a:r>
            <a:r>
              <a:rPr lang="sk-SK" dirty="0" smtClean="0"/>
              <a:t>ligarchie</a:t>
            </a:r>
            <a:r>
              <a:rPr lang="en-US" dirty="0" smtClean="0"/>
              <a:t>, </a:t>
            </a:r>
            <a:r>
              <a:rPr lang="en-US" dirty="0" err="1"/>
              <a:t>cez</a:t>
            </a:r>
            <a:r>
              <a:rPr lang="en-US" dirty="0"/>
              <a:t> </a:t>
            </a:r>
            <a:r>
              <a:rPr lang="sk-SK" dirty="0" smtClean="0"/>
              <a:t>tyraniu</a:t>
            </a:r>
            <a:r>
              <a:rPr lang="en-US" dirty="0" smtClean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demokraciu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602975"/>
            <a:ext cx="8246070" cy="899840"/>
          </a:xfrm>
        </p:spPr>
        <p:txBody>
          <a:bodyPr>
            <a:normAutofit/>
          </a:bodyPr>
          <a:lstStyle/>
          <a:p>
            <a:r>
              <a:rPr lang="sk-SK" dirty="0" err="1" smtClean="0"/>
              <a:t>Solón</a:t>
            </a:r>
            <a:r>
              <a:rPr lang="sk-SK" dirty="0" smtClean="0"/>
              <a:t> </a:t>
            </a:r>
            <a:endParaRPr lang="en-US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791835"/>
            <a:ext cx="1910364" cy="3188521"/>
          </a:xfrm>
        </p:spPr>
      </p:pic>
      <p:sp>
        <p:nvSpPr>
          <p:cNvPr id="5" name="BlokTextu 4"/>
          <p:cNvSpPr txBox="1"/>
          <p:nvPr/>
        </p:nvSpPr>
        <p:spPr>
          <a:xfrm>
            <a:off x="2739540" y="2724375"/>
            <a:ext cx="5802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k-SK" sz="2400" dirty="0" smtClean="0">
                <a:solidFill>
                  <a:schemeClr val="bg1"/>
                </a:solidFill>
              </a:rPr>
              <a:t>Bol </a:t>
            </a:r>
            <a:r>
              <a:rPr lang="sk-SK" sz="2400" dirty="0">
                <a:solidFill>
                  <a:schemeClr val="bg1"/>
                </a:solidFill>
              </a:rPr>
              <a:t>aténsky </a:t>
            </a:r>
            <a:r>
              <a:rPr lang="sk-SK" sz="2400" dirty="0" smtClean="0">
                <a:solidFill>
                  <a:schemeClr val="bg1"/>
                </a:solidFill>
              </a:rPr>
              <a:t>politik, </a:t>
            </a:r>
            <a:r>
              <a:rPr lang="sk-SK" sz="2400" dirty="0">
                <a:solidFill>
                  <a:schemeClr val="bg1"/>
                </a:solidFill>
              </a:rPr>
              <a:t>reformátor, básnik. Jeden z tzv. siedmich mudrcov. </a:t>
            </a:r>
            <a:endParaRPr lang="sk-SK" sz="2400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k-SK" sz="2400" dirty="0" smtClean="0">
                <a:solidFill>
                  <a:schemeClr val="bg1"/>
                </a:solidFill>
              </a:rPr>
              <a:t>Prvý </a:t>
            </a:r>
            <a:r>
              <a:rPr lang="sk-SK" sz="2400" dirty="0">
                <a:solidFill>
                  <a:schemeClr val="bg1"/>
                </a:solidFill>
              </a:rPr>
              <a:t>aténsky básnik známy podľa mena. </a:t>
            </a:r>
            <a:endParaRPr lang="sk-SK" sz="2400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k-SK" sz="2400" dirty="0" smtClean="0">
                <a:solidFill>
                  <a:schemeClr val="bg1"/>
                </a:solidFill>
              </a:rPr>
              <a:t>Je </a:t>
            </a:r>
            <a:r>
              <a:rPr lang="sk-SK" sz="2400" dirty="0">
                <a:solidFill>
                  <a:schemeClr val="bg1"/>
                </a:solidFill>
              </a:rPr>
              <a:t>považovaný za zakladateľa aténskej demokracie.</a:t>
            </a:r>
          </a:p>
        </p:txBody>
      </p:sp>
    </p:spTree>
    <p:extLst>
      <p:ext uri="{BB962C8B-B14F-4D97-AF65-F5344CB8AC3E}">
        <p14:creationId xmlns:p14="http://schemas.microsoft.com/office/powerpoint/2010/main" val="1006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281425" y="891995"/>
            <a:ext cx="6871725" cy="4123035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/>
              <a:t>Mali </a:t>
            </a:r>
            <a:r>
              <a:rPr lang="sk-SK" sz="2400" dirty="0"/>
              <a:t>rozvinutý obchod vďaka prístavu (olivy, víno</a:t>
            </a:r>
            <a:r>
              <a:rPr lang="sk-SK" sz="2400" dirty="0" smtClean="0"/>
              <a:t>).</a:t>
            </a:r>
          </a:p>
          <a:p>
            <a:endParaRPr lang="sk-SK" sz="2400" dirty="0"/>
          </a:p>
          <a:p>
            <a:r>
              <a:rPr lang="sk-SK" sz="2400" dirty="0"/>
              <a:t> </a:t>
            </a:r>
            <a:r>
              <a:rPr lang="sk-SK" sz="2400" dirty="0" smtClean="0"/>
              <a:t>Ležali </a:t>
            </a:r>
            <a:r>
              <a:rPr lang="sk-SK" sz="2400" dirty="0"/>
              <a:t>v strednej časti Grécka na polostrove </a:t>
            </a:r>
            <a:r>
              <a:rPr lang="sk-SK" sz="2400" dirty="0" err="1" smtClean="0"/>
              <a:t>Atika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r>
              <a:rPr lang="sk-SK" sz="2400" dirty="0" smtClean="0"/>
              <a:t>Mali dve centrá. Posvätné centrum Akropola (chrámy a svätyne) a </a:t>
            </a:r>
            <a:r>
              <a:rPr lang="sk-SK" sz="2400" dirty="0" err="1" smtClean="0"/>
              <a:t>Agora</a:t>
            </a:r>
            <a:r>
              <a:rPr lang="sk-SK" sz="2400" dirty="0" smtClean="0"/>
              <a:t> </a:t>
            </a:r>
            <a:r>
              <a:rPr lang="sk-SK" sz="2400" dirty="0"/>
              <a:t>– </a:t>
            </a:r>
            <a:r>
              <a:rPr lang="sk-SK" sz="2400" dirty="0" smtClean="0"/>
              <a:t>centrum </a:t>
            </a:r>
            <a:r>
              <a:rPr lang="sk-SK" sz="2400" dirty="0"/>
              <a:t>verejného života a dôležitých </a:t>
            </a:r>
            <a:r>
              <a:rPr lang="sk-SK" sz="2400" dirty="0" smtClean="0"/>
              <a:t>budov.</a:t>
            </a:r>
          </a:p>
          <a:p>
            <a:pPr marL="0" indent="0">
              <a:buNone/>
            </a:pPr>
            <a:endParaRPr lang="sk-SK" sz="2400" dirty="0"/>
          </a:p>
          <a:p>
            <a:r>
              <a:rPr lang="sk-SK" sz="2400" dirty="0"/>
              <a:t>ideálom aténskej spoločnosti boli kultúra, vzdelanie a bohatstvo.</a:t>
            </a:r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2590952" y="0"/>
            <a:ext cx="6252670" cy="763525"/>
          </a:xfrm>
        </p:spPr>
        <p:txBody>
          <a:bodyPr/>
          <a:lstStyle/>
          <a:p>
            <a:r>
              <a:rPr lang="sk-SK" dirty="0" smtClean="0"/>
              <a:t>Atény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0070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281425" y="586585"/>
            <a:ext cx="6546311" cy="4081277"/>
          </a:xfrm>
        </p:spPr>
        <p:txBody>
          <a:bodyPr>
            <a:normAutofit/>
          </a:bodyPr>
          <a:lstStyle/>
          <a:p>
            <a:r>
              <a:rPr lang="sk-SK" sz="2400" dirty="0" smtClean="0"/>
              <a:t>Kolíska </a:t>
            </a:r>
            <a:r>
              <a:rPr lang="sk-SK" sz="2400" dirty="0"/>
              <a:t>demokracie.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Demokracia </a:t>
            </a:r>
            <a:r>
              <a:rPr lang="sk-SK" sz="2400" dirty="0"/>
              <a:t>v Aténach bola založená na tom, že všetci občania s výnimkou žien, otrokov a cudzincov sa mohli vyjadrovať </a:t>
            </a:r>
            <a:r>
              <a:rPr lang="sk-SK" sz="2400" dirty="0" smtClean="0"/>
              <a:t>k </a:t>
            </a:r>
            <a:r>
              <a:rPr lang="sk-SK" sz="2400" dirty="0"/>
              <a:t>správe mesta. </a:t>
            </a:r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Konali </a:t>
            </a:r>
            <a:r>
              <a:rPr lang="sk-SK" sz="2400" dirty="0"/>
              <a:t>tak prostredníctvom rady, ktorú tvorilo 500 občanov volených lósom na obdobie jedného roka.</a:t>
            </a:r>
          </a:p>
        </p:txBody>
      </p:sp>
    </p:spTree>
    <p:extLst>
      <p:ext uri="{BB962C8B-B14F-4D97-AF65-F5344CB8AC3E}">
        <p14:creationId xmlns:p14="http://schemas.microsoft.com/office/powerpoint/2010/main" val="98412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9433" y="586585"/>
            <a:ext cx="8246070" cy="899840"/>
          </a:xfrm>
        </p:spPr>
        <p:txBody>
          <a:bodyPr/>
          <a:lstStyle/>
          <a:p>
            <a:r>
              <a:rPr lang="sk-SK" dirty="0" smtClean="0"/>
              <a:t>Sparta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40730" y="1502815"/>
            <a:ext cx="8246070" cy="3512215"/>
          </a:xfrm>
        </p:spPr>
        <p:txBody>
          <a:bodyPr>
            <a:normAutofit/>
          </a:bodyPr>
          <a:lstStyle/>
          <a:p>
            <a:r>
              <a:rPr lang="sk-SK" sz="2400" dirty="0" smtClean="0"/>
              <a:t>Ležala </a:t>
            </a:r>
            <a:r>
              <a:rPr lang="sk-SK" sz="2400" dirty="0"/>
              <a:t>na území Peloponézskeho polostrova, ktoré osídlili kmene </a:t>
            </a:r>
            <a:r>
              <a:rPr lang="sk-SK" sz="2400" dirty="0" smtClean="0"/>
              <a:t>Dórov – tie zotročili miestnych obyvateľov.</a:t>
            </a:r>
          </a:p>
          <a:p>
            <a:endParaRPr lang="sk-SK" sz="2400" dirty="0" smtClean="0"/>
          </a:p>
          <a:p>
            <a:r>
              <a:rPr lang="sk-SK" sz="2400" dirty="0" smtClean="0"/>
              <a:t>Sparťania </a:t>
            </a:r>
            <a:r>
              <a:rPr lang="sk-SK" sz="2400" dirty="0"/>
              <a:t>nepracovali, mali povinnosť bojovať vo </a:t>
            </a:r>
            <a:r>
              <a:rPr lang="sk-SK" sz="2400" dirty="0" smtClean="0"/>
              <a:t>vojnách.</a:t>
            </a:r>
          </a:p>
          <a:p>
            <a:endParaRPr lang="sk-SK" sz="2400" dirty="0"/>
          </a:p>
          <a:p>
            <a:r>
              <a:rPr lang="sk-SK" sz="2400" dirty="0"/>
              <a:t>3 skupiny obyvateľov – Sparťania, slobodní obyvatelia a </a:t>
            </a:r>
            <a:r>
              <a:rPr lang="sk-SK" sz="2400" dirty="0" smtClean="0"/>
              <a:t>otroci.</a:t>
            </a:r>
            <a:endParaRPr lang="sk-SK" sz="2400" dirty="0"/>
          </a:p>
          <a:p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02107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61730-socrate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161730-socrates-template-16x9</Template>
  <TotalTime>0</TotalTime>
  <Words>475</Words>
  <Application>Microsoft Office PowerPoint</Application>
  <PresentationFormat>Prezentácia na obrazovke (16:9)</PresentationFormat>
  <Paragraphs>58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161730-socrates-template-16x9</vt:lpstr>
      <vt:lpstr>Mestské štáty Sparta a Atény</vt:lpstr>
      <vt:lpstr>Prezentácia programu PowerPoint</vt:lpstr>
      <vt:lpstr>Prezentácia programu PowerPoint</vt:lpstr>
      <vt:lpstr>Prezentácia programu PowerPoint</vt:lpstr>
      <vt:lpstr>Prezentácia programu PowerPoint</vt:lpstr>
      <vt:lpstr>Solón </vt:lpstr>
      <vt:lpstr>Atény</vt:lpstr>
      <vt:lpstr>Prezentácia programu PowerPoint</vt:lpstr>
      <vt:lpstr>Sparta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2021-11-29T18:57:23Z</dcterms:modified>
</cp:coreProperties>
</file>