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2402800" cy="12601575"/>
  <p:notesSz cx="6858000" cy="9144000"/>
  <p:defaultTextStyle>
    <a:defPPr>
      <a:defRPr lang="sk-SK"/>
    </a:defPPr>
    <a:lvl1pPr marL="0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1319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02637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03956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05274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06592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07911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09230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10549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70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533" y="53"/>
      </p:cViewPr>
      <p:guideLst>
        <p:guide orient="horz" pos="3969"/>
        <p:guide pos="70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600" units="cm"/>
        </inkml:traceFormat>
        <inkml:channelProperties>
          <inkml:channelProperty channel="X" name="resolution" value="32" units="1/cm"/>
          <inkml:channelProperty channel="Y" name="resolution" value="33" units="1/cm"/>
        </inkml:channelProperties>
      </inkml:inkSource>
      <inkml:timestamp xml:id="ts0" timeString="2012-12-04T15:10:13.8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0-1,'54'0,"-54"0,52 0,3 0,-1 0,-2 0,-52 0,54 50,-54-50,107 0,-107 0,54 0,-54 0,52 0,2 0,-1 0,0 0,1 0,-54 0,52 49,-52-49,54 0,0 0,-1 0,1 0,0 0,-2 0,2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06CF7-4E24-4BC3-9C7D-802C24D22B62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4652B-45BE-4250-89F4-0B79FBBB1E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406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1319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2637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3956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5274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6592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7911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9230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10549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4652B-45BE-4250-89F4-0B79FBBB1E80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322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2"/>
            <a:ext cx="22402800" cy="126015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0B9DB2-5165-45E6-AE75-CBFFA11855B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2925548" y="5305836"/>
            <a:ext cx="16608820" cy="1538882"/>
            <a:chOff x="1172584" y="1381459"/>
            <a:chExt cx="6779110" cy="837487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9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186" y="2549968"/>
            <a:ext cx="16604429" cy="3182517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0420" y="6923448"/>
            <a:ext cx="15681961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801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0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03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05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06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07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09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10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8074" y="1027896"/>
            <a:ext cx="4111573" cy="1022893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6796" y="1561609"/>
            <a:ext cx="13494396" cy="923127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1255467" y="5372383"/>
            <a:ext cx="10069783" cy="1538883"/>
            <a:chOff x="1815339" y="1529068"/>
            <a:chExt cx="5480154" cy="628115"/>
          </a:xfrm>
        </p:grpSpPr>
        <p:sp>
          <p:nvSpPr>
            <p:cNvPr id="12" name="TextBox 11"/>
            <p:cNvSpPr txBox="1"/>
            <p:nvPr/>
          </p:nvSpPr>
          <p:spPr>
            <a:xfrm>
              <a:off x="4207389" y="1529068"/>
              <a:ext cx="756530" cy="628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" y="2"/>
            <a:ext cx="22402800" cy="1260157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872829" y="5305926"/>
            <a:ext cx="16608820" cy="1538882"/>
            <a:chOff x="1172584" y="1381459"/>
            <a:chExt cx="6779110" cy="837487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02" y="2213926"/>
            <a:ext cx="18999047" cy="3510941"/>
          </a:xfrm>
        </p:spPr>
        <p:txBody>
          <a:bodyPr anchor="b"/>
          <a:lstStyle>
            <a:lvl1pPr algn="ctr">
              <a:defRPr sz="9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159" y="6922444"/>
            <a:ext cx="18950130" cy="2756593"/>
          </a:xfrm>
        </p:spPr>
        <p:txBody>
          <a:bodyPr anchor="t"/>
          <a:lstStyle>
            <a:lvl1pPr marL="0" indent="0" algn="ctr">
              <a:buNone/>
              <a:defRPr sz="3500">
                <a:solidFill>
                  <a:schemeClr val="tx2"/>
                </a:solidFill>
              </a:defRPr>
            </a:lvl1pPr>
            <a:lvl2pPr marL="80131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0263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0395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0527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0659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0791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092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41054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680210" y="4116515"/>
            <a:ext cx="9319565" cy="712409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1380620" y="4116515"/>
            <a:ext cx="9319565" cy="712409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6323" y="4116517"/>
            <a:ext cx="8433993" cy="1209751"/>
          </a:xfrm>
        </p:spPr>
        <p:txBody>
          <a:bodyPr anchor="b"/>
          <a:lstStyle>
            <a:lvl1pPr marL="0" indent="0" algn="ctr">
              <a:buNone/>
              <a:defRPr sz="4200" b="0">
                <a:solidFill>
                  <a:schemeClr val="tx2"/>
                </a:solidFill>
              </a:defRPr>
            </a:lvl1pPr>
            <a:lvl2pPr marL="801319" indent="0">
              <a:buNone/>
              <a:defRPr sz="3500" b="1"/>
            </a:lvl2pPr>
            <a:lvl3pPr marL="1602637" indent="0">
              <a:buNone/>
              <a:defRPr sz="3200" b="1"/>
            </a:lvl3pPr>
            <a:lvl4pPr marL="2403956" indent="0">
              <a:buNone/>
              <a:defRPr sz="2800" b="1"/>
            </a:lvl4pPr>
            <a:lvl5pPr marL="3205274" indent="0">
              <a:buNone/>
              <a:defRPr sz="2800" b="1"/>
            </a:lvl5pPr>
            <a:lvl6pPr marL="4006592" indent="0">
              <a:buNone/>
              <a:defRPr sz="2800" b="1"/>
            </a:lvl6pPr>
            <a:lvl7pPr marL="4807911" indent="0">
              <a:buNone/>
              <a:defRPr sz="2800" b="1"/>
            </a:lvl7pPr>
            <a:lvl8pPr marL="5609230" indent="0">
              <a:buNone/>
              <a:defRPr sz="2800" b="1"/>
            </a:lvl8pPr>
            <a:lvl9pPr marL="6410549" indent="0">
              <a:buNone/>
              <a:defRPr sz="28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6796" y="5416207"/>
            <a:ext cx="9319565" cy="5830329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55651" y="4116517"/>
            <a:ext cx="8445855" cy="1209751"/>
          </a:xfrm>
        </p:spPr>
        <p:txBody>
          <a:bodyPr anchor="b"/>
          <a:lstStyle>
            <a:lvl1pPr marL="0" indent="0" algn="ctr">
              <a:buNone/>
              <a:defRPr sz="4200" b="0">
                <a:solidFill>
                  <a:schemeClr val="tx2"/>
                </a:solidFill>
              </a:defRPr>
            </a:lvl1pPr>
            <a:lvl2pPr marL="801319" indent="0">
              <a:buNone/>
              <a:defRPr sz="3500" b="1"/>
            </a:lvl2pPr>
            <a:lvl3pPr marL="1602637" indent="0">
              <a:buNone/>
              <a:defRPr sz="3200" b="1"/>
            </a:lvl3pPr>
            <a:lvl4pPr marL="2403956" indent="0">
              <a:buNone/>
              <a:defRPr sz="2800" b="1"/>
            </a:lvl4pPr>
            <a:lvl5pPr marL="3205274" indent="0">
              <a:buNone/>
              <a:defRPr sz="2800" b="1"/>
            </a:lvl5pPr>
            <a:lvl6pPr marL="4006592" indent="0">
              <a:buNone/>
              <a:defRPr sz="2800" b="1"/>
            </a:lvl6pPr>
            <a:lvl7pPr marL="4807911" indent="0">
              <a:buNone/>
              <a:defRPr sz="2800" b="1"/>
            </a:lvl7pPr>
            <a:lvl8pPr marL="5609230" indent="0">
              <a:buNone/>
              <a:defRPr sz="2800" b="1"/>
            </a:lvl8pPr>
            <a:lvl9pPr marL="6410549" indent="0">
              <a:buNone/>
              <a:defRPr sz="28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80315" y="5410276"/>
            <a:ext cx="9309333" cy="5830329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4" name="Group 13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0" name="Group 9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4719" y="3083686"/>
            <a:ext cx="8385084" cy="3467217"/>
          </a:xfrm>
        </p:spPr>
        <p:txBody>
          <a:bodyPr anchor="b"/>
          <a:lstStyle>
            <a:lvl1pPr algn="l">
              <a:defRPr sz="49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405" y="1027896"/>
            <a:ext cx="10085833" cy="10228931"/>
          </a:xfrm>
        </p:spPr>
        <p:txBody>
          <a:bodyPr anchor="ctr"/>
          <a:lstStyle>
            <a:lvl1pPr>
              <a:defRPr sz="4200"/>
            </a:lvl1pPr>
            <a:lvl2pPr>
              <a:defRPr sz="3900"/>
            </a:lvl2pPr>
            <a:lvl3pPr>
              <a:defRPr sz="3500"/>
            </a:lvl3pPr>
            <a:lvl4pPr>
              <a:defRPr sz="3200"/>
            </a:lvl4pPr>
            <a:lvl5pPr>
              <a:defRPr sz="28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34721" y="6622006"/>
            <a:ext cx="8358726" cy="462551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801319" indent="0">
              <a:buNone/>
              <a:defRPr sz="2100"/>
            </a:lvl2pPr>
            <a:lvl3pPr marL="1602637" indent="0">
              <a:buNone/>
              <a:defRPr sz="1800"/>
            </a:lvl3pPr>
            <a:lvl4pPr marL="2403956" indent="0">
              <a:buNone/>
              <a:defRPr sz="1500"/>
            </a:lvl4pPr>
            <a:lvl5pPr marL="3205274" indent="0">
              <a:buNone/>
              <a:defRPr sz="1500"/>
            </a:lvl5pPr>
            <a:lvl6pPr marL="4006592" indent="0">
              <a:buNone/>
              <a:defRPr sz="1500"/>
            </a:lvl6pPr>
            <a:lvl7pPr marL="4807911" indent="0">
              <a:buNone/>
              <a:defRPr sz="1500"/>
            </a:lvl7pPr>
            <a:lvl8pPr marL="5609230" indent="0">
              <a:buNone/>
              <a:defRPr sz="1500"/>
            </a:lvl8pPr>
            <a:lvl9pPr marL="6410549" indent="0">
              <a:buNone/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443" y="8578954"/>
            <a:ext cx="19029201" cy="1184690"/>
          </a:xfrm>
        </p:spPr>
        <p:txBody>
          <a:bodyPr anchor="b"/>
          <a:lstStyle>
            <a:lvl1pPr algn="ctr">
              <a:defRPr sz="49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5350291" y="1225548"/>
            <a:ext cx="11691782" cy="6611354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5700"/>
            </a:lvl1pPr>
            <a:lvl2pPr marL="801319" indent="0">
              <a:buNone/>
              <a:defRPr sz="4900"/>
            </a:lvl2pPr>
            <a:lvl3pPr marL="1602637" indent="0">
              <a:buNone/>
              <a:defRPr sz="4200"/>
            </a:lvl3pPr>
            <a:lvl4pPr marL="2403956" indent="0">
              <a:buNone/>
              <a:defRPr sz="3500"/>
            </a:lvl4pPr>
            <a:lvl5pPr marL="3205274" indent="0">
              <a:buNone/>
              <a:defRPr sz="3500"/>
            </a:lvl5pPr>
            <a:lvl6pPr marL="4006592" indent="0">
              <a:buNone/>
              <a:defRPr sz="3500"/>
            </a:lvl6pPr>
            <a:lvl7pPr marL="4807911" indent="0">
              <a:buNone/>
              <a:defRPr sz="3500"/>
            </a:lvl7pPr>
            <a:lvl8pPr marL="5609230" indent="0">
              <a:buNone/>
              <a:defRPr sz="3500"/>
            </a:lvl8pPr>
            <a:lvl9pPr marL="6410549" indent="0">
              <a:buNone/>
              <a:defRPr sz="3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6800" y="9783413"/>
            <a:ext cx="19002846" cy="1478934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801319" indent="0">
              <a:buNone/>
              <a:defRPr sz="2100"/>
            </a:lvl2pPr>
            <a:lvl3pPr marL="1602637" indent="0">
              <a:buNone/>
              <a:defRPr sz="1800"/>
            </a:lvl3pPr>
            <a:lvl4pPr marL="2403956" indent="0">
              <a:buNone/>
              <a:defRPr sz="1500"/>
            </a:lvl4pPr>
            <a:lvl5pPr marL="3205274" indent="0">
              <a:buNone/>
              <a:defRPr sz="1500"/>
            </a:lvl5pPr>
            <a:lvl6pPr marL="4006592" indent="0">
              <a:buNone/>
              <a:defRPr sz="1500"/>
            </a:lvl6pPr>
            <a:lvl7pPr marL="4807911" indent="0">
              <a:buNone/>
              <a:defRPr sz="1500"/>
            </a:lvl7pPr>
            <a:lvl8pPr marL="5609230" indent="0">
              <a:buNone/>
              <a:defRPr sz="1500"/>
            </a:lvl8pPr>
            <a:lvl9pPr marL="6410549" indent="0">
              <a:buNone/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"/>
            <a:ext cx="22402800" cy="12601575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264" tIns="80132" rIns="160264" bIns="80132" rtlCol="0" anchor="ctr"/>
          <a:lstStyle/>
          <a:p>
            <a:pPr algn="ctr"/>
            <a:endParaRPr lang="en-US" sz="3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6802" y="1047663"/>
            <a:ext cx="19002845" cy="1937185"/>
          </a:xfrm>
          <a:prstGeom prst="rect">
            <a:avLst/>
          </a:prstGeom>
        </p:spPr>
        <p:txBody>
          <a:bodyPr vert="horz" lIns="160264" tIns="80132" rIns="160264" bIns="80132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158" y="4131338"/>
            <a:ext cx="18976488" cy="7125485"/>
          </a:xfrm>
          <a:prstGeom prst="rect">
            <a:avLst/>
          </a:prstGeom>
        </p:spPr>
        <p:txBody>
          <a:bodyPr vert="horz" lIns="160264" tIns="80132" rIns="160264" bIns="80132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927" y="11321653"/>
            <a:ext cx="5227320" cy="670917"/>
          </a:xfrm>
          <a:prstGeom prst="rect">
            <a:avLst/>
          </a:prstGeom>
        </p:spPr>
        <p:txBody>
          <a:bodyPr vert="horz" lIns="160264" tIns="80132" rIns="160264" bIns="80132" rtlCol="0" anchor="ctr"/>
          <a:lstStyle>
            <a:lvl1pPr algn="l">
              <a:defRPr sz="2100">
                <a:solidFill>
                  <a:schemeClr val="tx2"/>
                </a:solidFill>
              </a:defRPr>
            </a:lvl1pPr>
          </a:lstStyle>
          <a:p>
            <a:fld id="{F60B9DB2-5165-45E6-AE75-CBFFA11855BD}" type="datetimeFigureOut">
              <a:rPr lang="sk-SK" smtClean="0"/>
              <a:pPr/>
              <a:t>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54291" y="11321653"/>
            <a:ext cx="7094220" cy="670917"/>
          </a:xfrm>
          <a:prstGeom prst="rect">
            <a:avLst/>
          </a:prstGeom>
        </p:spPr>
        <p:txBody>
          <a:bodyPr vert="horz" lIns="160264" tIns="80132" rIns="160264" bIns="80132" rtlCol="0" anchor="ctr"/>
          <a:lstStyle>
            <a:lvl1pPr algn="ctr">
              <a:defRPr sz="21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66197" y="11321653"/>
            <a:ext cx="5227320" cy="670917"/>
          </a:xfrm>
          <a:prstGeom prst="rect">
            <a:avLst/>
          </a:prstGeom>
        </p:spPr>
        <p:txBody>
          <a:bodyPr vert="horz" lIns="160264" tIns="80132" rIns="160264" bIns="80132" rtlCol="0" anchor="ctr"/>
          <a:lstStyle>
            <a:lvl1pPr algn="r">
              <a:defRPr sz="2100">
                <a:solidFill>
                  <a:schemeClr val="tx2"/>
                </a:solidFill>
              </a:defRPr>
            </a:lvl1pPr>
          </a:lstStyle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602637" rtl="0" eaLnBrk="1" latinLnBrk="0" hangingPunct="1">
        <a:spcBef>
          <a:spcPct val="0"/>
        </a:spcBef>
        <a:buNone/>
        <a:defRPr sz="9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41055" indent="-641055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4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362241" indent="-641055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39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003297" indent="-641055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35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644351" indent="-560922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3205274" indent="-560922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3766197" indent="-480791" algn="l" defTabSz="1602637" rtl="0" eaLnBrk="1" latinLnBrk="0" hangingPunct="1">
        <a:spcBef>
          <a:spcPts val="701"/>
        </a:spcBef>
        <a:buClr>
          <a:schemeClr val="accent1"/>
        </a:buClr>
        <a:buFont typeface="Wingdings" pitchFamily="2" charset="2"/>
        <a:buChar char="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4327120" indent="-480791" algn="l" defTabSz="1602637" rtl="0" eaLnBrk="1" latinLnBrk="0" hangingPunct="1">
        <a:spcBef>
          <a:spcPts val="701"/>
        </a:spcBef>
        <a:buClr>
          <a:schemeClr val="accent1"/>
        </a:buClr>
        <a:buFont typeface="Wingdings" pitchFamily="2" charset="2"/>
        <a:buChar char="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888043" indent="-480791" algn="l" defTabSz="1602637" rtl="0" eaLnBrk="1" latinLnBrk="0" hangingPunct="1">
        <a:spcBef>
          <a:spcPts val="701"/>
        </a:spcBef>
        <a:buClr>
          <a:schemeClr val="accent1"/>
        </a:buClr>
        <a:buFont typeface="Wingdings" pitchFamily="2" charset="2"/>
        <a:buChar char="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448966" indent="-480791" algn="l" defTabSz="1602637" rtl="0" eaLnBrk="1" latinLnBrk="0" hangingPunct="1">
        <a:spcBef>
          <a:spcPts val="701"/>
        </a:spcBef>
        <a:buClr>
          <a:schemeClr val="accent1"/>
        </a:buClr>
        <a:buFont typeface="Wingdings" pitchFamily="2" charset="2"/>
        <a:buChar char="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1319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02637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03956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5274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06592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7911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09230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10549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customXml" Target="../ink/ink1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Dávnoveké Grécko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/>
              <a:t>pre 6. ročník ZŠ</a:t>
            </a:r>
          </a:p>
          <a:p>
            <a:r>
              <a:rPr lang="sk-SK" dirty="0" smtClean="0"/>
              <a:t>Tematický okruh: </a:t>
            </a:r>
            <a:r>
              <a:rPr lang="sk-SK" i="1" dirty="0" smtClean="0"/>
              <a:t>Obrazy starovekej spoločnosti</a:t>
            </a:r>
            <a:endParaRPr lang="sk-SK" i="1" dirty="0"/>
          </a:p>
        </p:txBody>
      </p:sp>
      <p:pic>
        <p:nvPicPr>
          <p:cNvPr id="4" name="Obrázok 3" descr="aten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008" y="5506901"/>
            <a:ext cx="2011336" cy="3065812"/>
          </a:xfrm>
          <a:prstGeom prst="rect">
            <a:avLst/>
          </a:prstGeom>
        </p:spPr>
      </p:pic>
      <p:pic>
        <p:nvPicPr>
          <p:cNvPr id="5" name="Obrázok 4" descr="lambda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4509" y="9563998"/>
            <a:ext cx="1762901" cy="2301175"/>
          </a:xfrm>
          <a:prstGeom prst="rect">
            <a:avLst/>
          </a:prstGeom>
        </p:spPr>
      </p:pic>
      <p:pic>
        <p:nvPicPr>
          <p:cNvPr id="6" name="Obrázok 5" descr="olivova ratolest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968" y="9877424"/>
            <a:ext cx="2312750" cy="193594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595" y="502612"/>
            <a:ext cx="4805791" cy="366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97" y="719620"/>
            <a:ext cx="5953290" cy="344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Podmienky sa v Aténach podarilo zreformovať  až zákonodarcovi </a:t>
            </a:r>
            <a:r>
              <a:rPr lang="sk-SK" b="1" dirty="0" err="1" smtClean="0"/>
              <a:t>Solónovi</a:t>
            </a:r>
            <a:r>
              <a:rPr lang="sk-SK" b="1" dirty="0" smtClean="0"/>
              <a:t> </a:t>
            </a:r>
            <a:r>
              <a:rPr lang="sk-SK" dirty="0" smtClean="0"/>
              <a:t>v roku </a:t>
            </a:r>
            <a:r>
              <a:rPr lang="sk-SK" b="1" dirty="0" smtClean="0"/>
              <a:t>594 pred Kr</a:t>
            </a:r>
            <a:r>
              <a:rPr lang="sk-SK" dirty="0" smtClean="0"/>
              <a:t>. </a:t>
            </a:r>
            <a:r>
              <a:rPr lang="sk-SK" dirty="0" smtClean="0">
                <a:sym typeface="Wingdings" pitchFamily="2" charset="2"/>
              </a:rPr>
              <a:t> </a:t>
            </a:r>
          </a:p>
          <a:p>
            <a:pPr>
              <a:buFont typeface="Wingdings" pitchFamily="2" charset="2"/>
              <a:buChar char="Ø"/>
            </a:pPr>
            <a:r>
              <a:rPr lang="sk-SK" b="1" dirty="0" smtClean="0">
                <a:sym typeface="Wingdings" pitchFamily="2" charset="2"/>
              </a:rPr>
              <a:t>rozdelil obyvateľov</a:t>
            </a:r>
            <a:r>
              <a:rPr lang="sk-SK" dirty="0" smtClean="0">
                <a:sym typeface="Wingdings" pitchFamily="2" charset="2"/>
              </a:rPr>
              <a:t> podľa veľkosti majetku </a:t>
            </a:r>
            <a:r>
              <a:rPr lang="sk-SK" b="1" dirty="0" smtClean="0">
                <a:sym typeface="Wingdings" pitchFamily="2" charset="2"/>
              </a:rPr>
              <a:t>do štyroch tried</a:t>
            </a:r>
          </a:p>
          <a:p>
            <a:pPr>
              <a:buFont typeface="Wingdings" pitchFamily="2" charset="2"/>
              <a:buChar char="Ø"/>
            </a:pPr>
            <a:r>
              <a:rPr lang="sk-SK" b="1" dirty="0" smtClean="0">
                <a:sym typeface="Wingdings" pitchFamily="2" charset="2"/>
              </a:rPr>
              <a:t>vykúpil z otroctva </a:t>
            </a:r>
            <a:r>
              <a:rPr lang="sk-SK" dirty="0" smtClean="0">
                <a:sym typeface="Wingdings" pitchFamily="2" charset="2"/>
              </a:rPr>
              <a:t>všetkých </a:t>
            </a:r>
            <a:r>
              <a:rPr lang="sk-SK" b="1" dirty="0" smtClean="0">
                <a:sym typeface="Wingdings" pitchFamily="2" charset="2"/>
              </a:rPr>
              <a:t>Aténčanov</a:t>
            </a:r>
            <a:r>
              <a:rPr lang="sk-SK" dirty="0" smtClean="0">
                <a:sym typeface="Wingdings" pitchFamily="2" charset="2"/>
              </a:rPr>
              <a:t>, ktorí sa tam dostali pre dlhy...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Aténski reformátori - </a:t>
            </a:r>
            <a:r>
              <a:rPr lang="sk-SK" dirty="0" err="1" smtClean="0"/>
              <a:t>Solón</a:t>
            </a:r>
            <a:endParaRPr lang="sk-SK" dirty="0"/>
          </a:p>
        </p:txBody>
      </p:sp>
      <p:pic>
        <p:nvPicPr>
          <p:cNvPr id="4" name="Obrázok 3" descr="sol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241" y="399494"/>
            <a:ext cx="2100810" cy="3158599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5127271" y="9442979"/>
            <a:ext cx="7865787" cy="16391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 err="1"/>
              <a:t>Solón</a:t>
            </a:r>
            <a:r>
              <a:rPr lang="sk-SK" dirty="0"/>
              <a:t> – aténsky politik, básnik, ktorý</a:t>
            </a:r>
          </a:p>
          <a:p>
            <a:pPr algn="ctr"/>
            <a:r>
              <a:rPr lang="sk-SK" dirty="0"/>
              <a:t>pochádzal z aristokratickej rodiny, avšak </a:t>
            </a:r>
          </a:p>
          <a:p>
            <a:pPr algn="ctr"/>
            <a:r>
              <a:rPr lang="sk-SK" dirty="0"/>
              <a:t>záujmy aristokracie nehájil...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456" y="7841296"/>
            <a:ext cx="3400033" cy="461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Základy demokracie v Aténach </a:t>
            </a:r>
            <a:r>
              <a:rPr lang="sk-SK" dirty="0" smtClean="0"/>
              <a:t>položil v roku </a:t>
            </a:r>
            <a:r>
              <a:rPr lang="sk-SK" b="1" dirty="0" smtClean="0"/>
              <a:t>510 pred Kr. </a:t>
            </a:r>
            <a:r>
              <a:rPr lang="sk-SK" b="1" dirty="0" err="1" smtClean="0"/>
              <a:t>Kleistenes</a:t>
            </a:r>
            <a:r>
              <a:rPr lang="sk-SK" b="1" dirty="0" smtClean="0"/>
              <a:t> </a:t>
            </a:r>
            <a:r>
              <a:rPr lang="sk-SK" dirty="0" smtClean="0">
                <a:sym typeface="Wingdings" pitchFamily="2" charset="2"/>
              </a:rPr>
              <a:t> </a:t>
            </a:r>
            <a:r>
              <a:rPr lang="sk-SK" b="1" dirty="0" smtClean="0">
                <a:sym typeface="Wingdings" pitchFamily="2" charset="2"/>
              </a:rPr>
              <a:t>rovnaké práva </a:t>
            </a:r>
            <a:r>
              <a:rPr lang="sk-SK" dirty="0" smtClean="0">
                <a:sym typeface="Wingdings" pitchFamily="2" charset="2"/>
              </a:rPr>
              <a:t>priznal </a:t>
            </a:r>
            <a:r>
              <a:rPr lang="sk-SK" b="1" dirty="0" smtClean="0">
                <a:sym typeface="Wingdings" pitchFamily="2" charset="2"/>
              </a:rPr>
              <a:t>všetkým plnoprávnym občanom</a:t>
            </a:r>
            <a:r>
              <a:rPr lang="sk-SK" dirty="0" smtClean="0">
                <a:sym typeface="Wingdings" pitchFamily="2" charset="2"/>
              </a:rPr>
              <a:t>...</a:t>
            </a:r>
            <a:r>
              <a:rPr lang="sk-SK" u="sng" dirty="0" smtClean="0">
                <a:sym typeface="Wingdings" pitchFamily="2" charset="2"/>
              </a:rPr>
              <a:t>ženy, deti a otroci neboli považovaní za plnoprávnych občanov </a:t>
            </a:r>
          </a:p>
          <a:p>
            <a:r>
              <a:rPr lang="sk-SK" dirty="0" smtClean="0">
                <a:sym typeface="Wingdings" pitchFamily="2" charset="2"/>
              </a:rPr>
              <a:t>Zaviedol tzv. </a:t>
            </a:r>
            <a:r>
              <a:rPr lang="sk-SK" b="1" dirty="0" smtClean="0">
                <a:sym typeface="Wingdings" pitchFamily="2" charset="2"/>
              </a:rPr>
              <a:t>črepinový súd (</a:t>
            </a:r>
            <a:r>
              <a:rPr lang="sk-SK" b="1" dirty="0" err="1" smtClean="0">
                <a:sym typeface="Wingdings" pitchFamily="2" charset="2"/>
              </a:rPr>
              <a:t>ostrakizmus</a:t>
            </a:r>
            <a:r>
              <a:rPr lang="sk-SK" b="1" dirty="0" smtClean="0">
                <a:sym typeface="Wingdings" pitchFamily="2" charset="2"/>
              </a:rPr>
              <a:t>) </a:t>
            </a:r>
            <a:r>
              <a:rPr lang="sk-SK" dirty="0" smtClean="0">
                <a:sym typeface="Wingdings" pitchFamily="2" charset="2"/>
              </a:rPr>
              <a:t>=&gt; pomocou neho sa z Atén </a:t>
            </a:r>
            <a:r>
              <a:rPr lang="sk-SK" smtClean="0">
                <a:sym typeface="Wingdings" pitchFamily="2" charset="2"/>
              </a:rPr>
              <a:t>vyháňali tí, </a:t>
            </a:r>
            <a:r>
              <a:rPr lang="sk-SK" dirty="0" smtClean="0">
                <a:sym typeface="Wingdings" pitchFamily="2" charset="2"/>
              </a:rPr>
              <a:t>čo ohrozovali demokraciu...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Aténski reformátori - </a:t>
            </a:r>
            <a:r>
              <a:rPr lang="sk-SK" dirty="0" err="1" smtClean="0"/>
              <a:t>Kleistenes</a:t>
            </a:r>
            <a:endParaRPr lang="sk-SK" dirty="0"/>
          </a:p>
        </p:txBody>
      </p:sp>
      <p:pic>
        <p:nvPicPr>
          <p:cNvPr id="4" name="Obrázok 3" descr="ostrakizmu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832" y="7169816"/>
            <a:ext cx="6488993" cy="5431759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242572" y="9873287"/>
            <a:ext cx="7330384" cy="16391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Črepiny s menami občanov Atén...</a:t>
            </a:r>
          </a:p>
          <a:p>
            <a:pPr algn="ctr"/>
            <a:r>
              <a:rPr lang="sk-SK" dirty="0"/>
              <a:t>koho meno sa tam objavilo najčastejšie</a:t>
            </a:r>
          </a:p>
          <a:p>
            <a:pPr algn="ctr"/>
            <a:r>
              <a:rPr lang="sk-SK" dirty="0"/>
              <a:t> musel na 10 rokov opustiť Atény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Dejepis pre 6. ročník ZŠ </a:t>
            </a:r>
          </a:p>
          <a:p>
            <a:r>
              <a:rPr lang="sk-SK" dirty="0" smtClean="0"/>
              <a:t>Od staroveku k stredoveku </a:t>
            </a:r>
          </a:p>
          <a:p>
            <a:r>
              <a:rPr lang="sk-SK" dirty="0" err="1" smtClean="0">
                <a:hlinkClick r:id="rId2"/>
              </a:rPr>
              <a:t>www.wikipedia.sk</a:t>
            </a:r>
            <a:endParaRPr lang="sk-SK" dirty="0" smtClean="0"/>
          </a:p>
          <a:p>
            <a:r>
              <a:rPr lang="sk-SK" dirty="0" err="1" smtClean="0">
                <a:hlinkClick r:id="rId3"/>
              </a:rPr>
              <a:t>www.wikipedia.cz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literatúra a iné zdroje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Po roku 800 pred Kr</a:t>
            </a:r>
            <a:r>
              <a:rPr lang="sk-SK" dirty="0" smtClean="0"/>
              <a:t>. sa </a:t>
            </a:r>
            <a:r>
              <a:rPr lang="sk-SK" b="1" dirty="0" smtClean="0"/>
              <a:t>Grécko</a:t>
            </a:r>
            <a:r>
              <a:rPr lang="sk-SK" dirty="0" smtClean="0"/>
              <a:t> vynorilo z </a:t>
            </a:r>
            <a:r>
              <a:rPr lang="sk-SK" b="1" dirty="0" smtClean="0"/>
              <a:t>obdobia</a:t>
            </a:r>
            <a:r>
              <a:rPr lang="sk-SK" dirty="0" smtClean="0"/>
              <a:t> </a:t>
            </a:r>
            <a:r>
              <a:rPr lang="sk-SK" b="1" dirty="0" smtClean="0"/>
              <a:t>temna</a:t>
            </a:r>
            <a:r>
              <a:rPr lang="sk-SK" dirty="0" smtClean="0"/>
              <a:t> a do popredia sa dostávajú </a:t>
            </a:r>
            <a:r>
              <a:rPr lang="sk-SK" u="sng" dirty="0" smtClean="0"/>
              <a:t>dva najvýznamnejšie mestské štáty </a:t>
            </a:r>
            <a:r>
              <a:rPr lang="sk-SK" dirty="0" smtClean="0"/>
              <a:t>= </a:t>
            </a:r>
            <a:r>
              <a:rPr lang="sk-SK" b="1" dirty="0" smtClean="0">
                <a:solidFill>
                  <a:schemeClr val="tx2">
                    <a:lumMod val="50000"/>
                  </a:schemeClr>
                </a:solidFill>
              </a:rPr>
              <a:t>Sparta</a:t>
            </a:r>
            <a:r>
              <a:rPr lang="sk-SK" dirty="0" smtClean="0"/>
              <a:t> a </a:t>
            </a:r>
            <a:r>
              <a:rPr lang="sk-SK" b="1" dirty="0" smtClean="0">
                <a:solidFill>
                  <a:schemeClr val="tx2">
                    <a:lumMod val="50000"/>
                  </a:schemeClr>
                </a:solidFill>
              </a:rPr>
              <a:t>Atény</a:t>
            </a:r>
          </a:p>
          <a:p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Koniec temného obdobia...800 </a:t>
            </a:r>
            <a:r>
              <a:rPr lang="sk-SK" dirty="0" err="1" smtClean="0"/>
              <a:t>p.n.l</a:t>
            </a:r>
            <a:endParaRPr lang="sk-SK" dirty="0"/>
          </a:p>
        </p:txBody>
      </p:sp>
      <p:pic>
        <p:nvPicPr>
          <p:cNvPr id="4" name="Obrázok 3" descr="hom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03" y="6962361"/>
            <a:ext cx="2292837" cy="354421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443565" y="11064117"/>
            <a:ext cx="4029801" cy="654272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r>
              <a:rPr lang="sk-SK" dirty="0"/>
              <a:t>Slepý básnik </a:t>
            </a:r>
            <a:r>
              <a:rPr lang="sk-SK" b="1" dirty="0"/>
              <a:t>Homér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0066617" y="8200416"/>
            <a:ext cx="8696143" cy="26240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Jedinými písomnými prameňmi,</a:t>
            </a:r>
          </a:p>
          <a:p>
            <a:pPr algn="ctr"/>
            <a:r>
              <a:rPr lang="sk-SK" dirty="0"/>
              <a:t>ktoré sa zachovali z temného obdobia</a:t>
            </a:r>
          </a:p>
          <a:p>
            <a:pPr algn="ctr"/>
            <a:r>
              <a:rPr lang="sk-SK" dirty="0"/>
              <a:t>boli eposy </a:t>
            </a:r>
            <a:r>
              <a:rPr lang="sk-SK" dirty="0" err="1"/>
              <a:t>Ilias</a:t>
            </a:r>
            <a:r>
              <a:rPr lang="sk-SK" dirty="0"/>
              <a:t> a Odysea...ich autorstvo sa</a:t>
            </a:r>
          </a:p>
          <a:p>
            <a:pPr algn="ctr"/>
            <a:r>
              <a:rPr lang="sk-SK" dirty="0"/>
              <a:t>pripisuje práve Homérovi </a:t>
            </a:r>
            <a:r>
              <a:rPr lang="sk-SK" dirty="0">
                <a:sym typeface="Wingdings" pitchFamily="2" charset="2"/>
              </a:rPr>
              <a:t> preto sa niekedy</a:t>
            </a:r>
          </a:p>
          <a:p>
            <a:pPr algn="ctr"/>
            <a:r>
              <a:rPr lang="sk-SK" dirty="0">
                <a:sym typeface="Wingdings" pitchFamily="2" charset="2"/>
              </a:rPr>
              <a:t>temné obdobie nazýva aj </a:t>
            </a:r>
            <a:r>
              <a:rPr lang="sk-SK" u="sng" dirty="0">
                <a:sym typeface="Wingdings" pitchFamily="2" charset="2"/>
              </a:rPr>
              <a:t>homérskym</a:t>
            </a:r>
            <a:endParaRPr lang="sk-SK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Časť </a:t>
            </a:r>
            <a:r>
              <a:rPr lang="sk-SK" b="1" dirty="0" smtClean="0"/>
              <a:t>Dórov</a:t>
            </a:r>
            <a:r>
              <a:rPr lang="sk-SK" dirty="0" smtClean="0"/>
              <a:t>, ktorí </a:t>
            </a:r>
            <a:r>
              <a:rPr lang="sk-SK" u="sng" dirty="0" smtClean="0"/>
              <a:t>prišli na </a:t>
            </a:r>
            <a:r>
              <a:rPr lang="sk-SK" b="1" u="sng" dirty="0" smtClean="0"/>
              <a:t>Peloponéz</a:t>
            </a:r>
            <a:r>
              <a:rPr lang="sk-SK" u="sng" dirty="0" smtClean="0"/>
              <a:t> </a:t>
            </a:r>
            <a:r>
              <a:rPr lang="sk-SK" dirty="0" smtClean="0"/>
              <a:t>si </a:t>
            </a:r>
            <a:r>
              <a:rPr lang="sk-SK" b="1" dirty="0" smtClean="0"/>
              <a:t>podmanila pôvodné obyvateľstvo</a:t>
            </a:r>
            <a:r>
              <a:rPr lang="sk-SK" dirty="0" smtClean="0"/>
              <a:t> a časom vytvorila silný mestský štát (</a:t>
            </a:r>
            <a:r>
              <a:rPr lang="sk-SK" dirty="0" err="1" smtClean="0"/>
              <a:t>polis</a:t>
            </a:r>
            <a:r>
              <a:rPr lang="sk-SK" dirty="0" smtClean="0"/>
              <a:t>) - </a:t>
            </a:r>
            <a:r>
              <a:rPr lang="sk-SK" b="1" dirty="0" smtClean="0"/>
              <a:t>Spartu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Staroveká Sparta</a:t>
            </a:r>
            <a:endParaRPr lang="sk-SK" dirty="0"/>
          </a:p>
        </p:txBody>
      </p:sp>
      <p:pic>
        <p:nvPicPr>
          <p:cNvPr id="4" name="Obrázok 3" descr="spart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47" y="7308899"/>
            <a:ext cx="5007133" cy="354129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8461564" y="9845006"/>
            <a:ext cx="9888777" cy="1146714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b="1" dirty="0"/>
              <a:t>Sparta</a:t>
            </a:r>
            <a:r>
              <a:rPr lang="sk-SK" dirty="0"/>
              <a:t> sa nachádzala na </a:t>
            </a:r>
            <a:r>
              <a:rPr lang="sk-SK" b="1" dirty="0"/>
              <a:t>Peloponézskom polostrove</a:t>
            </a:r>
          </a:p>
          <a:p>
            <a:pPr algn="ctr"/>
            <a:r>
              <a:rPr lang="sk-SK" dirty="0"/>
              <a:t>a takto vyzerá dnes...</a:t>
            </a:r>
          </a:p>
        </p:txBody>
      </p:sp>
      <p:pic>
        <p:nvPicPr>
          <p:cNvPr id="6" name="Obrázok 5" descr="sparta na mape.jpeg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14138287" y="5705721"/>
            <a:ext cx="4006403" cy="3552944"/>
          </a:xfrm>
          <a:prstGeom prst="rect">
            <a:avLst/>
          </a:prstGeom>
        </p:spPr>
      </p:pic>
      <p:cxnSp>
        <p:nvCxnSpPr>
          <p:cNvPr id="8" name="Rovná spojovacia šípka 7"/>
          <p:cNvCxnSpPr/>
          <p:nvPr/>
        </p:nvCxnSpPr>
        <p:spPr>
          <a:xfrm>
            <a:off x="11495483" y="5609822"/>
            <a:ext cx="3258243" cy="2494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5400000" flipH="1" flipV="1">
            <a:off x="13769218" y="9017314"/>
            <a:ext cx="1969010" cy="48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Aby si </a:t>
            </a:r>
            <a:r>
              <a:rPr lang="sk-SK" b="1" dirty="0" smtClean="0"/>
              <a:t>Sparťania</a:t>
            </a:r>
            <a:r>
              <a:rPr lang="sk-SK" dirty="0" smtClean="0"/>
              <a:t> udržali </a:t>
            </a:r>
            <a:r>
              <a:rPr lang="sk-SK" u="sng" dirty="0" smtClean="0"/>
              <a:t>nadvládu nad podmaneným obyvateľstvom, </a:t>
            </a:r>
            <a:r>
              <a:rPr lang="sk-SK" dirty="0" smtClean="0"/>
              <a:t>museli sa stať </a:t>
            </a:r>
            <a:r>
              <a:rPr lang="sk-SK" b="1" dirty="0" smtClean="0"/>
              <a:t>profesionálnymi vojakmi </a:t>
            </a:r>
            <a:r>
              <a:rPr lang="sk-SK" dirty="0" smtClean="0">
                <a:sym typeface="Wingdings" pitchFamily="2" charset="2"/>
              </a:rPr>
              <a:t> nepracovali, venovali sa iba vojenskému výcviku, ktorý bol veľmi tvrdý =&gt; </a:t>
            </a:r>
            <a:r>
              <a:rPr lang="sk-SK" b="1" dirty="0" smtClean="0">
                <a:sym typeface="Wingdings" pitchFamily="2" charset="2"/>
              </a:rPr>
              <a:t>sparťanská výchova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Profesionálni vojaci</a:t>
            </a:r>
            <a:endParaRPr lang="sk-SK" dirty="0"/>
          </a:p>
        </p:txBody>
      </p:sp>
      <p:pic>
        <p:nvPicPr>
          <p:cNvPr id="4" name="Obrázok 3" descr="spartsky vojak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51" y="6516810"/>
            <a:ext cx="5088395" cy="5559713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822485" y="10370077"/>
            <a:ext cx="8229670" cy="1639157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Sparťania boli najlepšími bojovníkmi</a:t>
            </a:r>
          </a:p>
          <a:p>
            <a:pPr algn="ctr"/>
            <a:r>
              <a:rPr lang="sk-SK" dirty="0"/>
              <a:t> v starovekom Grécku...vojaci mali červené </a:t>
            </a:r>
          </a:p>
          <a:p>
            <a:pPr algn="ctr"/>
            <a:r>
              <a:rPr lang="sk-SK" dirty="0"/>
              <a:t>odevy, aby nebolo vidieť zranenia</a:t>
            </a:r>
          </a:p>
        </p:txBody>
      </p:sp>
      <p:pic>
        <p:nvPicPr>
          <p:cNvPr id="6" name="Obrázok 5" descr="spartanski vojaci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040" y="6724652"/>
            <a:ext cx="3949125" cy="264903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8301944" y="7600634"/>
            <a:ext cx="5850813" cy="2131599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b="1" dirty="0"/>
              <a:t>Sparťania</a:t>
            </a:r>
            <a:r>
              <a:rPr lang="sk-SK" dirty="0"/>
              <a:t> sa nazývali</a:t>
            </a:r>
          </a:p>
          <a:p>
            <a:pPr algn="ctr"/>
            <a:r>
              <a:rPr lang="sk-SK" dirty="0"/>
              <a:t> aj</a:t>
            </a:r>
            <a:r>
              <a:rPr lang="sk-SK" b="1" dirty="0"/>
              <a:t> </a:t>
            </a:r>
            <a:r>
              <a:rPr lang="sk-SK" b="1" dirty="0" err="1"/>
              <a:t>Lacedemóňanmi</a:t>
            </a:r>
            <a:r>
              <a:rPr lang="sk-SK" b="1" dirty="0"/>
              <a:t> </a:t>
            </a:r>
            <a:r>
              <a:rPr lang="sk-SK" dirty="0"/>
              <a:t>=&gt; štít </a:t>
            </a:r>
          </a:p>
          <a:p>
            <a:pPr algn="ctr"/>
            <a:r>
              <a:rPr lang="sk-SK" dirty="0"/>
              <a:t>označený </a:t>
            </a:r>
            <a:r>
              <a:rPr lang="sk-SK" b="1" dirty="0"/>
              <a:t>gréckym písmenom</a:t>
            </a:r>
          </a:p>
          <a:p>
            <a:pPr algn="ctr"/>
            <a:r>
              <a:rPr lang="sk-SK" b="1" dirty="0" err="1"/>
              <a:t>Lambda</a:t>
            </a:r>
            <a:r>
              <a:rPr lang="sk-SK" dirty="0"/>
              <a:t> = </a:t>
            </a:r>
            <a:r>
              <a:rPr lang="sk-SK" dirty="0" err="1"/>
              <a:t>Lacedemón</a:t>
            </a:r>
            <a:endParaRPr lang="sk-SK" dirty="0"/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13494238" y="8007264"/>
            <a:ext cx="3016892" cy="131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6292" y="10106450"/>
            <a:ext cx="2142648" cy="196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Na čele Sparty </a:t>
            </a:r>
            <a:r>
              <a:rPr lang="sk-SK" dirty="0" smtClean="0"/>
              <a:t>boli </a:t>
            </a:r>
            <a:r>
              <a:rPr lang="sk-SK" b="1" dirty="0" smtClean="0"/>
              <a:t>dvaja králi</a:t>
            </a:r>
            <a:r>
              <a:rPr lang="sk-SK" dirty="0" smtClean="0"/>
              <a:t>, ktorých </a:t>
            </a:r>
            <a:r>
              <a:rPr lang="sk-SK" b="1" dirty="0" smtClean="0"/>
              <a:t>moc </a:t>
            </a:r>
            <a:r>
              <a:rPr lang="sk-SK" dirty="0" smtClean="0"/>
              <a:t>bola </a:t>
            </a:r>
            <a:r>
              <a:rPr lang="sk-SK" b="1" dirty="0" smtClean="0"/>
              <a:t>kontrolovaná </a:t>
            </a:r>
            <a:r>
              <a:rPr lang="sk-SK" dirty="0" smtClean="0"/>
              <a:t>piatimi úradníkmi </a:t>
            </a:r>
            <a:r>
              <a:rPr lang="sk-SK" dirty="0" smtClean="0">
                <a:sym typeface="Wingdings" pitchFamily="2" charset="2"/>
              </a:rPr>
              <a:t> </a:t>
            </a:r>
            <a:r>
              <a:rPr lang="sk-SK" b="1" dirty="0" err="1" smtClean="0">
                <a:sym typeface="Wingdings" pitchFamily="2" charset="2"/>
              </a:rPr>
              <a:t>eformi</a:t>
            </a:r>
            <a:endParaRPr lang="sk-SK" b="1" dirty="0" smtClean="0">
              <a:sym typeface="Wingdings" pitchFamily="2" charset="2"/>
            </a:endParaRPr>
          </a:p>
          <a:p>
            <a:r>
              <a:rPr lang="sk-SK" dirty="0" smtClean="0">
                <a:sym typeface="Wingdings" pitchFamily="2" charset="2"/>
              </a:rPr>
              <a:t>Poradnú a súdnu funkciu mala tzv. </a:t>
            </a:r>
            <a:r>
              <a:rPr lang="sk-SK" b="1" dirty="0" smtClean="0">
                <a:sym typeface="Wingdings" pitchFamily="2" charset="2"/>
              </a:rPr>
              <a:t>rada starších</a:t>
            </a:r>
            <a:r>
              <a:rPr lang="sk-SK" dirty="0" smtClean="0">
                <a:sym typeface="Wingdings" pitchFamily="2" charset="2"/>
              </a:rPr>
              <a:t>, ktorú tvorilo 28 vážených mužov nad 60 rokov + dvaja králi</a:t>
            </a:r>
          </a:p>
          <a:p>
            <a:r>
              <a:rPr lang="sk-SK" dirty="0" smtClean="0">
                <a:sym typeface="Wingdings" pitchFamily="2" charset="2"/>
              </a:rPr>
              <a:t>Dôležitú úlohu zohrávalo aj </a:t>
            </a:r>
            <a:r>
              <a:rPr lang="sk-SK" b="1" dirty="0" smtClean="0">
                <a:sym typeface="Wingdings" pitchFamily="2" charset="2"/>
              </a:rPr>
              <a:t>zhromaždenie,</a:t>
            </a:r>
            <a:r>
              <a:rPr lang="sk-SK" dirty="0" smtClean="0">
                <a:sym typeface="Wingdings" pitchFamily="2" charset="2"/>
              </a:rPr>
              <a:t> ktorého sa mohli zúčastniť iba plnoprávni muži vo veku 30 rokov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Politický systém Sparty </a:t>
            </a:r>
            <a:endParaRPr lang="sk-SK" dirty="0"/>
          </a:p>
        </p:txBody>
      </p:sp>
      <p:pic>
        <p:nvPicPr>
          <p:cNvPr id="4" name="Obrázok 3" descr="lykurg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744" y="9220755"/>
            <a:ext cx="2256976" cy="327342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2408158" y="10904958"/>
            <a:ext cx="3437564" cy="2156891"/>
          </a:xfrm>
          <a:prstGeom prst="rect">
            <a:avLst/>
          </a:prstGeom>
          <a:noFill/>
        </p:spPr>
        <p:txBody>
          <a:bodyPr wrap="square" lIns="160264" tIns="80132" rIns="160264" bIns="80132" rtlCol="0">
            <a:spAutoFit/>
          </a:bodyPr>
          <a:lstStyle/>
          <a:p>
            <a:r>
              <a:rPr lang="sk-SK" dirty="0"/>
              <a:t>Sparťanské zákony</a:t>
            </a:r>
          </a:p>
          <a:p>
            <a:r>
              <a:rPr lang="sk-SK" dirty="0"/>
              <a:t> spísal </a:t>
            </a:r>
            <a:r>
              <a:rPr lang="sk-SK" b="1" dirty="0" err="1"/>
              <a:t>Lykurgos</a:t>
            </a:r>
            <a:endParaRPr lang="sk-SK" b="1" dirty="0"/>
          </a:p>
          <a:p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15304373" y="11551480"/>
            <a:ext cx="2051486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ok 7" descr="spartanske vojsko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39" y="9513532"/>
            <a:ext cx="3620269" cy="2782848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7363622" y="10370077"/>
            <a:ext cx="5081371" cy="1639157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Sparťania boli najlepšími </a:t>
            </a:r>
          </a:p>
          <a:p>
            <a:pPr algn="ctr"/>
            <a:r>
              <a:rPr lang="sk-SK" dirty="0"/>
              <a:t>bojovníkmi v starovekom </a:t>
            </a:r>
          </a:p>
          <a:p>
            <a:pPr algn="ctr"/>
            <a:r>
              <a:rPr lang="sk-SK" dirty="0" err="1"/>
              <a:t>Gécku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8191" y="3244250"/>
            <a:ext cx="21609041" cy="9357325"/>
          </a:xfrm>
        </p:spPr>
        <p:txBody>
          <a:bodyPr/>
          <a:lstStyle/>
          <a:p>
            <a:r>
              <a:rPr lang="sk-SK" dirty="0" smtClean="0"/>
              <a:t>Spoločnosť v starovekej Sparte sa delila do troch hlavných skupín</a:t>
            </a:r>
            <a:r>
              <a:rPr lang="sk-SK" dirty="0" smtClean="0">
                <a:sym typeface="Wingdings 2"/>
              </a:rPr>
              <a:t>: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>
                <a:sym typeface="Wingdings 2"/>
              </a:rPr>
              <a:t>Sparťania   -  občania -  len muži </a:t>
            </a:r>
            <a:endParaRPr lang="sk-SK" b="1" dirty="0" smtClean="0">
              <a:sym typeface="Wingdings 2"/>
            </a:endParaRPr>
          </a:p>
          <a:p>
            <a:pPr marL="901483" indent="-901483">
              <a:buFont typeface="+mj-lt"/>
              <a:buAutoNum type="arabicPeriod"/>
            </a:pPr>
            <a:r>
              <a:rPr lang="sk-SK" b="1" dirty="0" err="1" smtClean="0">
                <a:sym typeface="Wingdings 2"/>
              </a:rPr>
              <a:t>Perioikovia</a:t>
            </a:r>
            <a:r>
              <a:rPr lang="sk-SK" b="1" dirty="0" smtClean="0">
                <a:sym typeface="Wingdings 2"/>
              </a:rPr>
              <a:t> - </a:t>
            </a:r>
            <a:r>
              <a:rPr lang="sk-SK" dirty="0" smtClean="0">
                <a:sym typeface="Wingdings 2"/>
              </a:rPr>
              <a:t>slobodní </a:t>
            </a:r>
            <a:r>
              <a:rPr lang="sk-SK" dirty="0" smtClean="0">
                <a:sym typeface="Wingdings 2"/>
              </a:rPr>
              <a:t>obyvatelia, nemali práva, ale do vojny  mohli ísť</a:t>
            </a:r>
            <a:endParaRPr lang="sk-SK" dirty="0" smtClean="0">
              <a:sym typeface="Wingdings 2"/>
            </a:endParaRPr>
          </a:p>
          <a:p>
            <a:pPr marL="901483" indent="-901483">
              <a:buFont typeface="+mj-lt"/>
              <a:buAutoNum type="arabicPeriod"/>
            </a:pPr>
            <a:r>
              <a:rPr lang="sk-SK" b="1" dirty="0" err="1" smtClean="0">
                <a:sym typeface="Wingdings 2"/>
              </a:rPr>
              <a:t>Heilóti</a:t>
            </a:r>
            <a:r>
              <a:rPr lang="sk-SK" dirty="0" smtClean="0">
                <a:sym typeface="Wingdings 2"/>
              </a:rPr>
              <a:t> - obyvatelia, ktorí nemali žiadne politické práva =&gt; </a:t>
            </a:r>
            <a:r>
              <a:rPr lang="sk-SK" b="1" dirty="0" smtClean="0">
                <a:sym typeface="Wingdings 2"/>
              </a:rPr>
              <a:t>otroci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Sparťanská spoločnosť</a:t>
            </a:r>
            <a:endParaRPr lang="sk-SK" dirty="0"/>
          </a:p>
        </p:txBody>
      </p:sp>
      <p:pic>
        <p:nvPicPr>
          <p:cNvPr id="5" name="Obrázok 4" descr="hopli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91" y="8699597"/>
            <a:ext cx="2589877" cy="3654494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7769004" y="9976274"/>
            <a:ext cx="6573767" cy="1639157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V spartskom vojsku zohrávali </a:t>
            </a:r>
          </a:p>
          <a:p>
            <a:pPr algn="ctr"/>
            <a:r>
              <a:rPr lang="sk-SK" dirty="0"/>
              <a:t>dôležitú úlohu hlavne </a:t>
            </a:r>
            <a:r>
              <a:rPr lang="sk-SK" dirty="0" err="1"/>
              <a:t>ťažkodenci</a:t>
            </a:r>
            <a:r>
              <a:rPr lang="sk-SK" dirty="0"/>
              <a:t> </a:t>
            </a:r>
          </a:p>
          <a:p>
            <a:pPr algn="ctr"/>
            <a:r>
              <a:rPr lang="sk-SK" dirty="0" err="1"/>
              <a:t>hopliti</a:t>
            </a:r>
            <a:r>
              <a:rPr lang="sk-SK" dirty="0"/>
              <a:t> 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 rot="10800000">
            <a:off x="6857078" y="11157678"/>
            <a:ext cx="3620269" cy="393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160" y="788260"/>
            <a:ext cx="3895073" cy="245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617" y="8109774"/>
            <a:ext cx="3617285" cy="265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ovná spojovacia šípka 6"/>
          <p:cNvCxnSpPr/>
          <p:nvPr/>
        </p:nvCxnSpPr>
        <p:spPr>
          <a:xfrm>
            <a:off x="9977264" y="7164883"/>
            <a:ext cx="5999993" cy="227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Staroveké </a:t>
            </a:r>
            <a:r>
              <a:rPr lang="sk-SK" b="1" dirty="0" smtClean="0"/>
              <a:t>Atény </a:t>
            </a:r>
            <a:r>
              <a:rPr lang="sk-SK" dirty="0" smtClean="0"/>
              <a:t>sa rozprestierali </a:t>
            </a:r>
            <a:r>
              <a:rPr lang="sk-SK" b="1" dirty="0" smtClean="0"/>
              <a:t>v strednej časti Grécka </a:t>
            </a:r>
            <a:r>
              <a:rPr lang="sk-SK" dirty="0" smtClean="0"/>
              <a:t>ktorá sa nazývala </a:t>
            </a:r>
            <a:r>
              <a:rPr lang="sk-SK" b="1" dirty="0" err="1" smtClean="0"/>
              <a:t>Atika</a:t>
            </a:r>
            <a:r>
              <a:rPr lang="sk-SK" b="1" dirty="0" smtClean="0"/>
              <a:t>...</a:t>
            </a:r>
            <a:r>
              <a:rPr lang="sk-SK" dirty="0" smtClean="0"/>
              <a:t>prostredníctvom </a:t>
            </a:r>
            <a:r>
              <a:rPr lang="sk-SK" u="sng" dirty="0" smtClean="0"/>
              <a:t>prístavu</a:t>
            </a:r>
            <a:r>
              <a:rPr lang="sk-SK" dirty="0" smtClean="0"/>
              <a:t> </a:t>
            </a:r>
            <a:r>
              <a:rPr lang="sk-SK" b="1" dirty="0" err="1" smtClean="0"/>
              <a:t>Pireus</a:t>
            </a:r>
            <a:r>
              <a:rPr lang="sk-SK" b="1" dirty="0" smtClean="0"/>
              <a:t> </a:t>
            </a:r>
            <a:r>
              <a:rPr lang="sk-SK" dirty="0" smtClean="0"/>
              <a:t>mali Atény </a:t>
            </a:r>
            <a:r>
              <a:rPr lang="sk-SK" b="1" dirty="0" smtClean="0"/>
              <a:t>spojenie</a:t>
            </a:r>
            <a:r>
              <a:rPr lang="sk-SK" dirty="0" smtClean="0"/>
              <a:t> so všetkými časťami </a:t>
            </a:r>
            <a:r>
              <a:rPr lang="sk-SK" b="1" dirty="0" smtClean="0"/>
              <a:t>Stredozemného mora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Staroveké Atény</a:t>
            </a:r>
            <a:endParaRPr lang="sk-SK" dirty="0"/>
          </a:p>
        </p:txBody>
      </p:sp>
      <p:pic>
        <p:nvPicPr>
          <p:cNvPr id="4" name="Obrázok 3" descr="aten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02" y="6804843"/>
            <a:ext cx="5920035" cy="6946460"/>
          </a:xfrm>
          <a:prstGeom prst="rect">
            <a:avLst/>
          </a:prstGeom>
        </p:spPr>
      </p:pic>
      <p:pic>
        <p:nvPicPr>
          <p:cNvPr id="5" name="Obrázok 4" descr="pire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9058" y="1"/>
            <a:ext cx="2775530" cy="2625347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9302481" y="10107542"/>
            <a:ext cx="8931784" cy="1639157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Život v Aténach bol iný ako </a:t>
            </a:r>
          </a:p>
          <a:p>
            <a:pPr algn="ctr"/>
            <a:r>
              <a:rPr lang="sk-SK" dirty="0"/>
              <a:t>v Sparte...mali rozvinuté hospodárstvo</a:t>
            </a:r>
          </a:p>
          <a:p>
            <a:pPr algn="ctr"/>
            <a:r>
              <a:rPr lang="sk-SK" dirty="0"/>
              <a:t>a prístav </a:t>
            </a:r>
            <a:r>
              <a:rPr lang="sk-SK" dirty="0" err="1"/>
              <a:t>Pireus</a:t>
            </a:r>
            <a:r>
              <a:rPr lang="sk-SK" dirty="0"/>
              <a:t> bol pre nich zdrojom bohatstva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8828348" y="8410920"/>
            <a:ext cx="3568137" cy="1639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 err="1"/>
              <a:t>Pireus</a:t>
            </a:r>
            <a:r>
              <a:rPr lang="sk-SK" dirty="0"/>
              <a:t> bolo mesto</a:t>
            </a:r>
          </a:p>
          <a:p>
            <a:pPr algn="ctr"/>
            <a:r>
              <a:rPr lang="sk-SK" dirty="0"/>
              <a:t>nachádzajúce sa </a:t>
            </a:r>
          </a:p>
          <a:p>
            <a:pPr algn="ctr"/>
            <a:r>
              <a:rPr lang="sk-SK" dirty="0"/>
              <a:t>južne od Atén...</a:t>
            </a:r>
          </a:p>
        </p:txBody>
      </p:sp>
      <p:pic>
        <p:nvPicPr>
          <p:cNvPr id="8" name="Obrázok 7" descr="pristav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8872" y="5704476"/>
            <a:ext cx="3795068" cy="43743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02703" y="8590659"/>
              <a:ext cx="423703" cy="40838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86850" y="8527611"/>
                <a:ext cx="455409" cy="16693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</a:t>
            </a:r>
            <a:r>
              <a:rPr lang="sk-SK" b="1" dirty="0" smtClean="0"/>
              <a:t>Aténach</a:t>
            </a:r>
            <a:r>
              <a:rPr lang="sk-SK" dirty="0" smtClean="0"/>
              <a:t> sa vystriedali </a:t>
            </a:r>
            <a:r>
              <a:rPr lang="sk-SK" u="sng" dirty="0" smtClean="0"/>
              <a:t>viaceré formy vlády: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/>
              <a:t>Kráľ  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/>
              <a:t>Aristokracia </a:t>
            </a:r>
            <a:r>
              <a:rPr lang="sk-SK" dirty="0" smtClean="0"/>
              <a:t>(najbohatšia šľachta)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/>
              <a:t>Tyrania </a:t>
            </a:r>
            <a:r>
              <a:rPr lang="sk-SK" dirty="0" smtClean="0"/>
              <a:t>(vláda silného jednotlivca – samovláda)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/>
              <a:t>Demokracia</a:t>
            </a:r>
            <a:r>
              <a:rPr lang="sk-SK" dirty="0" smtClean="0"/>
              <a:t> („vláda ľudu)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 kráľovstva po demokraciu</a:t>
            </a:r>
            <a:endParaRPr lang="sk-SK" dirty="0"/>
          </a:p>
        </p:txBody>
      </p:sp>
      <p:pic>
        <p:nvPicPr>
          <p:cNvPr id="4" name="Obrázok 3" descr="peistrato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92" y="8305341"/>
            <a:ext cx="2574396" cy="428803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792418" y="9680207"/>
            <a:ext cx="11203240" cy="16391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b="1" dirty="0" err="1"/>
              <a:t>Peisistratos</a:t>
            </a:r>
            <a:r>
              <a:rPr lang="sk-SK" dirty="0"/>
              <a:t> – tyran, ktorý sa dostal k moci </a:t>
            </a:r>
            <a:r>
              <a:rPr lang="sk-SK" b="1" dirty="0"/>
              <a:t>po odstránení </a:t>
            </a:r>
          </a:p>
          <a:p>
            <a:pPr algn="ctr"/>
            <a:r>
              <a:rPr lang="sk-SK" b="1" dirty="0"/>
              <a:t>aristokracie v Aténach</a:t>
            </a:r>
            <a:r>
              <a:rPr lang="sk-SK" dirty="0"/>
              <a:t>...tyrania = samovláda a samovládca </a:t>
            </a:r>
          </a:p>
          <a:p>
            <a:pPr algn="ctr"/>
            <a:r>
              <a:rPr lang="sk-SK" dirty="0">
                <a:sym typeface="Wingdings" pitchFamily="2" charset="2"/>
              </a:rPr>
              <a:t> tyran sa opieral o ozbrojenú družinu...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 rot="10800000">
            <a:off x="5770999" y="8794867"/>
            <a:ext cx="1568783" cy="787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Pomery v krajine sa ako prvý pokúsil zreformovať </a:t>
            </a:r>
            <a:r>
              <a:rPr lang="sk-SK" b="1" dirty="0" err="1" smtClean="0"/>
              <a:t>Drakón</a:t>
            </a:r>
            <a:r>
              <a:rPr lang="sk-SK" b="1" dirty="0" smtClean="0"/>
              <a:t> </a:t>
            </a:r>
            <a:r>
              <a:rPr lang="sk-SK" dirty="0" smtClean="0"/>
              <a:t>v roku </a:t>
            </a:r>
            <a:r>
              <a:rPr lang="sk-SK" b="1" dirty="0" smtClean="0"/>
              <a:t>621 pred Kr</a:t>
            </a:r>
            <a:r>
              <a:rPr lang="sk-SK" dirty="0" smtClean="0"/>
              <a:t>. </a:t>
            </a:r>
            <a:r>
              <a:rPr lang="sk-SK" dirty="0" smtClean="0">
                <a:sym typeface="Wingdings" pitchFamily="2" charset="2"/>
              </a:rPr>
              <a:t> spísal </a:t>
            </a:r>
            <a:r>
              <a:rPr lang="sk-SK" b="1" dirty="0" smtClean="0">
                <a:sym typeface="Wingdings" pitchFamily="2" charset="2"/>
              </a:rPr>
              <a:t>obyčajové právo </a:t>
            </a:r>
            <a:r>
              <a:rPr lang="sk-SK" dirty="0" smtClean="0">
                <a:sym typeface="Wingdings" pitchFamily="2" charset="2"/>
              </a:rPr>
              <a:t>v Aténach a vystavil ho tak, aby ho videli všetci ...</a:t>
            </a:r>
            <a:r>
              <a:rPr lang="sk-SK" b="1" dirty="0" smtClean="0">
                <a:sym typeface="Wingdings" pitchFamily="2" charset="2"/>
              </a:rPr>
              <a:t>zločiny trestal</a:t>
            </a:r>
            <a:r>
              <a:rPr lang="sk-SK" dirty="0" smtClean="0">
                <a:sym typeface="Wingdings" pitchFamily="2" charset="2"/>
              </a:rPr>
              <a:t> veľmi </a:t>
            </a:r>
            <a:r>
              <a:rPr lang="sk-SK" b="1" dirty="0" smtClean="0">
                <a:sym typeface="Wingdings" pitchFamily="2" charset="2"/>
              </a:rPr>
              <a:t>krutým, </a:t>
            </a:r>
            <a:r>
              <a:rPr lang="sk-SK" dirty="0" smtClean="0">
                <a:sym typeface="Wingdings" pitchFamily="2" charset="2"/>
              </a:rPr>
              <a:t>až </a:t>
            </a:r>
            <a:r>
              <a:rPr lang="sk-SK" b="1" dirty="0" smtClean="0">
                <a:sym typeface="Wingdings" pitchFamily="2" charset="2"/>
              </a:rPr>
              <a:t>surovým spôsobom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Aténski reformátori - </a:t>
            </a:r>
            <a:r>
              <a:rPr lang="sk-SK" dirty="0" err="1" smtClean="0"/>
              <a:t>Drakón</a:t>
            </a:r>
            <a:endParaRPr lang="sk-SK" dirty="0"/>
          </a:p>
        </p:txBody>
      </p:sp>
      <p:pic>
        <p:nvPicPr>
          <p:cNvPr id="4" name="Obrázok 3" descr="drak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895" y="7756250"/>
            <a:ext cx="2912286" cy="422677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460457" y="8269799"/>
            <a:ext cx="5315409" cy="1146714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r>
              <a:rPr lang="sk-SK" b="1" dirty="0" err="1"/>
              <a:t>Drakón</a:t>
            </a:r>
            <a:r>
              <a:rPr lang="sk-SK" dirty="0"/>
              <a:t> – viete čo znamená</a:t>
            </a:r>
          </a:p>
          <a:p>
            <a:r>
              <a:rPr lang="sk-SK" dirty="0"/>
              <a:t> keď sa povie drakonický? </a:t>
            </a:r>
          </a:p>
        </p:txBody>
      </p:sp>
      <p:pic>
        <p:nvPicPr>
          <p:cNvPr id="6" name="Obrázok 5" descr="o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72" y="8254435"/>
            <a:ext cx="949308" cy="126015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54" y="8931850"/>
            <a:ext cx="2244105" cy="316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1664</TotalTime>
  <Words>616</Words>
  <Application>Microsoft Office PowerPoint</Application>
  <PresentationFormat>Vlastná</PresentationFormat>
  <Paragraphs>82</Paragraphs>
  <Slides>12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Book Antiqua</vt:lpstr>
      <vt:lpstr>Calibri</vt:lpstr>
      <vt:lpstr>Wingdings</vt:lpstr>
      <vt:lpstr>Wingdings 2</vt:lpstr>
      <vt:lpstr>Viazaná kniha</vt:lpstr>
      <vt:lpstr>Dávnoveké Grécko </vt:lpstr>
      <vt:lpstr>Koniec temného obdobia...800 p.n.l</vt:lpstr>
      <vt:lpstr>Staroveká Sparta</vt:lpstr>
      <vt:lpstr>Profesionálni vojaci</vt:lpstr>
      <vt:lpstr>Politický systém Sparty </vt:lpstr>
      <vt:lpstr>Sparťanská spoločnosť</vt:lpstr>
      <vt:lpstr>Staroveké Atény</vt:lpstr>
      <vt:lpstr>Od kráľovstva po demokraciu</vt:lpstr>
      <vt:lpstr>Aténski reformátori - Drakón</vt:lpstr>
      <vt:lpstr>Aténski reformátori - Solón</vt:lpstr>
      <vt:lpstr>Aténski reformátori - Kleistenes</vt:lpstr>
      <vt:lpstr>Použitá literatúra a iné zdroje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Dávnoveké Grécko</dc:title>
  <dc:creator>Iveta</dc:creator>
  <cp:lastModifiedBy>uzivatel</cp:lastModifiedBy>
  <cp:revision>124</cp:revision>
  <dcterms:created xsi:type="dcterms:W3CDTF">2012-11-29T22:27:25Z</dcterms:created>
  <dcterms:modified xsi:type="dcterms:W3CDTF">2021-12-06T09:49:37Z</dcterms:modified>
</cp:coreProperties>
</file>