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338" r:id="rId3"/>
    <p:sldId id="344" r:id="rId4"/>
    <p:sldId id="355" r:id="rId5"/>
    <p:sldId id="345" r:id="rId6"/>
    <p:sldId id="346" r:id="rId7"/>
    <p:sldId id="356" r:id="rId8"/>
    <p:sldId id="347" r:id="rId9"/>
    <p:sldId id="357" r:id="rId10"/>
    <p:sldId id="360" r:id="rId11"/>
    <p:sldId id="361" r:id="rId12"/>
    <p:sldId id="348" r:id="rId13"/>
    <p:sldId id="358" r:id="rId14"/>
    <p:sldId id="349" r:id="rId15"/>
    <p:sldId id="350" r:id="rId16"/>
    <p:sldId id="359" r:id="rId17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336699"/>
    <a:srgbClr val="3366CC"/>
    <a:srgbClr val="0000FF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 autoAdjust="0"/>
  </p:normalViewPr>
  <p:slideViewPr>
    <p:cSldViewPr snapToGrid="0">
      <p:cViewPr varScale="1">
        <p:scale>
          <a:sx n="67" d="100"/>
          <a:sy n="67" d="100"/>
        </p:scale>
        <p:origin x="1244" y="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0" d="100"/>
          <a:sy n="100" d="100"/>
        </p:scale>
        <p:origin x="355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hlavičk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69B107-F3C8-407A-AF31-F05BCD8D3638}" type="datetimeFigureOut">
              <a:rPr lang="sk-SK" smtClean="0"/>
              <a:t>9. 9. 2021</a:t>
            </a:fld>
            <a:endParaRPr lang="sk-SK"/>
          </a:p>
        </p:txBody>
      </p:sp>
      <p:sp>
        <p:nvSpPr>
          <p:cNvPr id="4" name="Zástupný objekt pre obrázok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objekt pre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0214A7-7E8F-4F11-B275-5CA3A0F5586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75842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0214A7-7E8F-4F11-B275-5CA3A0F55863}" type="slidenum">
              <a:rPr lang="sk-SK" smtClean="0"/>
              <a:t>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60369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1944750-BE3E-4944-A737-3924012E56EA}" type="datetimeFigureOut">
              <a:rPr lang="sk-SK" smtClean="0"/>
              <a:t>9. 9. 2021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21FE153-6752-4103-8765-3A16EB28ECD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16944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1944750-BE3E-4944-A737-3924012E56EA}" type="datetimeFigureOut">
              <a:rPr lang="sk-SK" smtClean="0"/>
              <a:t>9. 9. 2021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21FE153-6752-4103-8765-3A16EB28ECD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82734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1944750-BE3E-4944-A737-3924012E56EA}" type="datetimeFigureOut">
              <a:rPr lang="sk-SK" smtClean="0"/>
              <a:t>9. 9. 2021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21FE153-6752-4103-8765-3A16EB28ECD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18884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1944750-BE3E-4944-A737-3924012E56EA}" type="datetimeFigureOut">
              <a:rPr lang="sk-SK" smtClean="0"/>
              <a:t>9. 9. 2021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21FE153-6752-4103-8765-3A16EB28ECD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25194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1944750-BE3E-4944-A737-3924012E56EA}" type="datetimeFigureOut">
              <a:rPr lang="sk-SK" smtClean="0"/>
              <a:t>9. 9. 2021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21FE153-6752-4103-8765-3A16EB28ECD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55540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1944750-BE3E-4944-A737-3924012E56EA}" type="datetimeFigureOut">
              <a:rPr lang="sk-SK" smtClean="0"/>
              <a:t>9. 9. 2021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21FE153-6752-4103-8765-3A16EB28ECD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74934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1944750-BE3E-4944-A737-3924012E56EA}" type="datetimeFigureOut">
              <a:rPr lang="sk-SK" smtClean="0"/>
              <a:t>9. 9. 2021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21FE153-6752-4103-8765-3A16EB28ECD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92463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1944750-BE3E-4944-A737-3924012E56EA}" type="datetimeFigureOut">
              <a:rPr lang="sk-SK" smtClean="0"/>
              <a:t>9. 9. 2021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21FE153-6752-4103-8765-3A16EB28ECD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4692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1944750-BE3E-4944-A737-3924012E56EA}" type="datetimeFigureOut">
              <a:rPr lang="sk-SK" smtClean="0"/>
              <a:t>9. 9. 2021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21FE153-6752-4103-8765-3A16EB28ECD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48753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1944750-BE3E-4944-A737-3924012E56EA}" type="datetimeFigureOut">
              <a:rPr lang="sk-SK" smtClean="0"/>
              <a:t>9. 9. 2021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21FE153-6752-4103-8765-3A16EB28ECD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82301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1944750-BE3E-4944-A737-3924012E56EA}" type="datetimeFigureOut">
              <a:rPr lang="sk-SK" smtClean="0"/>
              <a:t>9. 9. 2021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21FE153-6752-4103-8765-3A16EB28ECD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86920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ok 1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531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ok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720"/>
            <a:ext cx="9144000" cy="6858000"/>
          </a:xfrm>
          <a:prstGeom prst="rect">
            <a:avLst/>
          </a:prstGeom>
        </p:spPr>
      </p:pic>
      <p:sp>
        <p:nvSpPr>
          <p:cNvPr id="3" name="Obdĺžnik 2"/>
          <p:cNvSpPr/>
          <p:nvPr/>
        </p:nvSpPr>
        <p:spPr>
          <a:xfrm>
            <a:off x="1878330" y="3244333"/>
            <a:ext cx="567689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sk-SK" sz="4400" dirty="0"/>
          </a:p>
        </p:txBody>
      </p:sp>
      <p:sp>
        <p:nvSpPr>
          <p:cNvPr id="6" name="Obdĺžnik 5"/>
          <p:cNvSpPr/>
          <p:nvPr/>
        </p:nvSpPr>
        <p:spPr>
          <a:xfrm>
            <a:off x="3577449" y="5068441"/>
            <a:ext cx="21431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1400" dirty="0">
                <a:solidFill>
                  <a:srgbClr val="336699"/>
                </a:solidFill>
              </a:rPr>
              <a:t>RNDr. Stela </a:t>
            </a:r>
            <a:r>
              <a:rPr lang="sk-SK" sz="1400" dirty="0" err="1">
                <a:solidFill>
                  <a:srgbClr val="336699"/>
                </a:solidFill>
              </a:rPr>
              <a:t>Csachová</a:t>
            </a:r>
            <a:r>
              <a:rPr lang="sk-SK" sz="1400" dirty="0">
                <a:solidFill>
                  <a:srgbClr val="336699"/>
                </a:solidFill>
              </a:rPr>
              <a:t>, PhD.</a:t>
            </a:r>
          </a:p>
        </p:txBody>
      </p:sp>
      <p:sp>
        <p:nvSpPr>
          <p:cNvPr id="4" name="Nadpis 1"/>
          <p:cNvSpPr>
            <a:spLocks noGrp="1"/>
          </p:cNvSpPr>
          <p:nvPr>
            <p:ph type="ctrTitle"/>
          </p:nvPr>
        </p:nvSpPr>
        <p:spPr>
          <a:xfrm>
            <a:off x="1010161" y="1310622"/>
            <a:ext cx="7277725" cy="1758088"/>
          </a:xfrm>
          <a:solidFill>
            <a:srgbClr val="00B0F0"/>
          </a:solidFill>
          <a:effectLst>
            <a:softEdge rad="127000"/>
          </a:effectLst>
        </p:spPr>
        <p:txBody>
          <a:bodyPr>
            <a:noAutofit/>
          </a:bodyPr>
          <a:lstStyle/>
          <a:p>
            <a:br>
              <a:rPr lang="sk-SK" sz="3200" b="1" dirty="0">
                <a:solidFill>
                  <a:schemeClr val="bg1"/>
                </a:solidFill>
              </a:rPr>
            </a:br>
            <a:endParaRPr lang="sk-SK" sz="3200" dirty="0">
              <a:solidFill>
                <a:srgbClr val="336699"/>
              </a:solidFill>
            </a:endParaRPr>
          </a:p>
        </p:txBody>
      </p:sp>
      <p:sp>
        <p:nvSpPr>
          <p:cNvPr id="8" name="Nadpis 1"/>
          <p:cNvSpPr txBox="1">
            <a:spLocks/>
          </p:cNvSpPr>
          <p:nvPr/>
        </p:nvSpPr>
        <p:spPr>
          <a:xfrm>
            <a:off x="1047206" y="1171575"/>
            <a:ext cx="6858000" cy="131445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k-SK" sz="33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Človek milión – aktuálne poznatky o obyvateľstve sveta</a:t>
            </a:r>
          </a:p>
        </p:txBody>
      </p:sp>
      <p:pic>
        <p:nvPicPr>
          <p:cNvPr id="9" name="Obrázok 8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172" y="2686173"/>
            <a:ext cx="4632733" cy="210150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829833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3DC0801-5E97-496D-A436-F4A5B1459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13B0F7A-B312-4977-B02D-B6027398A7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76019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1EFF847-5239-4B50-B87E-EE2C50FFB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89ABA201-EEA4-4756-B871-66DB2F49C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000419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sk-SK" b="1" dirty="0" err="1"/>
              <a:t>Expatriati</a:t>
            </a:r>
            <a:r>
              <a:rPr lang="sk-SK" b="1" dirty="0"/>
              <a:t> v</a:t>
            </a:r>
            <a:r>
              <a:rPr lang="sk-SK" dirty="0"/>
              <a:t> </a:t>
            </a:r>
            <a:r>
              <a:rPr lang="sk-SK" b="1" dirty="0">
                <a:solidFill>
                  <a:srgbClr val="FF6600"/>
                </a:solidFill>
              </a:rPr>
              <a:t>SAE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83031" y="1520341"/>
            <a:ext cx="7886700" cy="3263504"/>
          </a:xfrm>
        </p:spPr>
        <p:txBody>
          <a:bodyPr/>
          <a:lstStyle/>
          <a:p>
            <a:r>
              <a:rPr lang="sk-SK" sz="2000" dirty="0"/>
              <a:t>PO (2018): 9,54 mil.</a:t>
            </a:r>
          </a:p>
          <a:p>
            <a:r>
              <a:rPr lang="sk-SK" sz="2000" u="sng" dirty="0"/>
              <a:t>Ekonomicky motív migrácií</a:t>
            </a:r>
          </a:p>
          <a:p>
            <a:r>
              <a:rPr lang="sk-SK" sz="2000" b="1" dirty="0"/>
              <a:t>Autochtónni občania</a:t>
            </a:r>
            <a:r>
              <a:rPr lang="sk-SK" sz="2000" dirty="0"/>
              <a:t> tvoria len asi 20 % obyvateľstva</a:t>
            </a:r>
          </a:p>
          <a:p>
            <a:r>
              <a:rPr lang="sk-SK" sz="2000" dirty="0"/>
              <a:t>približne 80 % obyvateľov tvoria </a:t>
            </a:r>
            <a:r>
              <a:rPr lang="sk-SK" sz="2000" dirty="0" err="1"/>
              <a:t>expatriati</a:t>
            </a:r>
            <a:r>
              <a:rPr lang="sk-SK" sz="2000" dirty="0"/>
              <a:t> – </a:t>
            </a:r>
          </a:p>
          <a:p>
            <a:pPr marL="0" indent="0">
              <a:buNone/>
            </a:pPr>
            <a:r>
              <a:rPr lang="sk-SK" sz="2000" dirty="0"/>
              <a:t>    ekonomickí prisťahovalci</a:t>
            </a:r>
          </a:p>
          <a:p>
            <a:endParaRPr lang="sk-SK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0624" y="2659311"/>
            <a:ext cx="2846624" cy="2876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35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9606" y="1210803"/>
            <a:ext cx="3368164" cy="4049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566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sk-SK" b="1" dirty="0">
                <a:solidFill>
                  <a:srgbClr val="FF6600"/>
                </a:solidFill>
              </a:rPr>
              <a:t>Kambodža</a:t>
            </a:r>
            <a:r>
              <a:rPr lang="sk-SK" dirty="0">
                <a:solidFill>
                  <a:srgbClr val="FF6600"/>
                </a:solidFill>
              </a:rPr>
              <a:t> </a:t>
            </a:r>
            <a:r>
              <a:rPr lang="sk-SK" dirty="0"/>
              <a:t>– </a:t>
            </a:r>
            <a:br>
              <a:rPr lang="sk-SK" dirty="0"/>
            </a:br>
            <a:r>
              <a:rPr lang="sk-SK" b="1" dirty="0"/>
              <a:t>genocída obyvateľstva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000" dirty="0"/>
              <a:t>PO (2017): 16 mil.</a:t>
            </a:r>
          </a:p>
          <a:p>
            <a:r>
              <a:rPr lang="sk-SK" sz="2000" u="sng" dirty="0"/>
              <a:t>Autoritársky politický režim</a:t>
            </a:r>
          </a:p>
          <a:p>
            <a:r>
              <a:rPr lang="sk-SK" sz="2000" dirty="0"/>
              <a:t>Pol Pot - premiér Kambodže (1976 - 1979)</a:t>
            </a:r>
          </a:p>
          <a:p>
            <a:r>
              <a:rPr lang="sk-SK" sz="2000" dirty="0"/>
              <a:t>Predstava vidieckej krajiny, počas jeho vládnutia 1/3 obyvateľstva (z vtedajších 7,5 mil.) bola zavraždená</a:t>
            </a:r>
          </a:p>
          <a:p>
            <a:r>
              <a:rPr lang="sk-SK" sz="2000" dirty="0"/>
              <a:t>Červení </a:t>
            </a:r>
            <a:r>
              <a:rPr lang="sk-SK" sz="2000" dirty="0" err="1"/>
              <a:t>Kméri</a:t>
            </a:r>
            <a:r>
              <a:rPr lang="sk-SK" sz="2000" dirty="0"/>
              <a:t> začali vyľudňovať všetky mestá, Phnom Pénh ostal ľudoprázdny.</a:t>
            </a:r>
          </a:p>
          <a:p>
            <a:r>
              <a:rPr lang="sk-SK" sz="2000" dirty="0"/>
              <a:t>Pol Pot vyvraždil inteligenciu, lekárov, umelcov, právnikov, učiteľov, kto ovládal cudzie jazyky a kto nosil okuliare.</a:t>
            </a:r>
          </a:p>
        </p:txBody>
      </p:sp>
    </p:spTree>
    <p:extLst>
      <p:ext uri="{BB962C8B-B14F-4D97-AF65-F5344CB8AC3E}">
        <p14:creationId xmlns:p14="http://schemas.microsoft.com/office/powerpoint/2010/main" val="5879907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i="1" dirty="0"/>
              <a:t>Následok:</a:t>
            </a:r>
          </a:p>
          <a:p>
            <a:r>
              <a:rPr lang="sk-SK" dirty="0"/>
              <a:t>Zdecimovaná generácia súčasných 40tnikov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6322" y="3057525"/>
            <a:ext cx="5582611" cy="236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843303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br>
              <a:rPr lang="sk-SK" dirty="0"/>
            </a:br>
            <a:r>
              <a:rPr lang="sk-SK" dirty="0"/>
              <a:t>Cvičenie pre žiakov</a:t>
            </a:r>
          </a:p>
        </p:txBody>
      </p:sp>
      <p:graphicFrame>
        <p:nvGraphicFramePr>
          <p:cNvPr id="4" name="Zástupný symbol obsah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6162282"/>
              </p:ext>
            </p:extLst>
          </p:nvPr>
        </p:nvGraphicFramePr>
        <p:xfrm>
          <a:off x="628650" y="1837189"/>
          <a:ext cx="7886700" cy="328848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71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8081">
                <a:tc>
                  <a:txBody>
                    <a:bodyPr/>
                    <a:lstStyle/>
                    <a:p>
                      <a:pPr indent="18034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sk-SK" sz="2000" dirty="0">
                          <a:effectLst/>
                        </a:rPr>
                        <a:t>štát</a:t>
                      </a:r>
                      <a:endParaRPr lang="sk-SK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sk-SK" sz="2000" dirty="0">
                          <a:effectLst/>
                        </a:rPr>
                        <a:t>príčina</a:t>
                      </a:r>
                      <a:endParaRPr lang="sk-SK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sk-SK" sz="2000" dirty="0">
                          <a:effectLst/>
                        </a:rPr>
                        <a:t>následok</a:t>
                      </a:r>
                      <a:endParaRPr lang="sk-SK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sk-SK" sz="2000" dirty="0">
                          <a:effectLst/>
                        </a:rPr>
                        <a:t>opatrenie</a:t>
                      </a:r>
                      <a:endParaRPr lang="sk-SK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081">
                <a:tc>
                  <a:txBody>
                    <a:bodyPr/>
                    <a:lstStyle/>
                    <a:p>
                      <a:pPr indent="180340"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sk-SK" sz="2000">
                          <a:effectLst/>
                        </a:rPr>
                        <a:t>Čína</a:t>
                      </a:r>
                      <a:endParaRPr lang="sk-SK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sk-SK" sz="1100">
                          <a:effectLst/>
                        </a:rPr>
                        <a:t> </a:t>
                      </a:r>
                      <a:endParaRPr lang="sk-SK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sk-SK" sz="1100">
                          <a:effectLst/>
                        </a:rPr>
                        <a:t> </a:t>
                      </a:r>
                      <a:endParaRPr lang="sk-SK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sk-SK" sz="1100">
                          <a:effectLst/>
                        </a:rPr>
                        <a:t> </a:t>
                      </a:r>
                      <a:endParaRPr lang="sk-SK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081">
                <a:tc>
                  <a:txBody>
                    <a:bodyPr/>
                    <a:lstStyle/>
                    <a:p>
                      <a:pPr indent="180340"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sk-SK" sz="2000">
                          <a:effectLst/>
                        </a:rPr>
                        <a:t>Japonsko</a:t>
                      </a:r>
                      <a:endParaRPr lang="sk-SK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sk-SK" sz="1100">
                          <a:effectLst/>
                        </a:rPr>
                        <a:t> </a:t>
                      </a:r>
                      <a:endParaRPr lang="sk-SK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sk-SK" sz="1100">
                          <a:effectLst/>
                        </a:rPr>
                        <a:t> </a:t>
                      </a:r>
                      <a:endParaRPr lang="sk-SK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sk-SK" sz="1100">
                          <a:effectLst/>
                        </a:rPr>
                        <a:t> </a:t>
                      </a:r>
                      <a:endParaRPr lang="sk-SK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081">
                <a:tc>
                  <a:txBody>
                    <a:bodyPr/>
                    <a:lstStyle/>
                    <a:p>
                      <a:pPr indent="180340"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sk-SK" sz="2000">
                          <a:effectLst/>
                        </a:rPr>
                        <a:t>Tanzánia</a:t>
                      </a:r>
                      <a:endParaRPr lang="sk-SK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sk-SK" sz="1100">
                          <a:effectLst/>
                        </a:rPr>
                        <a:t> </a:t>
                      </a:r>
                      <a:endParaRPr lang="sk-SK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sk-SK" sz="1100">
                          <a:effectLst/>
                        </a:rPr>
                        <a:t> </a:t>
                      </a:r>
                      <a:endParaRPr lang="sk-SK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sk-SK" sz="1100">
                          <a:effectLst/>
                        </a:rPr>
                        <a:t> </a:t>
                      </a:r>
                      <a:endParaRPr lang="sk-SK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8081">
                <a:tc>
                  <a:txBody>
                    <a:bodyPr/>
                    <a:lstStyle/>
                    <a:p>
                      <a:pPr indent="180340"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sk-SK" sz="2000">
                          <a:effectLst/>
                        </a:rPr>
                        <a:t>SAE</a:t>
                      </a:r>
                      <a:endParaRPr lang="sk-SK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sk-SK" sz="1100">
                          <a:effectLst/>
                        </a:rPr>
                        <a:t> </a:t>
                      </a:r>
                      <a:endParaRPr lang="sk-SK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sk-SK" sz="1100">
                          <a:effectLst/>
                        </a:rPr>
                        <a:t> </a:t>
                      </a:r>
                      <a:endParaRPr lang="sk-SK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sk-SK" sz="1100">
                          <a:effectLst/>
                        </a:rPr>
                        <a:t> </a:t>
                      </a:r>
                      <a:endParaRPr lang="sk-SK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8081">
                <a:tc>
                  <a:txBody>
                    <a:bodyPr/>
                    <a:lstStyle/>
                    <a:p>
                      <a:pPr indent="180340"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sk-SK" sz="2000" dirty="0">
                          <a:effectLst/>
                        </a:rPr>
                        <a:t>Kambodža</a:t>
                      </a:r>
                      <a:endParaRPr lang="sk-SK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sk-SK" sz="1100">
                          <a:effectLst/>
                        </a:rPr>
                        <a:t> </a:t>
                      </a:r>
                      <a:endParaRPr lang="sk-SK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sk-SK" sz="1100">
                          <a:effectLst/>
                        </a:rPr>
                        <a:t> </a:t>
                      </a:r>
                      <a:endParaRPr lang="sk-SK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sk-SK" sz="1100" dirty="0">
                          <a:effectLst/>
                        </a:rPr>
                        <a:t> </a:t>
                      </a:r>
                      <a:endParaRPr lang="sk-SK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4036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sk-SK" dirty="0"/>
              <a:t>Úvod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628650" y="1262851"/>
            <a:ext cx="7886700" cy="4351338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sk-SK" sz="2850" dirty="0"/>
              <a:t> </a:t>
            </a:r>
            <a:r>
              <a:rPr lang="sk-SK" sz="2400" dirty="0"/>
              <a:t>Obyvateľstvo sveta, jeho štruktúry a dynamické procesy sú neoddeliteľnou súčasťou </a:t>
            </a:r>
            <a:r>
              <a:rPr lang="sk-SK" sz="2400" u="sng" dirty="0"/>
              <a:t>geografie obyvateľstva a demografie</a:t>
            </a:r>
            <a:r>
              <a:rPr lang="sk-SK" sz="2400" dirty="0"/>
              <a:t>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sk-SK" sz="2400" dirty="0"/>
              <a:t> Obyvateľstvo sveta je svojou mierkou skôr </a:t>
            </a:r>
            <a:r>
              <a:rPr lang="sk-SK" sz="2400" u="sng" dirty="0"/>
              <a:t>ťažšie predstaviteľným pojmom</a:t>
            </a:r>
            <a:r>
              <a:rPr lang="sk-SK" sz="2400" dirty="0"/>
              <a:t>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sk-SK" sz="2400" dirty="0"/>
              <a:t> Procesy a javy, ktoré ovplyvňujú počet, vývoj a rozmiestnenie obyvateľstva sú </a:t>
            </a:r>
            <a:r>
              <a:rPr lang="sk-SK" sz="2400" u="sng" dirty="0"/>
              <a:t>výsledkom mnohých, </a:t>
            </a:r>
            <a:r>
              <a:rPr lang="sk-SK" sz="2400" dirty="0"/>
              <a:t>vzájomne na seba pôsobiacich politických, socioekonomických a kultúrnych </a:t>
            </a:r>
            <a:r>
              <a:rPr lang="sk-SK" sz="2400" u="sng" dirty="0"/>
              <a:t>faktorov a majú svoje príčiny a následky.</a:t>
            </a:r>
            <a:endParaRPr lang="sk-SK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sk-SK" sz="2400" dirty="0"/>
              <a:t> Predstavíme si aktuálne poznatky </a:t>
            </a:r>
            <a:r>
              <a:rPr lang="sk-SK" sz="2400" u="sng" dirty="0"/>
              <a:t>o obyvateľstve sveta vo vybraných štátov sveta </a:t>
            </a:r>
            <a:r>
              <a:rPr lang="sk-SK" sz="2400" dirty="0"/>
              <a:t>– Čína, Japonsko, Tanzánia, SAE a Kambodža. 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824848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10540" y="1123474"/>
            <a:ext cx="7886700" cy="994172"/>
          </a:xfrm>
        </p:spPr>
        <p:txBody>
          <a:bodyPr/>
          <a:lstStyle/>
          <a:p>
            <a:pPr algn="r"/>
            <a:r>
              <a:rPr lang="sk-SK" b="1" dirty="0"/>
              <a:t>Politika jedného dieťaťa</a:t>
            </a:r>
            <a:r>
              <a:rPr lang="sk-SK" dirty="0"/>
              <a:t> </a:t>
            </a:r>
            <a:r>
              <a:rPr lang="sk-SK" b="1" dirty="0">
                <a:solidFill>
                  <a:srgbClr val="FF6600"/>
                </a:solidFill>
              </a:rPr>
              <a:t>v Číne 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10540" y="1954531"/>
            <a:ext cx="8004810" cy="3535442"/>
          </a:xfrm>
        </p:spPr>
        <p:txBody>
          <a:bodyPr>
            <a:normAutofit fontScale="85000" lnSpcReduction="20000"/>
          </a:bodyPr>
          <a:lstStyle/>
          <a:p>
            <a:r>
              <a:rPr lang="sk-SK" dirty="0"/>
              <a:t>PO (2017): 1,39 mld.</a:t>
            </a:r>
          </a:p>
          <a:p>
            <a:r>
              <a:rPr lang="sk-SK" dirty="0"/>
              <a:t>v 2. pol. 20. st. kontroverzná Kultúrna revolúcia </a:t>
            </a:r>
          </a:p>
          <a:p>
            <a:r>
              <a:rPr lang="sk-SK" dirty="0"/>
              <a:t>1980 – 2015: </a:t>
            </a:r>
            <a:r>
              <a:rPr lang="sk-SK" u="sng" dirty="0"/>
              <a:t>štátom riadená regulácia PO</a:t>
            </a:r>
          </a:p>
          <a:p>
            <a:pPr>
              <a:buNone/>
            </a:pPr>
            <a:endParaRPr lang="sk-SK" altLang="sk-SK" sz="1650" b="1" dirty="0"/>
          </a:p>
          <a:p>
            <a:pPr>
              <a:buNone/>
            </a:pPr>
            <a:r>
              <a:rPr lang="sk-SK" altLang="sk-SK" sz="1650" b="1" dirty="0"/>
              <a:t>MESTO</a:t>
            </a:r>
          </a:p>
          <a:p>
            <a:r>
              <a:rPr lang="sk-SK" altLang="sk-SK" sz="1650" dirty="0"/>
              <a:t>Páry môžu mať 2 deti ak:</a:t>
            </a:r>
          </a:p>
          <a:p>
            <a:pPr lvl="1"/>
            <a:r>
              <a:rPr lang="sk-SK" altLang="sk-SK" sz="1650" dirty="0"/>
              <a:t>Obaja rodičia sú jedináčikovia</a:t>
            </a:r>
          </a:p>
          <a:p>
            <a:pPr lvl="1"/>
            <a:r>
              <a:rPr lang="sk-SK" altLang="sk-SK" sz="1650" dirty="0"/>
              <a:t>Rodičia majú rizikové povolanie</a:t>
            </a:r>
            <a:endParaRPr lang="sk-SK" altLang="sk-SK" sz="1650" b="1" dirty="0"/>
          </a:p>
          <a:p>
            <a:pPr>
              <a:buNone/>
            </a:pPr>
            <a:r>
              <a:rPr lang="sk-SK" altLang="sk-SK" sz="1650" b="1" dirty="0"/>
              <a:t>VIDIEK</a:t>
            </a:r>
            <a:endParaRPr lang="sk-SK" altLang="sk-SK" sz="1650" dirty="0"/>
          </a:p>
          <a:p>
            <a:pPr algn="just"/>
            <a:r>
              <a:rPr lang="sk-SK" altLang="sk-SK" sz="1650" dirty="0"/>
              <a:t>Druhé dieťa bolo povolené po 5 rokoch od narodenia prvého dieťaťa.</a:t>
            </a:r>
          </a:p>
          <a:p>
            <a:pPr algn="just"/>
            <a:r>
              <a:rPr lang="sk-SK" altLang="sk-SK" sz="1650" dirty="0"/>
              <a:t>V niektorých oblastiach vtedy, ak prvé narodené dieťa bolo dievča. </a:t>
            </a:r>
          </a:p>
          <a:p>
            <a:pPr algn="just"/>
            <a:r>
              <a:rPr lang="sk-SK" altLang="sk-SK" sz="1650" dirty="0"/>
              <a:t>Mať 3 (a viac) detí bolo možné u etnických skupín vo vzdialených, riedko osídlených regiónoch Číny. 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958679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sk-SK" sz="1200" dirty="0"/>
            </a:br>
            <a:br>
              <a:rPr lang="sk-SK" sz="1200" dirty="0"/>
            </a:br>
            <a:br>
              <a:rPr lang="sk-SK" sz="1200" dirty="0"/>
            </a:br>
            <a:br>
              <a:rPr lang="sk-SK" sz="1200" dirty="0"/>
            </a:br>
            <a:r>
              <a:rPr lang="sk-SK" sz="2000" dirty="0"/>
              <a:t>Obrázok: Miera uplatňovania politiky jedného dieťaťa v regiónoch Číny:</a:t>
            </a:r>
            <a:br>
              <a:rPr lang="sk-SK" sz="2000" dirty="0"/>
            </a:br>
            <a:r>
              <a:rPr lang="sk-SK" sz="2000" i="1" dirty="0" err="1"/>
              <a:t>strict</a:t>
            </a:r>
            <a:r>
              <a:rPr lang="sk-SK" sz="2000" dirty="0"/>
              <a:t> – prísna, </a:t>
            </a:r>
            <a:r>
              <a:rPr lang="sk-SK" sz="2000" i="1" dirty="0" err="1"/>
              <a:t>medium</a:t>
            </a:r>
            <a:r>
              <a:rPr lang="sk-SK" sz="2000" dirty="0"/>
              <a:t> – stredná, </a:t>
            </a:r>
            <a:r>
              <a:rPr lang="sk-SK" sz="2000" i="1" dirty="0" err="1"/>
              <a:t>relaxed</a:t>
            </a:r>
            <a:r>
              <a:rPr lang="sk-SK" sz="2000" dirty="0"/>
              <a:t> - voľnejšia</a:t>
            </a:r>
            <a:br>
              <a:rPr lang="sk-SK" sz="2000" dirty="0"/>
            </a:br>
            <a:endParaRPr lang="sk-SK" sz="2000" dirty="0"/>
          </a:p>
        </p:txBody>
      </p:sp>
      <p:pic>
        <p:nvPicPr>
          <p:cNvPr id="4" name="Picture 4" descr="xinz60417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6796" y="1829773"/>
            <a:ext cx="3886452" cy="3128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7994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politika 1 dietat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4797" y="1520525"/>
            <a:ext cx="3499118" cy="3374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br>
              <a:rPr lang="sk-SK" dirty="0"/>
            </a:br>
            <a:r>
              <a:rPr lang="sk-SK" dirty="0"/>
              <a:t>Následky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76477" y="1690689"/>
            <a:ext cx="7886700" cy="3263504"/>
          </a:xfrm>
        </p:spPr>
        <p:txBody>
          <a:bodyPr>
            <a:normAutofit/>
          </a:bodyPr>
          <a:lstStyle/>
          <a:p>
            <a:pPr>
              <a:buFontTx/>
              <a:buChar char="•"/>
            </a:pPr>
            <a:r>
              <a:rPr lang="sk-SK" altLang="sk-SK" sz="2400" dirty="0"/>
              <a:t>Preferencia mužského potomka</a:t>
            </a:r>
          </a:p>
          <a:p>
            <a:pPr>
              <a:buFontTx/>
              <a:buChar char="•"/>
            </a:pPr>
            <a:r>
              <a:rPr lang="sk-SK" altLang="sk-SK" sz="2400" dirty="0"/>
              <a:t>Selektívne potraty</a:t>
            </a:r>
          </a:p>
          <a:p>
            <a:pPr>
              <a:buFontTx/>
              <a:buChar char="•"/>
            </a:pPr>
            <a:r>
              <a:rPr lang="sk-SK" altLang="sk-SK" sz="2400" dirty="0"/>
              <a:t>Nerovnováha pohlaví</a:t>
            </a:r>
          </a:p>
          <a:p>
            <a:pPr>
              <a:buFontTx/>
              <a:buChar char="•"/>
            </a:pPr>
            <a:r>
              <a:rPr lang="sk-SK" altLang="sk-SK" sz="2400" dirty="0"/>
              <a:t>Staromládenectvo – 100 mil. mužov </a:t>
            </a:r>
          </a:p>
          <a:p>
            <a:pPr marL="0" indent="0">
              <a:buNone/>
            </a:pPr>
            <a:r>
              <a:rPr lang="sk-SK" altLang="sk-SK" sz="2400" dirty="0"/>
              <a:t>   nemá partnerky (únosy žien)</a:t>
            </a:r>
          </a:p>
          <a:p>
            <a:pPr>
              <a:buFontTx/>
              <a:buChar char="•"/>
            </a:pPr>
            <a:r>
              <a:rPr lang="sk-SK" altLang="sk-SK" sz="2400" dirty="0"/>
              <a:t>Detská nadváha</a:t>
            </a:r>
          </a:p>
          <a:p>
            <a:pPr>
              <a:buFontTx/>
              <a:buChar char="•"/>
            </a:pPr>
            <a:r>
              <a:rPr lang="sk-SK" altLang="sk-SK" sz="2400" dirty="0"/>
              <a:t>Starnutie populácie</a:t>
            </a:r>
          </a:p>
          <a:p>
            <a:pPr>
              <a:buFontTx/>
              <a:buChar char="•"/>
            </a:pPr>
            <a:endParaRPr lang="sk-SK" altLang="sk-SK" dirty="0"/>
          </a:p>
          <a:p>
            <a:pPr marL="0" indent="0">
              <a:buNone/>
            </a:pPr>
            <a:endParaRPr lang="sk-SK" alt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706242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sk-SK" b="1" dirty="0">
                <a:solidFill>
                  <a:srgbClr val="FF6600"/>
                </a:solidFill>
              </a:rPr>
              <a:t>Japonsko</a:t>
            </a:r>
            <a:r>
              <a:rPr lang="sk-SK" dirty="0">
                <a:solidFill>
                  <a:srgbClr val="FF6600"/>
                </a:solidFill>
              </a:rPr>
              <a:t> </a:t>
            </a:r>
            <a:r>
              <a:rPr lang="sk-SK" dirty="0"/>
              <a:t>- </a:t>
            </a:r>
            <a:br>
              <a:rPr lang="sk-SK" dirty="0"/>
            </a:br>
            <a:r>
              <a:rPr lang="sk-SK" b="1" dirty="0"/>
              <a:t>hroziaca demografická kríza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000" dirty="0"/>
              <a:t>PO (2017): 126 mil.</a:t>
            </a:r>
          </a:p>
          <a:p>
            <a:r>
              <a:rPr lang="sk-SK" sz="2000" u="sng" dirty="0"/>
              <a:t>Kultúrne špecifiká, technologický pokrok, demografické správanie</a:t>
            </a:r>
          </a:p>
          <a:p>
            <a:r>
              <a:rPr lang="sk-SK" sz="2000" dirty="0"/>
              <a:t>Nízka pôrodnosť, najvyššia dĺžka dožitia, PO nad 95 rokov: cca 500 tis. obyvateľov</a:t>
            </a:r>
          </a:p>
          <a:p>
            <a:r>
              <a:rPr lang="sk-SK" sz="2000" dirty="0"/>
              <a:t>Vplyv na sociálny a dôchodkový systém, nedostatok pracovných síl</a:t>
            </a:r>
          </a:p>
          <a:p>
            <a:r>
              <a:rPr lang="sk-SK" sz="2000" dirty="0"/>
              <a:t>Fenomén mladej generácie - „syndróm celibátu“</a:t>
            </a:r>
          </a:p>
          <a:p>
            <a:endParaRPr lang="sk-SK" sz="2000" i="1" dirty="0"/>
          </a:p>
          <a:p>
            <a:endParaRPr lang="sk-SK" dirty="0"/>
          </a:p>
        </p:txBody>
      </p:sp>
      <p:pic>
        <p:nvPicPr>
          <p:cNvPr id="5" name="Obrázo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9721" y="4130674"/>
            <a:ext cx="4384558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844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k-SK" i="1" dirty="0"/>
              <a:t>Opatrenia:</a:t>
            </a:r>
          </a:p>
          <a:p>
            <a:r>
              <a:rPr lang="sk-SK" dirty="0"/>
              <a:t>zvyšovanie zamestnanosti žien</a:t>
            </a:r>
          </a:p>
          <a:p>
            <a:r>
              <a:rPr lang="sk-SK" dirty="0"/>
              <a:t>zvyšovanie dôchodkového veku</a:t>
            </a:r>
          </a:p>
          <a:p>
            <a:r>
              <a:rPr lang="sk-SK" dirty="0"/>
              <a:t>skrátenie pracovného času</a:t>
            </a:r>
          </a:p>
          <a:p>
            <a:r>
              <a:rPr lang="sk-SK" dirty="0"/>
              <a:t>prílev zahraničnej pracovnej sily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782293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ázo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4800" y="3582799"/>
            <a:ext cx="3454400" cy="1943100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sk-SK" b="1" dirty="0"/>
              <a:t>Albíni</a:t>
            </a:r>
            <a:r>
              <a:rPr lang="sk-SK" dirty="0"/>
              <a:t> </a:t>
            </a:r>
            <a:r>
              <a:rPr lang="sk-SK" b="1" dirty="0"/>
              <a:t>v </a:t>
            </a:r>
            <a:r>
              <a:rPr lang="sk-SK" b="1" dirty="0">
                <a:solidFill>
                  <a:srgbClr val="FF6600"/>
                </a:solidFill>
              </a:rPr>
              <a:t>Tanzánii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62880" y="1390886"/>
            <a:ext cx="8424863" cy="3263504"/>
          </a:xfrm>
        </p:spPr>
        <p:txBody>
          <a:bodyPr>
            <a:noAutofit/>
          </a:bodyPr>
          <a:lstStyle/>
          <a:p>
            <a:r>
              <a:rPr lang="sk-SK" sz="2000" u="sng" dirty="0"/>
              <a:t>Kultúrny aspekt</a:t>
            </a:r>
          </a:p>
          <a:p>
            <a:r>
              <a:rPr lang="sk-SK" sz="2000" dirty="0"/>
              <a:t>Albinizmus: chýbajúci melanín</a:t>
            </a:r>
          </a:p>
          <a:p>
            <a:r>
              <a:rPr lang="sk-SK" sz="2000" dirty="0"/>
              <a:t>Najčastejší výskyt v Tanzánii (1 z 1 400 obyvateľov, v ostatnej Afrike 1 z 5 000 – 15 000)</a:t>
            </a:r>
          </a:p>
          <a:p>
            <a:r>
              <a:rPr lang="sk-SK" sz="2000" dirty="0"/>
              <a:t>90 % Albínov zomrie pred dovŕšením 40 roku života </a:t>
            </a:r>
          </a:p>
          <a:p>
            <a:r>
              <a:rPr lang="sk-SK" sz="2000" dirty="0"/>
              <a:t>Prenasledovanie šamanmi, hon na albínov, zmrzačovanie tiel, vykrádanie ich hrobov</a:t>
            </a:r>
          </a:p>
          <a:p>
            <a:endParaRPr lang="sk-SK" sz="2000" dirty="0"/>
          </a:p>
        </p:txBody>
      </p:sp>
    </p:spTree>
    <p:extLst>
      <p:ext uri="{BB962C8B-B14F-4D97-AF65-F5344CB8AC3E}">
        <p14:creationId xmlns:p14="http://schemas.microsoft.com/office/powerpoint/2010/main" val="161871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k-SK" i="1" dirty="0"/>
              <a:t>Opatrenia: </a:t>
            </a:r>
          </a:p>
          <a:p>
            <a:r>
              <a:rPr lang="sk-SK" dirty="0"/>
              <a:t>OSN, Európsky parlament, katolícka cirkev</a:t>
            </a:r>
          </a:p>
          <a:p>
            <a:r>
              <a:rPr lang="sk-SK" dirty="0"/>
              <a:t>Verejné funkcie – </a:t>
            </a:r>
            <a:r>
              <a:rPr lang="sk-SK" dirty="0" err="1"/>
              <a:t>albínska</a:t>
            </a:r>
            <a:r>
              <a:rPr lang="sk-SK" dirty="0"/>
              <a:t> poslankyňa v Tanzánii</a:t>
            </a:r>
          </a:p>
          <a:p>
            <a:r>
              <a:rPr lang="sk-SK" dirty="0"/>
              <a:t>Súťaž krásy pre albínov v Keni</a:t>
            </a:r>
          </a:p>
        </p:txBody>
      </p:sp>
    </p:spTree>
    <p:extLst>
      <p:ext uri="{BB962C8B-B14F-4D97-AF65-F5344CB8AC3E}">
        <p14:creationId xmlns:p14="http://schemas.microsoft.com/office/powerpoint/2010/main" val="1400579733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balíka Office">
  <a:themeElements>
    <a:clrScheme name="Motív balíka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otív balíka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ív balíka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941</TotalTime>
  <Words>537</Words>
  <Application>Microsoft Office PowerPoint</Application>
  <PresentationFormat>Prezentácia na obrazovke (4:3)</PresentationFormat>
  <Paragraphs>93</Paragraphs>
  <Slides>16</Slides>
  <Notes>1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Wingdings</vt:lpstr>
      <vt:lpstr>Motív balíka Office</vt:lpstr>
      <vt:lpstr> </vt:lpstr>
      <vt:lpstr>Úvod</vt:lpstr>
      <vt:lpstr>Politika jedného dieťaťa v Číne </vt:lpstr>
      <vt:lpstr>    Obrázok: Miera uplatňovania politiky jedného dieťaťa v regiónoch Číny: strict – prísna, medium – stredná, relaxed - voľnejšia </vt:lpstr>
      <vt:lpstr> Následky</vt:lpstr>
      <vt:lpstr>Japonsko -  hroziaca demografická kríza</vt:lpstr>
      <vt:lpstr>Prezentácia programu PowerPoint</vt:lpstr>
      <vt:lpstr>Albíni v Tanzánii</vt:lpstr>
      <vt:lpstr>Prezentácia programu PowerPoint</vt:lpstr>
      <vt:lpstr>Prezentácia programu PowerPoint</vt:lpstr>
      <vt:lpstr>Prezentácia programu PowerPoint</vt:lpstr>
      <vt:lpstr>Expatriati v SAE</vt:lpstr>
      <vt:lpstr>Prezentácia programu PowerPoint</vt:lpstr>
      <vt:lpstr>Kambodža –  genocída obyvateľstva</vt:lpstr>
      <vt:lpstr>Prezentácia programu PowerPoint</vt:lpstr>
      <vt:lpstr> Cvičenie pre žiakov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Petras Jan</dc:creator>
  <cp:lastModifiedBy>sokolskaivana24@gmail.com</cp:lastModifiedBy>
  <cp:revision>79</cp:revision>
  <dcterms:created xsi:type="dcterms:W3CDTF">2017-10-23T08:52:40Z</dcterms:created>
  <dcterms:modified xsi:type="dcterms:W3CDTF">2021-09-09T16:01:42Z</dcterms:modified>
</cp:coreProperties>
</file>