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82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7E0FE2-222A-4631-800A-76AF683440C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99C2E0-8272-41E0-B2DD-036783DB91F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highlight>
                  <a:srgbClr val="FFFF00"/>
                </a:highlight>
              </a:rPr>
              <a:t>Voľby a princípy volebného práva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42910" y="35718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Pre 8. ročník ZŠ</a:t>
            </a:r>
          </a:p>
          <a:p>
            <a:pPr algn="ctr"/>
            <a:r>
              <a:rPr lang="sk-SK" dirty="0"/>
              <a:t>Tematický celok: </a:t>
            </a:r>
            <a:r>
              <a:rPr lang="sk-SK" b="1" dirty="0"/>
              <a:t>Štát a </a:t>
            </a:r>
            <a:r>
              <a:rPr lang="sk-SK" b="1" dirty="0" smtClean="0"/>
              <a:t>právo</a:t>
            </a:r>
            <a:endParaRPr lang="sk-SK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2) Prezidentské voľby </a:t>
            </a:r>
            <a:r>
              <a:rPr lang="sk-SK" dirty="0"/>
              <a:t>– </a:t>
            </a:r>
            <a:r>
              <a:rPr lang="sk-SK" b="1" dirty="0">
                <a:highlight>
                  <a:srgbClr val="FFFF00"/>
                </a:highlight>
              </a:rPr>
              <a:t>prezidenta</a:t>
            </a:r>
            <a:r>
              <a:rPr lang="sk-SK" dirty="0">
                <a:highlight>
                  <a:srgbClr val="FFFF00"/>
                </a:highlight>
              </a:rPr>
              <a:t> volia občania</a:t>
            </a:r>
            <a:r>
              <a:rPr lang="sk-SK" dirty="0"/>
              <a:t> priamo </a:t>
            </a:r>
            <a:r>
              <a:rPr lang="sk-SK" b="1" dirty="0"/>
              <a:t>na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5 rokov</a:t>
            </a:r>
          </a:p>
          <a:p>
            <a:r>
              <a:rPr lang="sk-SK" dirty="0">
                <a:highlight>
                  <a:srgbClr val="FFFF00"/>
                </a:highlight>
              </a:rPr>
              <a:t>Vo funkcii </a:t>
            </a:r>
            <a:r>
              <a:rPr lang="sk-SK" dirty="0"/>
              <a:t>môže byť </a:t>
            </a:r>
            <a:r>
              <a:rPr lang="sk-SK" b="1" dirty="0">
                <a:highlight>
                  <a:srgbClr val="FFFF00"/>
                </a:highlight>
              </a:rPr>
              <a:t>najviac dve po sebe </a:t>
            </a:r>
            <a:r>
              <a:rPr lang="sk-SK" dirty="0">
                <a:highlight>
                  <a:srgbClr val="FFFF00"/>
                </a:highlight>
              </a:rPr>
              <a:t>idúce </a:t>
            </a:r>
            <a:r>
              <a:rPr lang="sk-SK" b="1" dirty="0">
                <a:highlight>
                  <a:srgbClr val="FFFF00"/>
                </a:highlight>
              </a:rPr>
              <a:t>volebné obdobia</a:t>
            </a:r>
          </a:p>
          <a:p>
            <a:r>
              <a:rPr lang="sk-SK" dirty="0"/>
              <a:t>Právo byť </a:t>
            </a:r>
            <a:r>
              <a:rPr lang="sk-SK" dirty="0">
                <a:highlight>
                  <a:srgbClr val="FFFF00"/>
                </a:highlight>
              </a:rPr>
              <a:t>zvolený za prezidenta </a:t>
            </a:r>
            <a:r>
              <a:rPr lang="sk-SK" dirty="0"/>
              <a:t>má </a:t>
            </a:r>
            <a:r>
              <a:rPr lang="sk-SK" b="1" dirty="0">
                <a:highlight>
                  <a:srgbClr val="FFFF00"/>
                </a:highlight>
              </a:rPr>
              <a:t>občan</a:t>
            </a:r>
            <a:r>
              <a:rPr lang="sk-SK" dirty="0"/>
              <a:t>, ktorý </a:t>
            </a:r>
            <a:r>
              <a:rPr lang="sk-SK" dirty="0">
                <a:highlight>
                  <a:srgbClr val="FFFF00"/>
                </a:highlight>
              </a:rPr>
              <a:t>v deň volieb </a:t>
            </a:r>
            <a:r>
              <a:rPr lang="sk-SK" b="1" dirty="0">
                <a:highlight>
                  <a:srgbClr val="FFFF00"/>
                </a:highlight>
              </a:rPr>
              <a:t>dosiahol vek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40 rokov</a:t>
            </a:r>
            <a:r>
              <a:rPr lang="sk-SK" dirty="0"/>
              <a:t>...</a:t>
            </a:r>
          </a:p>
          <a:p>
            <a:r>
              <a:rPr lang="sk-SK" dirty="0"/>
              <a:t>Zvolený je ten kandidát, ktorý získa nadpolovičnú väčšinu hlasov...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Druhy volieb v SR</a:t>
            </a:r>
          </a:p>
        </p:txBody>
      </p:sp>
      <p:pic>
        <p:nvPicPr>
          <p:cNvPr id="5122" name="Picture 2" descr="Kiska na Hrad. Alebo ani nie. - svk.press">
            <a:extLst>
              <a:ext uri="{FF2B5EF4-FFF2-40B4-BE49-F238E27FC236}">
                <a16:creationId xmlns:a16="http://schemas.microsoft.com/office/drawing/2014/main" xmlns="" id="{A8F48743-549F-4B1C-9332-6E81A1B27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38" y="534457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3) Komunálne voľby </a:t>
            </a:r>
            <a:r>
              <a:rPr lang="sk-SK" dirty="0"/>
              <a:t>vyhlasuje tiež predseda NR SR</a:t>
            </a:r>
          </a:p>
          <a:p>
            <a:r>
              <a:rPr lang="sk-SK" dirty="0">
                <a:highlight>
                  <a:srgbClr val="FFFF00"/>
                </a:highlight>
              </a:rPr>
              <a:t>Občania volia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na 4 roky </a:t>
            </a:r>
            <a:r>
              <a:rPr lang="sk-SK" b="1" dirty="0">
                <a:highlight>
                  <a:srgbClr val="FFFF00"/>
                </a:highlight>
              </a:rPr>
              <a:t>poslancov</a:t>
            </a:r>
            <a:r>
              <a:rPr lang="sk-SK" b="1" dirty="0"/>
              <a:t> do </a:t>
            </a:r>
            <a:r>
              <a:rPr lang="sk-SK" b="1" dirty="0">
                <a:highlight>
                  <a:srgbClr val="FFFF00"/>
                </a:highlight>
              </a:rPr>
              <a:t>obecného</a:t>
            </a:r>
            <a:r>
              <a:rPr lang="sk-SK" dirty="0"/>
              <a:t> (mestského) </a:t>
            </a:r>
            <a:r>
              <a:rPr lang="sk-SK" b="1" dirty="0">
                <a:highlight>
                  <a:srgbClr val="FFFF00"/>
                </a:highlight>
              </a:rPr>
              <a:t>zastupiteľstva</a:t>
            </a:r>
            <a:r>
              <a:rPr lang="sk-SK" dirty="0"/>
              <a:t>, </a:t>
            </a:r>
            <a:r>
              <a:rPr lang="sk-SK" b="1" dirty="0">
                <a:highlight>
                  <a:srgbClr val="FFFF00"/>
                </a:highlight>
              </a:rPr>
              <a:t>starostu obce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>
                <a:highlight>
                  <a:srgbClr val="FFFF00"/>
                </a:highlight>
              </a:rPr>
              <a:t>primátora mesta</a:t>
            </a:r>
            <a:r>
              <a:rPr lang="sk-SK" dirty="0"/>
              <a:t>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Druhy volieb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500166" y="4000504"/>
            <a:ext cx="65085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2400" dirty="0"/>
              <a:t>Medzi komunálne voľby patria aj </a:t>
            </a:r>
            <a:r>
              <a:rPr lang="sk-SK" sz="2400" b="1" dirty="0"/>
              <a:t>voľby do</a:t>
            </a:r>
          </a:p>
          <a:p>
            <a:pPr algn="ctr"/>
            <a:r>
              <a:rPr lang="sk-SK" sz="2400" b="1" dirty="0"/>
              <a:t>VÚC </a:t>
            </a:r>
            <a:r>
              <a:rPr lang="sk-SK" sz="2400" dirty="0">
                <a:sym typeface="Wingdings" pitchFamily="2" charset="2"/>
              </a:rPr>
              <a:t> na 4 roky</a:t>
            </a:r>
            <a:endParaRPr lang="sk-SK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ighlight>
                  <a:srgbClr val="00FF00"/>
                </a:highlight>
              </a:rPr>
              <a:t>4)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Voľby</a:t>
            </a:r>
            <a:r>
              <a:rPr lang="sk-SK" dirty="0">
                <a:highlight>
                  <a:srgbClr val="00FF00"/>
                </a:highlight>
              </a:rPr>
              <a:t> do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Európskeho parlamentu </a:t>
            </a:r>
            <a:r>
              <a:rPr lang="sk-SK" dirty="0"/>
              <a:t>– volia občania poslancov priamou voľbou na 5 rokov...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Druhy volieb</a:t>
            </a:r>
          </a:p>
        </p:txBody>
      </p:sp>
      <p:sp>
        <p:nvSpPr>
          <p:cNvPr id="1026" name="AutoShape 2" descr="Európsky parlament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Európsky parlament je najdôveryhodnejšou inštitúciou EÚ |  Spravodajstvo_a_aktivity | Európsky parlament Kancelária na Slovensk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58000"/>
            <a:ext cx="3071802" cy="180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071802" y="5657671"/>
            <a:ext cx="586410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2400" b="1" dirty="0"/>
              <a:t>Európsky parlament </a:t>
            </a:r>
            <a:r>
              <a:rPr lang="sk-SK" sz="2400" dirty="0"/>
              <a:t>sídli </a:t>
            </a:r>
            <a:r>
              <a:rPr lang="sk-SK" sz="2400" b="1" dirty="0"/>
              <a:t>v Štrasburgu</a:t>
            </a:r>
          </a:p>
          <a:p>
            <a:pPr algn="ctr"/>
            <a:r>
              <a:rPr lang="sk-SK" sz="2400" dirty="0"/>
              <a:t>Tvorí ho 705 poslancov</a:t>
            </a:r>
          </a:p>
          <a:p>
            <a:pPr algn="ctr"/>
            <a:r>
              <a:rPr lang="sk-SK" sz="2400" dirty="0"/>
              <a:t>Volení sú na 5 rokov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Jedným </a:t>
            </a:r>
            <a:r>
              <a:rPr lang="sk-SK" b="1" dirty="0">
                <a:highlight>
                  <a:srgbClr val="FFFF00"/>
                </a:highlight>
              </a:rPr>
              <a:t>zo základných znakov </a:t>
            </a:r>
            <a:r>
              <a:rPr lang="sk-SK" dirty="0">
                <a:highlight>
                  <a:srgbClr val="FFFF00"/>
                </a:highlight>
              </a:rPr>
              <a:t>demokracie </a:t>
            </a:r>
            <a:r>
              <a:rPr lang="sk-SK" dirty="0"/>
              <a:t>sú slobodné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voľby</a:t>
            </a:r>
            <a:r>
              <a:rPr lang="sk-SK" dirty="0"/>
              <a:t>...</a:t>
            </a:r>
          </a:p>
          <a:p>
            <a:r>
              <a:rPr lang="sk-SK" dirty="0"/>
              <a:t>Oprávnení </a:t>
            </a:r>
            <a:r>
              <a:rPr lang="sk-SK" b="1" dirty="0"/>
              <a:t>voliči</a:t>
            </a:r>
            <a:r>
              <a:rPr lang="sk-SK" dirty="0"/>
              <a:t> si </a:t>
            </a:r>
            <a:r>
              <a:rPr lang="sk-SK" b="1" dirty="0"/>
              <a:t>volia</a:t>
            </a:r>
            <a:r>
              <a:rPr lang="sk-SK" dirty="0"/>
              <a:t> </a:t>
            </a:r>
            <a:r>
              <a:rPr lang="sk-SK" b="1" dirty="0"/>
              <a:t>svojich zástupcov</a:t>
            </a:r>
          </a:p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Volebné právo </a:t>
            </a:r>
            <a:r>
              <a:rPr lang="sk-SK" dirty="0"/>
              <a:t>v demokratickom štáte </a:t>
            </a:r>
            <a:r>
              <a:rPr lang="sk-SK" b="1" dirty="0">
                <a:highlight>
                  <a:srgbClr val="FFFF00"/>
                </a:highlight>
              </a:rPr>
              <a:t>zaručuje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ústava</a:t>
            </a:r>
            <a:r>
              <a:rPr lang="sk-SK" dirty="0"/>
              <a:t>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Demokracia a volebné právo</a:t>
            </a:r>
          </a:p>
        </p:txBody>
      </p:sp>
      <p:pic>
        <p:nvPicPr>
          <p:cNvPr id="1026" name="Picture 2" descr="Ústava SR Archives - Týždenník KO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7464" y="4734307"/>
            <a:ext cx="2876536" cy="212369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000628" y="6488668"/>
            <a:ext cx="1269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Ústava SR</a:t>
            </a:r>
          </a:p>
        </p:txBody>
      </p:sp>
      <p:pic>
        <p:nvPicPr>
          <p:cNvPr id="4" name="Picture 2" descr="Slovenská vlajka | Vlajky.EU">
            <a:extLst>
              <a:ext uri="{FF2B5EF4-FFF2-40B4-BE49-F238E27FC236}">
                <a16:creationId xmlns:a16="http://schemas.microsoft.com/office/drawing/2014/main" xmlns="" id="{B8335022-5F9E-4EBD-8CC0-2152E5BC6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" y="5199443"/>
            <a:ext cx="312003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Výsledky parlamentných volieb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Jednoznačným víťazom volieb je OĽaNO | | .týždeň - iný pohľad na spoločnosť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832879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4357686" y="2643182"/>
            <a:ext cx="400782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Ktoré z týchto politických strán sa</a:t>
            </a:r>
          </a:p>
          <a:p>
            <a:r>
              <a:rPr lang="sk-SK" dirty="0"/>
              <a:t>dostali do parlamentu?</a:t>
            </a:r>
          </a:p>
        </p:txBody>
      </p:sp>
      <p:pic>
        <p:nvPicPr>
          <p:cNvPr id="15366" name="Picture 6" descr="otaznik – Manmagazin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285992"/>
            <a:ext cx="714380" cy="10210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Demokratické voľby </a:t>
            </a:r>
            <a:r>
              <a:rPr lang="sk-SK" dirty="0"/>
              <a:t>zaručujú </a:t>
            </a:r>
            <a:r>
              <a:rPr lang="sk-SK" dirty="0">
                <a:sym typeface="Wingdings" panose="05000000000000000000" pitchFamily="2" charset="2"/>
              </a:rPr>
              <a:t></a:t>
            </a:r>
            <a:r>
              <a:rPr lang="sk-SK" dirty="0"/>
              <a:t>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princípy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volebného práva</a:t>
            </a:r>
            <a:r>
              <a:rPr lang="sk-SK" dirty="0"/>
              <a:t>: </a:t>
            </a:r>
            <a:r>
              <a:rPr lang="sk-SK" b="1" dirty="0">
                <a:highlight>
                  <a:srgbClr val="FFFF00"/>
                </a:highlight>
              </a:rPr>
              <a:t>všeobecné</a:t>
            </a:r>
            <a:r>
              <a:rPr lang="sk-SK" dirty="0"/>
              <a:t>, </a:t>
            </a:r>
            <a:r>
              <a:rPr lang="sk-SK" b="1" dirty="0">
                <a:highlight>
                  <a:srgbClr val="FFFF00"/>
                </a:highlight>
              </a:rPr>
              <a:t>rovné</a:t>
            </a:r>
            <a:r>
              <a:rPr lang="sk-SK" dirty="0"/>
              <a:t> a </a:t>
            </a:r>
            <a:r>
              <a:rPr lang="sk-SK" b="1" dirty="0">
                <a:highlight>
                  <a:srgbClr val="FFFF00"/>
                </a:highlight>
              </a:rPr>
              <a:t>priame</a:t>
            </a:r>
            <a:r>
              <a:rPr lang="sk-SK" dirty="0"/>
              <a:t> volebné právo </a:t>
            </a:r>
            <a:r>
              <a:rPr lang="sk-SK" dirty="0">
                <a:highlight>
                  <a:srgbClr val="FFFF00"/>
                </a:highlight>
              </a:rPr>
              <a:t>s </a:t>
            </a:r>
            <a:r>
              <a:rPr lang="sk-SK" b="1" dirty="0">
                <a:highlight>
                  <a:srgbClr val="FFFF00"/>
                </a:highlight>
              </a:rPr>
              <a:t>tajným hlasovaním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Princípy volebného práva</a:t>
            </a:r>
          </a:p>
        </p:txBody>
      </p:sp>
      <p:pic>
        <p:nvPicPr>
          <p:cNvPr id="16386" name="Picture 2" descr="Viete, ako máte voliť? - Petržal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88675"/>
            <a:ext cx="3405168" cy="2252650"/>
          </a:xfrm>
          <a:prstGeom prst="rect">
            <a:avLst/>
          </a:prstGeom>
          <a:noFill/>
        </p:spPr>
      </p:pic>
      <p:pic>
        <p:nvPicPr>
          <p:cNvPr id="2050" name="Picture 2" descr="Komunálne voľby 2018: Čo sa bude diať po vstupe do volebnej miestnosti?,  Bratislavský kuriér">
            <a:extLst>
              <a:ext uri="{FF2B5EF4-FFF2-40B4-BE49-F238E27FC236}">
                <a16:creationId xmlns:a16="http://schemas.microsoft.com/office/drawing/2014/main" xmlns="" id="{CA6BAB07-9F95-4AF0-813A-DAAB9164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88676"/>
            <a:ext cx="3059832" cy="22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Občan</a:t>
            </a:r>
            <a:r>
              <a:rPr lang="sk-SK" dirty="0"/>
              <a:t>, ktorý dosiahol </a:t>
            </a:r>
            <a:r>
              <a:rPr lang="sk-SK" b="1" dirty="0">
                <a:highlight>
                  <a:srgbClr val="FFFF00"/>
                </a:highlight>
              </a:rPr>
              <a:t>vek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18 rokov </a:t>
            </a:r>
            <a:r>
              <a:rPr lang="sk-SK" dirty="0"/>
              <a:t>môže nielen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voliť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do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zastupiteľských orgánov</a:t>
            </a:r>
            <a:r>
              <a:rPr lang="sk-SK" dirty="0"/>
              <a:t>, ale </a:t>
            </a:r>
            <a:r>
              <a:rPr lang="sk-SK" b="1" dirty="0">
                <a:highlight>
                  <a:srgbClr val="FFFF00"/>
                </a:highlight>
              </a:rPr>
              <a:t>od 21 rokov </a:t>
            </a:r>
            <a:r>
              <a:rPr lang="sk-SK" dirty="0"/>
              <a:t>môže </a:t>
            </a:r>
            <a:r>
              <a:rPr lang="sk-SK" dirty="0">
                <a:highlight>
                  <a:srgbClr val="FFFF00"/>
                </a:highlight>
              </a:rPr>
              <a:t>byť</a:t>
            </a:r>
            <a:r>
              <a:rPr lang="sk-SK" dirty="0"/>
              <a:t> </a:t>
            </a:r>
            <a:r>
              <a:rPr lang="sk-SK" b="1" dirty="0"/>
              <a:t>do týchto orgánov </a:t>
            </a:r>
            <a:r>
              <a:rPr lang="sk-SK" dirty="0"/>
              <a:t>aj </a:t>
            </a:r>
            <a:r>
              <a:rPr lang="sk-SK" b="1" dirty="0">
                <a:highlight>
                  <a:srgbClr val="FFFF00"/>
                </a:highlight>
              </a:rPr>
              <a:t>volený</a:t>
            </a:r>
            <a:r>
              <a:rPr lang="sk-SK" dirty="0"/>
              <a:t>...</a:t>
            </a:r>
          </a:p>
          <a:p>
            <a:r>
              <a:rPr lang="sk-SK" dirty="0">
                <a:highlight>
                  <a:srgbClr val="FFFF00"/>
                </a:highlight>
              </a:rPr>
              <a:t>Od</a:t>
            </a:r>
            <a:r>
              <a:rPr lang="sk-SK" dirty="0"/>
              <a:t>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18 rokov </a:t>
            </a:r>
            <a:r>
              <a:rPr lang="sk-SK" dirty="0"/>
              <a:t>sa každý </a:t>
            </a:r>
            <a:r>
              <a:rPr lang="sk-SK" b="1" dirty="0"/>
              <a:t>občan</a:t>
            </a:r>
            <a:r>
              <a:rPr lang="sk-SK" dirty="0"/>
              <a:t> môže </a:t>
            </a:r>
            <a:r>
              <a:rPr lang="sk-SK" b="1" dirty="0"/>
              <a:t>zúčastniť</a:t>
            </a:r>
            <a:r>
              <a:rPr lang="sk-SK" dirty="0"/>
              <a:t>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referenda</a:t>
            </a:r>
            <a:r>
              <a:rPr lang="sk-SK" dirty="0"/>
              <a:t>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I. Všeobecné volebné právo</a:t>
            </a:r>
          </a:p>
        </p:txBody>
      </p:sp>
      <p:pic>
        <p:nvPicPr>
          <p:cNvPr id="17410" name="Picture 2" descr="President introduces bill on all-Ukrainian referendum - New bill. How  Zelensky wants to hold referendums in Ukraine - 112.internati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97925"/>
            <a:ext cx="4143372" cy="2060075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786446" y="5429264"/>
            <a:ext cx="240642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Spomenieš si, čo je </a:t>
            </a:r>
          </a:p>
          <a:p>
            <a:r>
              <a:rPr lang="sk-SK" dirty="0"/>
              <a:t>to referendum?</a:t>
            </a:r>
          </a:p>
        </p:txBody>
      </p:sp>
      <p:pic>
        <p:nvPicPr>
          <p:cNvPr id="6" name="Picture 6" descr="otaznik – Manmagazin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5072074"/>
            <a:ext cx="714380" cy="10210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Každý </a:t>
            </a:r>
            <a:r>
              <a:rPr lang="sk-SK" b="1" dirty="0">
                <a:highlight>
                  <a:srgbClr val="FFFF00"/>
                </a:highlight>
              </a:rPr>
              <a:t>občan</a:t>
            </a:r>
            <a:r>
              <a:rPr lang="sk-SK" dirty="0">
                <a:highlight>
                  <a:srgbClr val="FFFF00"/>
                </a:highlight>
              </a:rPr>
              <a:t> má </a:t>
            </a:r>
            <a:r>
              <a:rPr lang="sk-SK" dirty="0"/>
              <a:t>len </a:t>
            </a:r>
            <a:r>
              <a:rPr lang="sk-SK" b="1" dirty="0">
                <a:highlight>
                  <a:srgbClr val="FFFF00"/>
                </a:highlight>
              </a:rPr>
              <a:t>jeden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hlas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a </a:t>
            </a:r>
            <a:r>
              <a:rPr lang="sk-SK" dirty="0">
                <a:highlight>
                  <a:srgbClr val="FFFF00"/>
                </a:highlight>
              </a:rPr>
              <a:t>ten </a:t>
            </a:r>
            <a:r>
              <a:rPr lang="sk-SK" b="1" dirty="0">
                <a:highlight>
                  <a:srgbClr val="FFFF00"/>
                </a:highlight>
              </a:rPr>
              <a:t>má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rovnakú váhu</a:t>
            </a:r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k-SK" b="1" dirty="0">
                <a:highlight>
                  <a:srgbClr val="FFFF00"/>
                </a:highlight>
              </a:rPr>
              <a:t>ako hlasy ostatných občanov</a:t>
            </a:r>
            <a:r>
              <a:rPr lang="sk-SK" dirty="0"/>
              <a:t>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II. Rovné volebné právo</a:t>
            </a:r>
          </a:p>
        </p:txBody>
      </p:sp>
      <p:pic>
        <p:nvPicPr>
          <p:cNvPr id="3074" name="Picture 2" descr="Je rovnosť iba pokrytectvom? - zenysostylom.sk">
            <a:extLst>
              <a:ext uri="{FF2B5EF4-FFF2-40B4-BE49-F238E27FC236}">
                <a16:creationId xmlns:a16="http://schemas.microsoft.com/office/drawing/2014/main" xmlns="" id="{CC49BBE7-7F30-4656-9EF1-587AF6EC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77072"/>
            <a:ext cx="3672408" cy="22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Si </a:t>
            </a:r>
            <a:r>
              <a:rPr lang="sk-SK" b="1" dirty="0"/>
              <a:t>vyžaduje</a:t>
            </a:r>
            <a:r>
              <a:rPr lang="sk-SK" dirty="0"/>
              <a:t>, aby </a:t>
            </a:r>
            <a:r>
              <a:rPr lang="sk-SK" b="1" dirty="0"/>
              <a:t>sa </a:t>
            </a:r>
            <a:r>
              <a:rPr lang="sk-SK" b="1" dirty="0">
                <a:highlight>
                  <a:srgbClr val="FFFF00"/>
                </a:highlight>
              </a:rPr>
              <a:t>volič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osobne zúčastnil </a:t>
            </a:r>
            <a:r>
              <a:rPr lang="sk-SK" b="1" dirty="0">
                <a:highlight>
                  <a:srgbClr val="FFFF00"/>
                </a:highlight>
              </a:rPr>
              <a:t>volieb</a:t>
            </a:r>
            <a:r>
              <a:rPr lang="sk-SK" dirty="0"/>
              <a:t>...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III. Priame volebné právo</a:t>
            </a:r>
          </a:p>
        </p:txBody>
      </p:sp>
      <p:sp>
        <p:nvSpPr>
          <p:cNvPr id="18434" name="AutoShape 2" descr="Volebné právo - Post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500298" y="3571876"/>
            <a:ext cx="438453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Čo myslíte ako je to s ľuďmi, ktorí sú</a:t>
            </a:r>
          </a:p>
          <a:p>
            <a:r>
              <a:rPr lang="sk-SK" dirty="0"/>
              <a:t>napr. pripútaní na lôžko a chcú voliť?</a:t>
            </a:r>
          </a:p>
        </p:txBody>
      </p:sp>
      <p:pic>
        <p:nvPicPr>
          <p:cNvPr id="6" name="Picture 6" descr="otaznik – Manmagazin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214686"/>
            <a:ext cx="714380" cy="1021007"/>
          </a:xfrm>
          <a:prstGeom prst="rect">
            <a:avLst/>
          </a:prstGeom>
          <a:noFill/>
        </p:spPr>
      </p:pic>
      <p:pic>
        <p:nvPicPr>
          <p:cNvPr id="4098" name="Picture 2" descr="VOĽBY 2020 - kde a ako sledovať výsledky? - TECHBOX.sk">
            <a:extLst>
              <a:ext uri="{FF2B5EF4-FFF2-40B4-BE49-F238E27FC236}">
                <a16:creationId xmlns:a16="http://schemas.microsoft.com/office/drawing/2014/main" xmlns="" id="{2E276772-F897-4BFC-B2B0-5FF413A7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064316"/>
            <a:ext cx="2857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las dali aj z lôžka: Pozrite, koľko ľudí volilo v Rooseveltovej a detskej  nemocnici">
            <a:extLst>
              <a:ext uri="{FF2B5EF4-FFF2-40B4-BE49-F238E27FC236}">
                <a16:creationId xmlns:a16="http://schemas.microsoft.com/office/drawing/2014/main" xmlns="" id="{525BCBA0-15A4-47FD-B86D-D7E93F33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001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ighlight>
                  <a:srgbClr val="FFFF00"/>
                </a:highlight>
              </a:rPr>
              <a:t>Vo volebnej miestnosti </a:t>
            </a:r>
            <a:r>
              <a:rPr lang="sk-SK" dirty="0"/>
              <a:t>musí byť </a:t>
            </a:r>
            <a:r>
              <a:rPr lang="sk-SK" b="1" dirty="0"/>
              <a:t>vyhradený </a:t>
            </a:r>
            <a:r>
              <a:rPr lang="sk-SK" b="1" dirty="0">
                <a:highlight>
                  <a:srgbClr val="FFFF00"/>
                </a:highlight>
              </a:rPr>
              <a:t>priestor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</a:rPr>
              <a:t>kde si volič môže upraviť hlasovacie lístky</a:t>
            </a:r>
            <a:r>
              <a:rPr lang="sk-SK" dirty="0"/>
              <a:t> (napr. plenta)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IV. Tajné volebné právo</a:t>
            </a:r>
          </a:p>
        </p:txBody>
      </p:sp>
      <p:pic>
        <p:nvPicPr>
          <p:cNvPr id="20482" name="Picture 2" descr="Komunálne voľby 2018: Čo sa bude diať po vstupe do volebnej miestnosti?,  Bratislavský kurié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37169"/>
            <a:ext cx="3500434" cy="2220831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rot="5400000">
            <a:off x="1893075" y="2678901"/>
            <a:ext cx="1714512" cy="164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našej republike sa pravidelne konajú </a:t>
            </a:r>
            <a:r>
              <a:rPr lang="sk-SK" b="1" dirty="0">
                <a:highlight>
                  <a:srgbClr val="FFFF00"/>
                </a:highlight>
              </a:rPr>
              <a:t>viaceré druhy volieb</a:t>
            </a:r>
            <a:r>
              <a:rPr lang="sk-SK" dirty="0"/>
              <a:t>...</a:t>
            </a:r>
          </a:p>
          <a:p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1) Parlamentné voľby </a:t>
            </a:r>
            <a:r>
              <a:rPr lang="sk-SK" dirty="0"/>
              <a:t>– </a:t>
            </a:r>
            <a:r>
              <a:rPr lang="sk-SK" b="1" dirty="0"/>
              <a:t>občania</a:t>
            </a:r>
            <a:r>
              <a:rPr lang="sk-SK" dirty="0"/>
              <a:t>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volia každé 4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roky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b="1" dirty="0">
                <a:highlight>
                  <a:srgbClr val="FFFF00"/>
                </a:highlight>
              </a:rPr>
              <a:t>poslancov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do </a:t>
            </a:r>
            <a:r>
              <a:rPr lang="sk-SK" b="1" dirty="0">
                <a:highlight>
                  <a:srgbClr val="FFFF00"/>
                </a:highlight>
              </a:rPr>
              <a:t>parlamentu</a:t>
            </a:r>
            <a:r>
              <a:rPr lang="sk-SK" dirty="0"/>
              <a:t>...</a:t>
            </a:r>
          </a:p>
          <a:p>
            <a:r>
              <a:rPr lang="sk-SK" dirty="0"/>
              <a:t>Vyhlasuje ich predseda NR SR</a:t>
            </a:r>
          </a:p>
          <a:p>
            <a:r>
              <a:rPr lang="sk-SK" b="1" dirty="0"/>
              <a:t>Voliči</a:t>
            </a:r>
            <a:r>
              <a:rPr lang="sk-SK" dirty="0"/>
              <a:t> volia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politické strany</a:t>
            </a:r>
            <a:r>
              <a:rPr lang="sk-SK" dirty="0"/>
              <a:t>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Druhy volieb v SR</a:t>
            </a:r>
          </a:p>
        </p:txBody>
      </p:sp>
      <p:grpSp>
        <p:nvGrpSpPr>
          <p:cNvPr id="13" name="Skupina 12"/>
          <p:cNvGrpSpPr/>
          <p:nvPr/>
        </p:nvGrpSpPr>
        <p:grpSpPr>
          <a:xfrm>
            <a:off x="642910" y="4429132"/>
            <a:ext cx="8091362" cy="1298026"/>
            <a:chOff x="642910" y="4429132"/>
            <a:chExt cx="8091362" cy="1298026"/>
          </a:xfrm>
        </p:grpSpPr>
        <p:sp>
          <p:nvSpPr>
            <p:cNvPr id="4" name="BlokTextu 3"/>
            <p:cNvSpPr txBox="1"/>
            <p:nvPr/>
          </p:nvSpPr>
          <p:spPr>
            <a:xfrm>
              <a:off x="642910" y="4714884"/>
              <a:ext cx="4291559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sz="2400" dirty="0"/>
                <a:t>Parlament = 150 poslancov</a:t>
              </a:r>
            </a:p>
          </p:txBody>
        </p:sp>
        <p:cxnSp>
          <p:nvCxnSpPr>
            <p:cNvPr id="8" name="Rovná spojovacia šípka 7"/>
            <p:cNvCxnSpPr>
              <a:stCxn id="4" idx="3"/>
            </p:cNvCxnSpPr>
            <p:nvPr/>
          </p:nvCxnSpPr>
          <p:spPr>
            <a:xfrm flipV="1">
              <a:off x="4934469" y="4572009"/>
              <a:ext cx="637663" cy="3737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Rovná spojovacia šípka 9"/>
            <p:cNvCxnSpPr>
              <a:stCxn id="4" idx="3"/>
            </p:cNvCxnSpPr>
            <p:nvPr/>
          </p:nvCxnSpPr>
          <p:spPr>
            <a:xfrm>
              <a:off x="4934469" y="4945717"/>
              <a:ext cx="566225" cy="5549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BlokTextu 10"/>
            <p:cNvSpPr txBox="1"/>
            <p:nvPr/>
          </p:nvSpPr>
          <p:spPr>
            <a:xfrm>
              <a:off x="5500694" y="5357826"/>
              <a:ext cx="323357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Opozícia – kontroluje vládu</a:t>
              </a:r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572132" y="4429132"/>
              <a:ext cx="206659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Koalícia - vládne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692</TotalTime>
  <Words>387</Words>
  <Application>Microsoft Office PowerPoint</Application>
  <PresentationFormat>Prezentácia na obrazovke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Hala</vt:lpstr>
      <vt:lpstr>Voľby a princípy volebného práva</vt:lpstr>
      <vt:lpstr>Demokracia a volebné právo</vt:lpstr>
      <vt:lpstr>Výsledky parlamentných volieb</vt:lpstr>
      <vt:lpstr>Princípy volebného práva</vt:lpstr>
      <vt:lpstr>I. Všeobecné volebné právo</vt:lpstr>
      <vt:lpstr>II. Rovné volebné právo</vt:lpstr>
      <vt:lpstr>III. Priame volebné právo</vt:lpstr>
      <vt:lpstr>IV. Tajné volebné právo</vt:lpstr>
      <vt:lpstr>Druhy volieb v SR</vt:lpstr>
      <vt:lpstr>Druhy volieb v SR</vt:lpstr>
      <vt:lpstr>Druhy volieb</vt:lpstr>
      <vt:lpstr>Druhy volieb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Voľby a princípy volebného práva</dc:title>
  <dc:creator>Branislav Benčič</dc:creator>
  <cp:lastModifiedBy>Raduz</cp:lastModifiedBy>
  <cp:revision>47</cp:revision>
  <dcterms:created xsi:type="dcterms:W3CDTF">2020-11-08T08:18:32Z</dcterms:created>
  <dcterms:modified xsi:type="dcterms:W3CDTF">2021-12-06T17:09:22Z</dcterms:modified>
</cp:coreProperties>
</file>