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3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EECF-2100-4D68-A55F-62BAE2A631E3}" type="datetimeFigureOut">
              <a:rPr lang="sk-SK" smtClean="0"/>
              <a:pPr/>
              <a:t>17. 5. 2021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1FF-1BEA-4755-B84F-F48290709BF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L0Sjowy6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em | Description, Facts, &amp; Types | Britann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742"/>
            <a:ext cx="5072066" cy="686574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00364" y="2571744"/>
            <a:ext cx="5457836" cy="1470025"/>
          </a:xfrm>
        </p:spPr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00B050"/>
                </a:solidFill>
                <a:latin typeface="Arial Black" pitchFamily="34" charset="0"/>
              </a:rPr>
              <a:t>STONKA</a:t>
            </a:r>
            <a:endParaRPr lang="sk-SK" sz="72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Ston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786742" cy="5201300"/>
          </a:xfrm>
          <a:prstGeom prst="rect">
            <a:avLst/>
          </a:prstGeom>
          <a:noFill/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Cievny zväzok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Drevnatá stonka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21506" name="Picture 2" descr="Stavba stonky drev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189788" cy="4695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úč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857364"/>
            <a:ext cx="2807047" cy="4214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Púčik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vrcholový púčik </a:t>
            </a:r>
            <a:r>
              <a:rPr lang="sk-SK" dirty="0" smtClean="0"/>
              <a:t>– na vrchole stonky</a:t>
            </a:r>
          </a:p>
          <a:p>
            <a:pPr lvl="1">
              <a:buFontTx/>
              <a:buChar char="-"/>
            </a:pPr>
            <a:r>
              <a:rPr lang="sk-SK" sz="3200" dirty="0"/>
              <a:t>s</a:t>
            </a:r>
            <a:r>
              <a:rPr lang="sk-SK" sz="3200" dirty="0" smtClean="0"/>
              <a:t>tonka ním rastie </a:t>
            </a:r>
            <a:r>
              <a:rPr lang="sk-SK" sz="3200" b="1" dirty="0" smtClean="0">
                <a:solidFill>
                  <a:srgbClr val="00B050"/>
                </a:solidFill>
              </a:rPr>
              <a:t>do dĺžky</a:t>
            </a:r>
            <a:endParaRPr lang="sk-SK" sz="3200" b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olidFill>
                  <a:srgbClr val="C00000"/>
                </a:solidFill>
              </a:rPr>
              <a:t> bočné púčiky </a:t>
            </a:r>
            <a:r>
              <a:rPr lang="sk-SK" dirty="0" smtClean="0"/>
              <a:t>– vyrastajú z nich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bočné stonky – nimi sa stonka </a:t>
            </a:r>
          </a:p>
          <a:p>
            <a:pPr>
              <a:buNone/>
            </a:pPr>
            <a:r>
              <a:rPr lang="sk-SK" b="1" dirty="0">
                <a:solidFill>
                  <a:srgbClr val="00B050"/>
                </a:solidFill>
              </a:rPr>
              <a:t> </a:t>
            </a:r>
            <a:r>
              <a:rPr lang="sk-SK" b="1" dirty="0" smtClean="0">
                <a:solidFill>
                  <a:srgbClr val="00B050"/>
                </a:solidFill>
              </a:rPr>
              <a:t>    rozkonáruje</a:t>
            </a:r>
          </a:p>
          <a:p>
            <a:pPr>
              <a:buFontTx/>
              <a:buChar char="-"/>
            </a:pPr>
            <a:r>
              <a:rPr lang="sk-SK" dirty="0" smtClean="0"/>
              <a:t>z púčikov môžu vyrastať aj listy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alebo kvety</a:t>
            </a:r>
            <a:endParaRPr lang="sk-SK" dirty="0"/>
          </a:p>
        </p:txBody>
      </p:sp>
      <p:pic>
        <p:nvPicPr>
          <p:cNvPr id="22536" name="Picture 8" descr="http://www.fyzickageografia.sk/atlas/podstranky/pagastan_konsky/konarik.jpg"/>
          <p:cNvPicPr>
            <a:picLocks noChangeAspect="1" noChangeArrowheads="1"/>
          </p:cNvPicPr>
          <p:nvPr/>
        </p:nvPicPr>
        <p:blipFill>
          <a:blip r:embed="rId3" cstate="print"/>
          <a:srcRect t="16667" b="6250"/>
          <a:stretch>
            <a:fillRect/>
          </a:stretch>
        </p:blipFill>
        <p:spPr bwMode="auto">
          <a:xfrm>
            <a:off x="2857488" y="4786322"/>
            <a:ext cx="3344101" cy="19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Funkcie stonky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vyrastajú na nej listy, kvety, plody</a:t>
            </a:r>
          </a:p>
          <a:p>
            <a:pPr>
              <a:buFont typeface="Wingdings" pitchFamily="2" charset="2"/>
              <a:buChar char="ü"/>
            </a:pPr>
            <a:r>
              <a:rPr lang="sk-SK" dirty="0" smtClean="0"/>
              <a:t>prúdia v nej rozpustené látky</a:t>
            </a:r>
          </a:p>
          <a:p>
            <a:pPr>
              <a:buFont typeface="Wingdings" pitchFamily="2" charset="2"/>
              <a:buChar char="ü"/>
            </a:pPr>
            <a:r>
              <a:rPr lang="sk-SK" dirty="0" smtClean="0"/>
              <a:t>spája koreň a listy</a:t>
            </a:r>
          </a:p>
          <a:p>
            <a:pPr>
              <a:buFont typeface="Wingdings" pitchFamily="2" charset="2"/>
              <a:buChar char="ü"/>
            </a:pPr>
            <a:r>
              <a:rPr lang="sk-SK" dirty="0" smtClean="0"/>
              <a:t>niektoré rastliny sa ňou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nepohlavne rozmnožujú</a:t>
            </a:r>
            <a:endParaRPr lang="sk-SK" dirty="0"/>
          </a:p>
        </p:txBody>
      </p:sp>
      <p:pic>
        <p:nvPicPr>
          <p:cNvPr id="24578" name="Picture 2" descr="Ston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2143116"/>
            <a:ext cx="3057525" cy="456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80" name="Picture 4" descr="Obrázok(7626398): Stonky prierezu. | Autor: Pancaket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500570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L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59197"/>
            <a:ext cx="4286247" cy="5198803"/>
          </a:xfrm>
          <a:prstGeom prst="rect">
            <a:avLst/>
          </a:prstGeom>
          <a:noFill/>
        </p:spPr>
      </p:pic>
      <p:sp>
        <p:nvSpPr>
          <p:cNvPr id="4" name="Stuha zahnutá nahor 3"/>
          <p:cNvSpPr/>
          <p:nvPr/>
        </p:nvSpPr>
        <p:spPr>
          <a:xfrm>
            <a:off x="785786" y="500042"/>
            <a:ext cx="7572428" cy="928694"/>
          </a:xfrm>
          <a:prstGeom prst="ellipseRibbon2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Stonka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3571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= nadzemná časť rastliny</a:t>
            </a:r>
          </a:p>
          <a:p>
            <a:pPr>
              <a:buFontTx/>
              <a:buChar char="-"/>
            </a:pPr>
            <a:r>
              <a:rPr lang="sk-SK" dirty="0"/>
              <a:t>r</a:t>
            </a:r>
            <a:r>
              <a:rPr lang="sk-SK" dirty="0" smtClean="0"/>
              <a:t>astie </a:t>
            </a:r>
            <a:r>
              <a:rPr lang="sk-SK" b="1" dirty="0" smtClean="0">
                <a:solidFill>
                  <a:srgbClr val="00B050"/>
                </a:solidFill>
              </a:rPr>
              <a:t>zvislo nahor </a:t>
            </a:r>
          </a:p>
          <a:p>
            <a:pPr>
              <a:buNone/>
            </a:pPr>
            <a:r>
              <a:rPr lang="sk-SK" b="1" dirty="0">
                <a:solidFill>
                  <a:srgbClr val="00B050"/>
                </a:solidFill>
              </a:rPr>
              <a:t> </a:t>
            </a:r>
            <a:r>
              <a:rPr lang="sk-SK" b="1" dirty="0" smtClean="0">
                <a:solidFill>
                  <a:srgbClr val="00B050"/>
                </a:solidFill>
              </a:rPr>
              <a:t>   </a:t>
            </a:r>
            <a:r>
              <a:rPr lang="sk-SK" dirty="0" smtClean="0"/>
              <a:t>(za svetlom)</a:t>
            </a:r>
          </a:p>
          <a:p>
            <a:pPr>
              <a:buFontTx/>
              <a:buChar char="-"/>
            </a:pPr>
            <a:r>
              <a:rPr lang="sk-SK" dirty="0"/>
              <a:t>v</a:t>
            </a:r>
            <a:r>
              <a:rPr lang="sk-SK" dirty="0" smtClean="0"/>
              <a:t>yrastajú z nej listy a kvety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2400" dirty="0" smtClean="0">
                <a:hlinkClick r:id="rId3"/>
              </a:rPr>
              <a:t>rast stromu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vosienka holá - BIOspotrebite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85728"/>
            <a:ext cx="2286000" cy="304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u="sng" dirty="0"/>
              <a:t>p</a:t>
            </a:r>
            <a:r>
              <a:rPr lang="sk-SK" u="sng" dirty="0" smtClean="0"/>
              <a:t>odľa typu stonky rozlišujeme:</a:t>
            </a:r>
          </a:p>
          <a:p>
            <a:pPr lvl="1">
              <a:buFont typeface="Arial" pitchFamily="34" charset="0"/>
              <a:buChar char="•"/>
            </a:pPr>
            <a:r>
              <a:rPr lang="sk-SK" sz="3200" b="1" dirty="0">
                <a:solidFill>
                  <a:srgbClr val="00B050"/>
                </a:solidFill>
              </a:rPr>
              <a:t>b</a:t>
            </a:r>
            <a:r>
              <a:rPr lang="sk-SK" sz="3200" b="1" dirty="0" smtClean="0">
                <a:solidFill>
                  <a:srgbClr val="00B050"/>
                </a:solidFill>
              </a:rPr>
              <a:t>yliny</a:t>
            </a:r>
            <a:r>
              <a:rPr lang="sk-SK" sz="3200" dirty="0" smtClean="0"/>
              <a:t> – majú </a:t>
            </a:r>
            <a:r>
              <a:rPr lang="sk-SK" sz="3200" b="1" dirty="0" smtClean="0">
                <a:solidFill>
                  <a:srgbClr val="C00000"/>
                </a:solidFill>
              </a:rPr>
              <a:t>dužinatú stonku</a:t>
            </a:r>
          </a:p>
          <a:p>
            <a:pPr lvl="1">
              <a:buFont typeface="Arial" pitchFamily="34" charset="0"/>
              <a:buChar char="•"/>
            </a:pPr>
            <a:r>
              <a:rPr lang="sk-SK" sz="3200" b="1" dirty="0" smtClean="0">
                <a:solidFill>
                  <a:srgbClr val="00B050"/>
                </a:solidFill>
              </a:rPr>
              <a:t>dreviny</a:t>
            </a:r>
            <a:r>
              <a:rPr lang="sk-SK" sz="3200" dirty="0" smtClean="0"/>
              <a:t> – majú </a:t>
            </a:r>
            <a:r>
              <a:rPr lang="sk-SK" sz="3200" b="1" dirty="0" smtClean="0">
                <a:solidFill>
                  <a:srgbClr val="C00000"/>
                </a:solidFill>
              </a:rPr>
              <a:t>drevnatú stonku</a:t>
            </a:r>
          </a:p>
          <a:p>
            <a:pPr lvl="2">
              <a:buFontTx/>
              <a:buChar char="-"/>
            </a:pPr>
            <a:r>
              <a:rPr lang="sk-SK" sz="3200" dirty="0"/>
              <a:t>s</a:t>
            </a:r>
            <a:r>
              <a:rPr lang="sk-SK" sz="3200" dirty="0" smtClean="0"/>
              <a:t>tonku stromov tvorí:</a:t>
            </a:r>
          </a:p>
          <a:p>
            <a:pPr lvl="3">
              <a:buFont typeface="Wingdings" pitchFamily="2" charset="2"/>
              <a:buChar char="ü"/>
            </a:pPr>
            <a:r>
              <a:rPr lang="sk-SK" sz="3200" b="1" dirty="0"/>
              <a:t>k</a:t>
            </a:r>
            <a:r>
              <a:rPr lang="sk-SK" sz="3200" b="1" dirty="0" smtClean="0"/>
              <a:t>meň</a:t>
            </a:r>
            <a:r>
              <a:rPr lang="sk-SK" sz="3200" dirty="0" smtClean="0"/>
              <a:t> = zhrubnutá stonka</a:t>
            </a:r>
          </a:p>
          <a:p>
            <a:pPr lvl="3">
              <a:buFont typeface="Wingdings" pitchFamily="2" charset="2"/>
              <a:buChar char="ü"/>
            </a:pPr>
            <a:r>
              <a:rPr lang="sk-SK" sz="3200" b="1" dirty="0"/>
              <a:t>k</a:t>
            </a:r>
            <a:r>
              <a:rPr lang="sk-SK" sz="3200" b="1" dirty="0" smtClean="0"/>
              <a:t>oruna</a:t>
            </a:r>
            <a:r>
              <a:rPr lang="sk-SK" sz="3200" dirty="0" smtClean="0"/>
              <a:t> z konárov = bočné stonky</a:t>
            </a:r>
            <a:endParaRPr lang="sk-SK" sz="3200" dirty="0"/>
          </a:p>
        </p:txBody>
      </p:sp>
      <p:pic>
        <p:nvPicPr>
          <p:cNvPr id="15364" name="Picture 4" descr="ČEREŠŇA - Estila | Štýlový a dizajnový náby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214818"/>
            <a:ext cx="4267200" cy="2476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571481"/>
            <a:ext cx="8229600" cy="1357322"/>
          </a:xfrm>
        </p:spPr>
        <p:txBody>
          <a:bodyPr/>
          <a:lstStyle/>
          <a:p>
            <a:pPr algn="ctr">
              <a:buNone/>
            </a:pPr>
            <a:r>
              <a:rPr lang="sk-SK" b="1" u="sng" dirty="0" smtClean="0">
                <a:solidFill>
                  <a:srgbClr val="C00000"/>
                </a:solidFill>
              </a:rPr>
              <a:t>Cvičenie:</a:t>
            </a:r>
            <a:r>
              <a:rPr lang="sk-SK" b="1" dirty="0" smtClean="0"/>
              <a:t> </a:t>
            </a:r>
            <a:r>
              <a:rPr lang="sk-SK" dirty="0" smtClean="0"/>
              <a:t>Roztrieďte uvedené rastliny </a:t>
            </a:r>
          </a:p>
          <a:p>
            <a:pPr algn="ctr">
              <a:buNone/>
            </a:pPr>
            <a:r>
              <a:rPr lang="sk-SK" dirty="0" smtClean="0"/>
              <a:t>podľa typu stonky, ktorú majú.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571736" y="2071678"/>
          <a:ext cx="6096000" cy="39086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 Black" pitchFamily="34" charset="0"/>
                        </a:rPr>
                        <a:t>drevnatá stonka</a:t>
                      </a:r>
                      <a:endParaRPr lang="sk-SK" sz="24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 Black" pitchFamily="34" charset="0"/>
                        </a:rPr>
                        <a:t>dužinatá stonka</a:t>
                      </a:r>
                      <a:endParaRPr lang="sk-SK" sz="24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26573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214282" y="2571744"/>
            <a:ext cx="2286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i="1" dirty="0" smtClean="0"/>
              <a:t>javor, mak,</a:t>
            </a:r>
          </a:p>
          <a:p>
            <a:pPr algn="ctr"/>
            <a:r>
              <a:rPr lang="sk-SK" sz="2800" i="1" dirty="0" smtClean="0"/>
              <a:t>záružlie, dub,</a:t>
            </a:r>
          </a:p>
          <a:p>
            <a:pPr algn="ctr"/>
            <a:r>
              <a:rPr lang="sk-SK" sz="2800" i="1" dirty="0" smtClean="0"/>
              <a:t>tulipán, čučoriedka,</a:t>
            </a:r>
          </a:p>
          <a:p>
            <a:pPr algn="ctr"/>
            <a:r>
              <a:rPr lang="sk-SK" sz="2800" i="1" dirty="0" smtClean="0"/>
              <a:t>vŕba, skorocel, </a:t>
            </a:r>
          </a:p>
          <a:p>
            <a:pPr algn="ctr"/>
            <a:r>
              <a:rPr lang="sk-SK" sz="2800" i="1" dirty="0" smtClean="0"/>
              <a:t>snežienka, jedľa</a:t>
            </a:r>
            <a:endParaRPr lang="sk-SK" sz="2800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2786050" y="278605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javor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857884" y="278605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mak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2786050" y="3357562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dub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5857884" y="3286124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záružlie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857884" y="385762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tulipán</a:t>
            </a:r>
            <a:endParaRPr lang="sk-SK" sz="3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2857488" y="3929066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čučoriedka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857884" y="4357694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skorocel</a:t>
            </a:r>
            <a:endParaRPr lang="sk-SK" sz="32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857488" y="450057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vŕba</a:t>
            </a:r>
            <a:endParaRPr lang="sk-SK" sz="3200" dirty="0"/>
          </a:p>
        </p:txBody>
      </p:sp>
      <p:sp>
        <p:nvSpPr>
          <p:cNvPr id="14" name="BlokTextu 13"/>
          <p:cNvSpPr txBox="1"/>
          <p:nvPr/>
        </p:nvSpPr>
        <p:spPr>
          <a:xfrm>
            <a:off x="2857488" y="5000636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jedľa</a:t>
            </a:r>
            <a:endParaRPr lang="sk-SK" sz="32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5857884" y="492919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snežienka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571480"/>
            <a:ext cx="857256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sk-SK" u="sng" dirty="0" smtClean="0"/>
              <a:t>typy dužinatých stoniek:</a:t>
            </a:r>
          </a:p>
          <a:p>
            <a:pPr lvl="1">
              <a:buFont typeface="Wingdings" pitchFamily="2" charset="2"/>
              <a:buChar char="ü"/>
            </a:pPr>
            <a:r>
              <a:rPr lang="sk-SK" b="1" dirty="0">
                <a:solidFill>
                  <a:srgbClr val="C00000"/>
                </a:solidFill>
              </a:rPr>
              <a:t>b</a:t>
            </a:r>
            <a:r>
              <a:rPr lang="sk-SK" b="1" dirty="0" smtClean="0">
                <a:solidFill>
                  <a:srgbClr val="C00000"/>
                </a:solidFill>
              </a:rPr>
              <a:t>yľ: </a:t>
            </a:r>
            <a:r>
              <a:rPr lang="sk-SK" dirty="0" smtClean="0"/>
              <a:t>stonka s listami</a:t>
            </a:r>
          </a:p>
          <a:p>
            <a:pPr lvl="1">
              <a:buFont typeface="Wingdings" pitchFamily="2" charset="2"/>
              <a:buChar char="ü"/>
            </a:pPr>
            <a:r>
              <a:rPr lang="sk-SK" b="1" dirty="0">
                <a:solidFill>
                  <a:srgbClr val="C00000"/>
                </a:solidFill>
              </a:rPr>
              <a:t>s</a:t>
            </a:r>
            <a:r>
              <a:rPr lang="sk-SK" b="1" dirty="0" smtClean="0">
                <a:solidFill>
                  <a:srgbClr val="C00000"/>
                </a:solidFill>
              </a:rPr>
              <a:t>tvol: </a:t>
            </a:r>
            <a:r>
              <a:rPr lang="sk-SK" dirty="0" smtClean="0"/>
              <a:t>neolistená stonka s prízemnou ružicou listov</a:t>
            </a:r>
          </a:p>
          <a:p>
            <a:pPr lvl="1">
              <a:buFont typeface="Wingdings" pitchFamily="2" charset="2"/>
              <a:buChar char="ü"/>
            </a:pPr>
            <a:r>
              <a:rPr lang="sk-SK" b="1" dirty="0">
                <a:solidFill>
                  <a:srgbClr val="C00000"/>
                </a:solidFill>
              </a:rPr>
              <a:t>s</a:t>
            </a:r>
            <a:r>
              <a:rPr lang="sk-SK" b="1" dirty="0" smtClean="0">
                <a:solidFill>
                  <a:srgbClr val="C00000"/>
                </a:solidFill>
              </a:rPr>
              <a:t>teblo: </a:t>
            </a:r>
            <a:r>
              <a:rPr lang="sk-SK" dirty="0" smtClean="0"/>
              <a:t>dutá článkovaná stonka</a:t>
            </a:r>
          </a:p>
          <a:p>
            <a:pPr lvl="1">
              <a:buFont typeface="Wingdings" pitchFamily="2" charset="2"/>
              <a:buChar char="ü"/>
            </a:pPr>
            <a:r>
              <a:rPr lang="sk-SK" b="1" dirty="0">
                <a:solidFill>
                  <a:srgbClr val="C00000"/>
                </a:solidFill>
              </a:rPr>
              <a:t>p</a:t>
            </a:r>
            <a:r>
              <a:rPr lang="sk-SK" b="1" dirty="0" smtClean="0">
                <a:solidFill>
                  <a:srgbClr val="C00000"/>
                </a:solidFill>
              </a:rPr>
              <a:t>odzemok</a:t>
            </a:r>
            <a:r>
              <a:rPr lang="sk-SK" dirty="0" smtClean="0"/>
              <a:t>: podzemná stonka so zásobnými látkami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34570" t="32292" r="10351" b="20833"/>
          <a:stretch>
            <a:fillRect/>
          </a:stretch>
        </p:blipFill>
        <p:spPr bwMode="auto">
          <a:xfrm>
            <a:off x="357158" y="3357562"/>
            <a:ext cx="67151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 descr="Kosatec nemecký - účinky na zdravie, zber, použitie | Zdravo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3357562"/>
            <a:ext cx="1714512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357158" y="3714752"/>
          <a:ext cx="8429684" cy="24288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7421"/>
                <a:gridCol w="2107421"/>
                <a:gridCol w="2107421"/>
                <a:gridCol w="2107421"/>
              </a:tblGrid>
              <a:tr h="497185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 Black" pitchFamily="34" charset="0"/>
                        </a:rPr>
                        <a:t>BYĽ</a:t>
                      </a:r>
                      <a:endParaRPr lang="sk-SK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 Black" pitchFamily="34" charset="0"/>
                        </a:rPr>
                        <a:t>STVOL</a:t>
                      </a:r>
                      <a:endParaRPr lang="sk-SK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 Black" pitchFamily="34" charset="0"/>
                        </a:rPr>
                        <a:t>STEBLO</a:t>
                      </a:r>
                      <a:endParaRPr lang="sk-SK" sz="20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 Black" pitchFamily="34" charset="0"/>
                        </a:rPr>
                        <a:t>PODZEMOK</a:t>
                      </a:r>
                      <a:endParaRPr lang="sk-SK" sz="20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193170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ástupný symbol obsahu 2"/>
          <p:cNvSpPr txBox="1">
            <a:spLocks/>
          </p:cNvSpPr>
          <p:nvPr/>
        </p:nvSpPr>
        <p:spPr>
          <a:xfrm>
            <a:off x="428596" y="642918"/>
            <a:ext cx="8229600" cy="278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Cvičenie: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Roztrieďte uvedené rastliny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podľa typu ich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dužinatej stonky.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sz="2800" i="1" dirty="0"/>
              <a:t>z</a:t>
            </a:r>
            <a:r>
              <a:rPr lang="sk-SK" sz="2800" i="1" dirty="0" smtClean="0"/>
              <a:t>vonček, pšenica, papraď, púpava, lipnica,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sz="2800" i="1" dirty="0" smtClean="0"/>
              <a:t>hluchavka, skorocel, podbe</a:t>
            </a:r>
            <a:r>
              <a:rPr lang="sk-SK" sz="2800" i="1" dirty="0"/>
              <a:t>ľ</a:t>
            </a:r>
            <a:endParaRPr kumimoji="0" lang="sk-SK" sz="28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4282" y="421481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zvonček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429124" y="421481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pšenica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6500826" y="421481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papraď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2285984" y="421481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púpava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4429124" y="492919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lipnica</a:t>
            </a:r>
            <a:endParaRPr lang="sk-SK" sz="3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214282" y="492919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hluchavka</a:t>
            </a:r>
            <a:endParaRPr lang="sk-SK" sz="3200" dirty="0"/>
          </a:p>
        </p:txBody>
      </p:sp>
      <p:sp>
        <p:nvSpPr>
          <p:cNvPr id="12" name="BlokTextu 11"/>
          <p:cNvSpPr txBox="1"/>
          <p:nvPr/>
        </p:nvSpPr>
        <p:spPr>
          <a:xfrm>
            <a:off x="2214546" y="492919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skorocel</a:t>
            </a:r>
            <a:endParaRPr lang="sk-SK" sz="32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6500826" y="492919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podbeľ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642918"/>
            <a:ext cx="8215370" cy="592933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u="sng" dirty="0" smtClean="0"/>
              <a:t>stavba stonky:</a:t>
            </a:r>
          </a:p>
          <a:p>
            <a:pPr lvl="1">
              <a:buFont typeface="Arial" pitchFamily="34" charset="0"/>
              <a:buChar char="•"/>
            </a:pPr>
            <a:r>
              <a:rPr lang="sk-SK" sz="3200" b="1" dirty="0" smtClean="0">
                <a:solidFill>
                  <a:srgbClr val="C00000"/>
                </a:solidFill>
              </a:rPr>
              <a:t>pokožka: </a:t>
            </a:r>
            <a:r>
              <a:rPr lang="sk-SK" sz="3200" dirty="0" smtClean="0"/>
              <a:t>na povrchu</a:t>
            </a:r>
          </a:p>
          <a:p>
            <a:pPr lvl="2">
              <a:buNone/>
            </a:pPr>
            <a:r>
              <a:rPr lang="sk-SK" sz="3200" dirty="0" smtClean="0"/>
              <a:t>- u drevín </a:t>
            </a:r>
            <a:r>
              <a:rPr lang="sk-SK" sz="3200" b="1" dirty="0" smtClean="0">
                <a:solidFill>
                  <a:srgbClr val="00B050"/>
                </a:solidFill>
              </a:rPr>
              <a:t>kôra</a:t>
            </a:r>
            <a:r>
              <a:rPr lang="sk-SK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sk-SK" sz="3200" b="1" dirty="0" smtClean="0">
                <a:solidFill>
                  <a:srgbClr val="C00000"/>
                </a:solidFill>
              </a:rPr>
              <a:t>dužina: </a:t>
            </a:r>
            <a:r>
              <a:rPr lang="sk-SK" sz="3200" dirty="0" smtClean="0"/>
              <a:t>pod pokožkou</a:t>
            </a:r>
          </a:p>
          <a:p>
            <a:pPr lvl="1">
              <a:buFont typeface="Arial" pitchFamily="34" charset="0"/>
              <a:buChar char="•"/>
            </a:pPr>
            <a:r>
              <a:rPr lang="sk-SK" sz="3200" b="1" dirty="0">
                <a:solidFill>
                  <a:srgbClr val="C00000"/>
                </a:solidFill>
              </a:rPr>
              <a:t>c</a:t>
            </a:r>
            <a:r>
              <a:rPr lang="sk-SK" sz="3200" b="1" dirty="0" smtClean="0">
                <a:solidFill>
                  <a:srgbClr val="C00000"/>
                </a:solidFill>
              </a:rPr>
              <a:t>ievne zväzky: </a:t>
            </a:r>
            <a:r>
              <a:rPr lang="sk-SK" sz="3200" dirty="0" smtClean="0"/>
              <a:t>zabezpečujú prúdenie látok</a:t>
            </a:r>
          </a:p>
          <a:p>
            <a:pPr lvl="2">
              <a:buFontTx/>
              <a:buChar char="-"/>
            </a:pPr>
            <a:r>
              <a:rPr lang="sk-SK" sz="3200" dirty="0" smtClean="0"/>
              <a:t>majú:</a:t>
            </a:r>
          </a:p>
          <a:p>
            <a:pPr lvl="3">
              <a:buFont typeface="Wingdings" pitchFamily="2" charset="2"/>
              <a:buChar char="ü"/>
            </a:pPr>
            <a:r>
              <a:rPr lang="sk-SK" sz="3200" b="1" dirty="0">
                <a:solidFill>
                  <a:srgbClr val="00B050"/>
                </a:solidFill>
              </a:rPr>
              <a:t>d</a:t>
            </a:r>
            <a:r>
              <a:rPr lang="sk-SK" sz="3200" b="1" dirty="0" smtClean="0">
                <a:solidFill>
                  <a:srgbClr val="00B050"/>
                </a:solidFill>
              </a:rPr>
              <a:t>revnatú časť: </a:t>
            </a:r>
            <a:r>
              <a:rPr lang="sk-SK" sz="3200" dirty="0" smtClean="0"/>
              <a:t>rozvádzajú živiny </a:t>
            </a:r>
          </a:p>
          <a:p>
            <a:pPr lvl="3">
              <a:buNone/>
            </a:pPr>
            <a:r>
              <a:rPr lang="sk-SK" sz="3200" b="1" dirty="0">
                <a:solidFill>
                  <a:srgbClr val="FFC000"/>
                </a:solidFill>
              </a:rPr>
              <a:t> </a:t>
            </a:r>
            <a:r>
              <a:rPr lang="sk-SK" sz="3200" b="1" dirty="0" smtClean="0">
                <a:solidFill>
                  <a:srgbClr val="FFC000"/>
                </a:solidFill>
              </a:rPr>
              <a:t>   z koreňa do listov</a:t>
            </a:r>
          </a:p>
          <a:p>
            <a:pPr lvl="3">
              <a:buFont typeface="Wingdings" pitchFamily="2" charset="2"/>
              <a:buChar char="ü"/>
            </a:pPr>
            <a:r>
              <a:rPr lang="sk-SK" sz="3200" b="1" dirty="0">
                <a:solidFill>
                  <a:srgbClr val="00B050"/>
                </a:solidFill>
              </a:rPr>
              <a:t>l</a:t>
            </a:r>
            <a:r>
              <a:rPr lang="sk-SK" sz="3200" b="1" dirty="0" smtClean="0">
                <a:solidFill>
                  <a:srgbClr val="00B050"/>
                </a:solidFill>
              </a:rPr>
              <a:t>ykovú časť: </a:t>
            </a:r>
            <a:r>
              <a:rPr lang="sk-SK" sz="3200" dirty="0" smtClean="0"/>
              <a:t>vedie organické látky </a:t>
            </a:r>
          </a:p>
          <a:p>
            <a:pPr lvl="3">
              <a:buNone/>
            </a:pPr>
            <a:r>
              <a:rPr lang="sk-SK" sz="3200" b="1" dirty="0">
                <a:solidFill>
                  <a:srgbClr val="FFC000"/>
                </a:solidFill>
              </a:rPr>
              <a:t> </a:t>
            </a:r>
            <a:r>
              <a:rPr lang="sk-SK" sz="3200" b="1" dirty="0" smtClean="0">
                <a:solidFill>
                  <a:srgbClr val="FFC000"/>
                </a:solidFill>
              </a:rPr>
              <a:t>   z listov do koreňa alebo plodov</a:t>
            </a:r>
            <a:endParaRPr lang="sk-SK" sz="3200" b="1" dirty="0">
              <a:solidFill>
                <a:srgbClr val="FFC000"/>
              </a:solidFill>
            </a:endParaRPr>
          </a:p>
        </p:txBody>
      </p:sp>
      <p:pic>
        <p:nvPicPr>
          <p:cNvPr id="17410" name="Picture 2" descr="Cievne zväzky po obvode stonky by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5" y="142852"/>
            <a:ext cx="2936101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Prúdenie látok stonkou</a:t>
            </a:r>
            <a:endParaRPr lang="sk-SK" b="1" dirty="0"/>
          </a:p>
        </p:txBody>
      </p:sp>
      <p:pic>
        <p:nvPicPr>
          <p:cNvPr id="16386" name="Picture 2" descr="Púpava Lekárska Koreň Mletý - Prášok 100g (Taraxacum officinale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36"/>
            <a:ext cx="5572164" cy="5572164"/>
          </a:xfrm>
          <a:prstGeom prst="rect">
            <a:avLst/>
          </a:prstGeom>
          <a:noFill/>
        </p:spPr>
      </p:pic>
      <p:sp>
        <p:nvSpPr>
          <p:cNvPr id="7" name="Šípka dolu 6"/>
          <p:cNvSpPr/>
          <p:nvPr/>
        </p:nvSpPr>
        <p:spPr>
          <a:xfrm>
            <a:off x="6072198" y="2357430"/>
            <a:ext cx="500066" cy="25717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572264" y="2357430"/>
            <a:ext cx="2000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 listov do koreňa – </a:t>
            </a:r>
            <a:r>
              <a:rPr lang="sk-SK" sz="2400" b="1" dirty="0" smtClean="0">
                <a:solidFill>
                  <a:srgbClr val="C00000"/>
                </a:solidFill>
              </a:rPr>
              <a:t>organické látky</a:t>
            </a:r>
            <a:r>
              <a:rPr lang="sk-SK" sz="2400" dirty="0" smtClean="0"/>
              <a:t>, ktoré vznikli pri fotosyntéze</a:t>
            </a:r>
            <a:endParaRPr lang="sk-SK" sz="2400" dirty="0"/>
          </a:p>
        </p:txBody>
      </p:sp>
      <p:sp>
        <p:nvSpPr>
          <p:cNvPr id="9" name="Šípka dolu 8"/>
          <p:cNvSpPr/>
          <p:nvPr/>
        </p:nvSpPr>
        <p:spPr>
          <a:xfrm rot="10800000">
            <a:off x="2786050" y="2357430"/>
            <a:ext cx="500066" cy="25717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642910" y="2928934"/>
            <a:ext cx="2000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 koreňa do listov – </a:t>
            </a:r>
            <a:r>
              <a:rPr lang="sk-SK" sz="2400" b="1" dirty="0" smtClean="0">
                <a:solidFill>
                  <a:srgbClr val="C00000"/>
                </a:solidFill>
              </a:rPr>
              <a:t>anorganické látky</a:t>
            </a:r>
            <a:r>
              <a:rPr lang="sk-SK" sz="2400" b="1" dirty="0">
                <a:solidFill>
                  <a:srgbClr val="C00000"/>
                </a:solidFill>
              </a:rPr>
              <a:t> </a:t>
            </a:r>
            <a:r>
              <a:rPr lang="sk-SK" sz="2400" dirty="0" smtClean="0"/>
              <a:t>z pôdy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ton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0"/>
            <a:ext cx="6667500" cy="6838950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14282" y="1857364"/>
            <a:ext cx="2900354" cy="3082924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Dužinatá stonka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303</Words>
  <Application>Microsoft Office PowerPoint</Application>
  <PresentationFormat>Prezentácia na obrazovke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STONKA</vt:lpstr>
      <vt:lpstr>Stonka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Prúdenie látok stonkou</vt:lpstr>
      <vt:lpstr>Dužinatá stonka</vt:lpstr>
      <vt:lpstr>Cievny zväzok</vt:lpstr>
      <vt:lpstr>Drevnatá stonka</vt:lpstr>
      <vt:lpstr>Púčik</vt:lpstr>
      <vt:lpstr>Funkcie stonky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STONKA</dc:title>
  <dc:creator>Marek a Ivka</dc:creator>
  <cp:lastModifiedBy>ucitel</cp:lastModifiedBy>
  <cp:revision>13</cp:revision>
  <dcterms:created xsi:type="dcterms:W3CDTF">2021-04-20T12:10:16Z</dcterms:created>
  <dcterms:modified xsi:type="dcterms:W3CDTF">2021-05-17T07:26:09Z</dcterms:modified>
</cp:coreProperties>
</file>