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46" autoAdjust="0"/>
    <p:restoredTop sz="94660"/>
  </p:normalViewPr>
  <p:slideViewPr>
    <p:cSldViewPr>
      <p:cViewPr varScale="1">
        <p:scale>
          <a:sx n="72" d="100"/>
          <a:sy n="72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vná spojnica 4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6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DF9C874-BEDB-4B59-9191-AB6AB40F2B7C}" type="datetimeFigureOut">
              <a:rPr lang="sk-SK"/>
              <a:pPr>
                <a:defRPr/>
              </a:pPr>
              <a:t>26.02.2017</a:t>
            </a:fld>
            <a:endParaRPr lang="sk-SK"/>
          </a:p>
        </p:txBody>
      </p:sp>
      <p:sp>
        <p:nvSpPr>
          <p:cNvPr id="7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2B0DC48-59EC-4E27-9BDF-8F4200F6D19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5AF79-E2F8-433A-A1B2-859BE04CF78A}" type="datetimeFigureOut">
              <a:rPr lang="sk-SK"/>
              <a:pPr>
                <a:defRPr/>
              </a:pPr>
              <a:t>26.02.2017</a:t>
            </a:fld>
            <a:endParaRPr lang="sk-SK"/>
          </a:p>
        </p:txBody>
      </p:sp>
      <p:sp>
        <p:nvSpPr>
          <p:cNvPr id="5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EFF7D-8913-45C5-8DC0-D5BAEE0BFAF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C09638-2785-4B0F-9F3F-26EF52C8BDC4}" type="datetimeFigureOut">
              <a:rPr lang="sk-SK"/>
              <a:pPr>
                <a:defRPr/>
              </a:pPr>
              <a:t>26.02.2017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A0D7F32A-AC8E-4452-89BF-AEAEA1BA7B9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765C1-F33D-40FB-A584-14A17F1C549E}" type="datetimeFigureOut">
              <a:rPr lang="sk-SK"/>
              <a:pPr>
                <a:defRPr/>
              </a:pPr>
              <a:t>26.02.2017</a:t>
            </a:fld>
            <a:endParaRPr lang="sk-SK"/>
          </a:p>
        </p:txBody>
      </p:sp>
      <p:sp>
        <p:nvSpPr>
          <p:cNvPr id="5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F8911-6062-45B1-AE41-BA1BE7E672A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B85A00EC-9793-420E-9B24-0625C5D7EAD1}" type="datetimeFigureOut">
              <a:rPr lang="sk-SK"/>
              <a:pPr>
                <a:defRPr/>
              </a:pPr>
              <a:t>26.02.2017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55AED3-8287-463A-BCCB-9677D00D212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8156-EBF8-4374-99F8-4809A230589B}" type="datetimeFigureOut">
              <a:rPr lang="sk-SK"/>
              <a:pPr>
                <a:defRPr/>
              </a:pPr>
              <a:t>26.02.2017</a:t>
            </a:fld>
            <a:endParaRPr lang="sk-SK"/>
          </a:p>
        </p:txBody>
      </p:sp>
      <p:sp>
        <p:nvSpPr>
          <p:cNvPr id="6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968E1-AD08-4B08-AF40-B479B3BA914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29BE0-CE31-4DB0-9D98-EC73F722D9C0}" type="datetimeFigureOut">
              <a:rPr lang="sk-SK"/>
              <a:pPr>
                <a:defRPr/>
              </a:pPr>
              <a:t>26.02.2017</a:t>
            </a:fld>
            <a:endParaRPr lang="sk-SK"/>
          </a:p>
        </p:txBody>
      </p:sp>
      <p:sp>
        <p:nvSpPr>
          <p:cNvPr id="8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6ABE1-42F0-4D16-9024-56908DFB4D1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6A82B-CC39-4EE2-9E5B-6CE27DA8E113}" type="datetimeFigureOut">
              <a:rPr lang="sk-SK"/>
              <a:pPr>
                <a:defRPr/>
              </a:pPr>
              <a:t>26.02.2017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C4B5E-956A-4C86-83C5-4290F94ABFC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B1989-C3E7-4260-B169-FDDE902A6AF7}" type="datetimeFigureOut">
              <a:rPr lang="sk-SK"/>
              <a:pPr>
                <a:defRPr/>
              </a:pPr>
              <a:t>26.02.2017</a:t>
            </a:fld>
            <a:endParaRPr lang="sk-SK"/>
          </a:p>
        </p:txBody>
      </p:sp>
      <p:sp>
        <p:nvSpPr>
          <p:cNvPr id="3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9B277-9DD6-431F-9AFF-723DF012ADA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8555B-1CDF-4312-85A4-1B0758CA8590}" type="datetimeFigureOut">
              <a:rPr lang="sk-SK"/>
              <a:pPr>
                <a:defRPr/>
              </a:pPr>
              <a:t>26.02.2017</a:t>
            </a:fld>
            <a:endParaRPr lang="sk-SK"/>
          </a:p>
        </p:txBody>
      </p:sp>
      <p:sp>
        <p:nvSpPr>
          <p:cNvPr id="6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45C43-3801-43B8-BD5D-1331D4FCA0A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7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8F8D06-39A4-4946-A2E3-4F8F1034D6A5}" type="datetimeFigureOut">
              <a:rPr lang="sk-SK"/>
              <a:pPr>
                <a:defRPr/>
              </a:pPr>
              <a:t>26.02.2017</a:t>
            </a:fld>
            <a:endParaRPr lang="sk-SK"/>
          </a:p>
        </p:txBody>
      </p:sp>
      <p:sp>
        <p:nvSpPr>
          <p:cNvPr id="8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524D54-A84F-4E88-BBC6-B47B23058DD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30" name="Zástupný symbol textu 30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849253FD-CB18-41DE-9413-7C62C8C79DBF}" type="datetimeFigureOut">
              <a:rPr lang="sk-SK"/>
              <a:pPr>
                <a:defRPr/>
              </a:pPr>
              <a:t>26.02.2017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128909A-B956-48AB-8DDD-F0DAD3D49EB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84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5" r:id="rId9"/>
    <p:sldLayoutId id="2147483682" r:id="rId10"/>
    <p:sldLayoutId id="214748368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fontAlgn="base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fontAlgn="base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fontAlgn="base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fontAlgn="base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HUSTOTA </a:t>
            </a:r>
            <a:br>
              <a:rPr lang="sk-SK" dirty="0" smtClean="0"/>
            </a:br>
            <a:r>
              <a:rPr lang="sk-SK" dirty="0" smtClean="0"/>
              <a:t>pevných látok</a:t>
            </a:r>
            <a:endParaRPr lang="sk-SK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Doplňte tabuľku:</a:t>
            </a:r>
            <a:endParaRPr lang="sk-SK" dirty="0"/>
          </a:p>
        </p:txBody>
      </p:sp>
      <p:graphicFrame>
        <p:nvGraphicFramePr>
          <p:cNvPr id="3" name="Tabuľka 2"/>
          <p:cNvGraphicFramePr>
            <a:graphicFrameLocks noGrp="1"/>
          </p:cNvGraphicFramePr>
          <p:nvPr/>
        </p:nvGraphicFramePr>
        <p:xfrm>
          <a:off x="785813" y="2286000"/>
          <a:ext cx="7143800" cy="3000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1785950"/>
                <a:gridCol w="1785950"/>
                <a:gridCol w="1785950"/>
              </a:tblGrid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hmotnosť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objem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hustota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látka</a:t>
                      </a:r>
                      <a:endParaRPr lang="sk-SK" dirty="0"/>
                    </a:p>
                  </a:txBody>
                  <a:tcPr/>
                </a:tc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5400 kg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 m3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/>
                </a:tc>
              </a:tr>
              <a:tr h="750099"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20 cm3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striebro</a:t>
                      </a:r>
                      <a:endParaRPr lang="sk-SK" dirty="0"/>
                    </a:p>
                  </a:txBody>
                  <a:tcPr/>
                </a:tc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1600 g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800 kg/m3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16387" name="Zástupný symbol textu 2"/>
          <p:cNvSpPr>
            <a:spLocks noGrp="1"/>
          </p:cNvSpPr>
          <p:nvPr>
            <p:ph type="body" sz="half" idx="2"/>
          </p:nvPr>
        </p:nvSpPr>
        <p:spPr>
          <a:xfrm>
            <a:off x="5389563" y="3282950"/>
            <a:ext cx="3429000" cy="1920875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pic>
        <p:nvPicPr>
          <p:cNvPr id="5" name="Zástupný symbol obrázka 4" descr="koník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9" b="19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Správanie sa telies v kvapaline: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Plávanie</a:t>
            </a:r>
          </a:p>
          <a:p>
            <a:r>
              <a:rPr lang="sk-SK" smtClean="0"/>
              <a:t>Vznášanie sa</a:t>
            </a:r>
          </a:p>
          <a:p>
            <a:r>
              <a:rPr lang="sk-SK" smtClean="0"/>
              <a:t>Potopenie sa</a:t>
            </a:r>
          </a:p>
          <a:p>
            <a:endParaRPr lang="sk-SK" smtClean="0"/>
          </a:p>
          <a:p>
            <a:endParaRPr lang="sk-SK" smtClean="0"/>
          </a:p>
          <a:p>
            <a:pPr>
              <a:buFont typeface="Wingdings 2" pitchFamily="18" charset="2"/>
              <a:buNone/>
            </a:pPr>
            <a:r>
              <a:rPr lang="sk-SK" smtClean="0"/>
              <a:t>ZÁVISÍ to od: </a:t>
            </a:r>
          </a:p>
        </p:txBody>
      </p:sp>
      <p:cxnSp>
        <p:nvCxnSpPr>
          <p:cNvPr id="6" name="Rovná spojovacia šípka 5"/>
          <p:cNvCxnSpPr/>
          <p:nvPr/>
        </p:nvCxnSpPr>
        <p:spPr>
          <a:xfrm>
            <a:off x="2786063" y="4214813"/>
            <a:ext cx="1571625" cy="2857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rot="16200000" flipH="1">
            <a:off x="2393157" y="4607718"/>
            <a:ext cx="1143000" cy="78581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>
            <a:spLocks noChangeArrowheads="1"/>
          </p:cNvSpPr>
          <p:nvPr/>
        </p:nvSpPr>
        <p:spPr bwMode="auto">
          <a:xfrm>
            <a:off x="4572000" y="4357688"/>
            <a:ext cx="335756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>
                <a:latin typeface="Trebuchet MS" pitchFamily="34" charset="0"/>
              </a:rPr>
              <a:t>Hmotnosti telesa -m</a:t>
            </a:r>
          </a:p>
        </p:txBody>
      </p:sp>
      <p:sp>
        <p:nvSpPr>
          <p:cNvPr id="11" name="BlokTextu 10"/>
          <p:cNvSpPr txBox="1">
            <a:spLocks noChangeArrowheads="1"/>
          </p:cNvSpPr>
          <p:nvPr/>
        </p:nvSpPr>
        <p:spPr bwMode="auto">
          <a:xfrm>
            <a:off x="3429000" y="5572125"/>
            <a:ext cx="3571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>
                <a:latin typeface="Trebuchet MS" pitchFamily="34" charset="0"/>
              </a:rPr>
              <a:t>Objemu telesa- 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1538" y="1928802"/>
            <a:ext cx="6255488" cy="1362075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sk-SK" dirty="0" smtClean="0"/>
              <a:t>Aby  sme nemuseli opakovane zisťovať objem aj hmotnosť telesa, tak sa zaviedla nová veličina</a:t>
            </a:r>
            <a:endParaRPr lang="sk-SK" dirty="0"/>
          </a:p>
        </p:txBody>
      </p:sp>
      <p:sp>
        <p:nvSpPr>
          <p:cNvPr id="8195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4750" cy="742950"/>
          </a:xfrm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err="1" smtClean="0"/>
              <a:t>HUstota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9725"/>
            <a:ext cx="7615238" cy="4846638"/>
          </a:xfrm>
        </p:spPr>
        <p:txBody>
          <a:bodyPr/>
          <a:lstStyle/>
          <a:p>
            <a:r>
              <a:rPr lang="sk-SK" smtClean="0"/>
              <a:t>Fyzikálna veličina</a:t>
            </a:r>
          </a:p>
          <a:p>
            <a:r>
              <a:rPr lang="sk-SK" smtClean="0"/>
              <a:t>Označenie:      (ró)</a:t>
            </a:r>
          </a:p>
          <a:p>
            <a:endParaRPr lang="sk-SK" smtClean="0"/>
          </a:p>
          <a:p>
            <a:r>
              <a:rPr lang="sk-SK" smtClean="0"/>
              <a:t>Jednotka: </a:t>
            </a:r>
          </a:p>
          <a:p>
            <a:r>
              <a:rPr lang="sk-SK" smtClean="0"/>
              <a:t>                          (kilogram na meter kubický)</a:t>
            </a:r>
          </a:p>
          <a:p>
            <a:endParaRPr lang="sk-SK" smtClean="0"/>
          </a:p>
          <a:p>
            <a:endParaRPr lang="sk-SK" smtClean="0"/>
          </a:p>
          <a:p>
            <a:r>
              <a:rPr lang="sk-SK" smtClean="0"/>
              <a:t>                          (gram na centimeter kubický)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>
              <a:latin typeface="Trebuchet MS" pitchFamily="34" charset="0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>
              <a:latin typeface="Trebuchet MS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50" y="1928813"/>
            <a:ext cx="3524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>
              <a:latin typeface="Trebuchet MS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313" y="3214688"/>
            <a:ext cx="571500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6" name="Rectangle 8"/>
          <p:cNvSpPr>
            <a:spLocks noChangeArrowheads="1"/>
          </p:cNvSpPr>
          <p:nvPr/>
        </p:nvSpPr>
        <p:spPr bwMode="auto">
          <a:xfrm>
            <a:off x="0" y="1952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>
              <a:latin typeface="Trebuchet MS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75" y="4857750"/>
            <a:ext cx="7143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9" name="Rectangle 11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Vzorec</a:t>
            </a:r>
            <a:endParaRPr lang="sk-SK" dirty="0"/>
          </a:p>
        </p:txBody>
      </p:sp>
      <p:sp>
        <p:nvSpPr>
          <p:cNvPr id="1024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>
              <a:latin typeface="Trebuchet MS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>
              <a:latin typeface="Trebuchet MS" pitchFamily="34" charset="0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500" y="2714625"/>
            <a:ext cx="2143125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/>
          </a:p>
        </p:txBody>
      </p:sp>
      <p:cxnSp>
        <p:nvCxnSpPr>
          <p:cNvPr id="11" name="Rovná spojovacia šípka 10"/>
          <p:cNvCxnSpPr/>
          <p:nvPr/>
        </p:nvCxnSpPr>
        <p:spPr>
          <a:xfrm rot="10800000" flipV="1">
            <a:off x="1428750" y="3857625"/>
            <a:ext cx="1214438" cy="1143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lokTextu 11"/>
          <p:cNvSpPr txBox="1">
            <a:spLocks noChangeArrowheads="1"/>
          </p:cNvSpPr>
          <p:nvPr/>
        </p:nvSpPr>
        <p:spPr bwMode="auto">
          <a:xfrm>
            <a:off x="785813" y="5072063"/>
            <a:ext cx="1571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400">
                <a:latin typeface="Trebuchet MS" pitchFamily="34" charset="0"/>
              </a:rPr>
              <a:t>HUSTOTA</a:t>
            </a:r>
          </a:p>
        </p:txBody>
      </p:sp>
      <p:cxnSp>
        <p:nvCxnSpPr>
          <p:cNvPr id="13" name="Rovná spojovacia šípka 12"/>
          <p:cNvCxnSpPr/>
          <p:nvPr/>
        </p:nvCxnSpPr>
        <p:spPr>
          <a:xfrm flipV="1">
            <a:off x="5143500" y="2357438"/>
            <a:ext cx="1143000" cy="5715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kTextu 14"/>
          <p:cNvSpPr txBox="1">
            <a:spLocks noChangeArrowheads="1"/>
          </p:cNvSpPr>
          <p:nvPr/>
        </p:nvSpPr>
        <p:spPr bwMode="auto">
          <a:xfrm>
            <a:off x="6429375" y="2071688"/>
            <a:ext cx="22145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400">
                <a:latin typeface="Trebuchet MS" pitchFamily="34" charset="0"/>
              </a:rPr>
              <a:t>HMOTNOSŤ</a:t>
            </a:r>
          </a:p>
        </p:txBody>
      </p:sp>
      <p:cxnSp>
        <p:nvCxnSpPr>
          <p:cNvPr id="18" name="Rovná spojovacia šípka 17"/>
          <p:cNvCxnSpPr/>
          <p:nvPr/>
        </p:nvCxnSpPr>
        <p:spPr>
          <a:xfrm rot="16200000" flipH="1">
            <a:off x="4643438" y="4357687"/>
            <a:ext cx="857250" cy="71437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lokTextu 19"/>
          <p:cNvSpPr txBox="1">
            <a:spLocks noChangeArrowheads="1"/>
          </p:cNvSpPr>
          <p:nvPr/>
        </p:nvSpPr>
        <p:spPr bwMode="auto">
          <a:xfrm>
            <a:off x="5643563" y="5214938"/>
            <a:ext cx="19288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400">
                <a:latin typeface="Trebuchet MS" pitchFamily="34" charset="0"/>
              </a:rPr>
              <a:t>OBJEM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sk-SK" dirty="0" smtClean="0"/>
              <a:t>Hodnoty z tabuliek</a:t>
            </a: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00063" y="2928938"/>
          <a:ext cx="7239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KOV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Hustota (         )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Oceľ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7,8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Hliník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2,7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Zlato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19,3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Olovo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11,3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Železo</a:t>
                      </a:r>
                      <a:r>
                        <a:rPr lang="sk-SK" baseline="0" dirty="0" smtClean="0"/>
                        <a:t>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7,8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290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7813" y="2928938"/>
            <a:ext cx="2857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Premena jednotiek</a:t>
            </a:r>
            <a:endParaRPr lang="sk-SK" dirty="0"/>
          </a:p>
        </p:txBody>
      </p:sp>
      <p:sp>
        <p:nvSpPr>
          <p:cNvPr id="12291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12292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75" y="2643188"/>
            <a:ext cx="7143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BlokTextu 4"/>
          <p:cNvSpPr txBox="1">
            <a:spLocks noChangeArrowheads="1"/>
          </p:cNvSpPr>
          <p:nvPr/>
        </p:nvSpPr>
        <p:spPr bwMode="auto">
          <a:xfrm>
            <a:off x="1714500" y="2786063"/>
            <a:ext cx="5715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4000">
                <a:latin typeface="Trebuchet MS" pitchFamily="34" charset="0"/>
              </a:rPr>
              <a:t>1</a:t>
            </a:r>
          </a:p>
        </p:txBody>
      </p:sp>
      <p:sp>
        <p:nvSpPr>
          <p:cNvPr id="12294" name="BlokTextu 6"/>
          <p:cNvSpPr txBox="1">
            <a:spLocks noChangeArrowheads="1"/>
          </p:cNvSpPr>
          <p:nvPr/>
        </p:nvSpPr>
        <p:spPr bwMode="auto">
          <a:xfrm>
            <a:off x="3286125" y="2786063"/>
            <a:ext cx="1714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3600">
                <a:latin typeface="Trebuchet MS" pitchFamily="34" charset="0"/>
              </a:rPr>
              <a:t>= 1 000</a:t>
            </a:r>
          </a:p>
        </p:txBody>
      </p:sp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2063" y="2571750"/>
            <a:ext cx="571500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6" name="Obdĺžnik 8"/>
          <p:cNvSpPr>
            <a:spLocks noChangeArrowheads="1"/>
          </p:cNvSpPr>
          <p:nvPr/>
        </p:nvSpPr>
        <p:spPr bwMode="auto">
          <a:xfrm>
            <a:off x="1714500" y="4071938"/>
            <a:ext cx="5667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3600">
                <a:latin typeface="Trebuchet MS" pitchFamily="34" charset="0"/>
              </a:rPr>
              <a:t>1 </a:t>
            </a:r>
          </a:p>
        </p:txBody>
      </p:sp>
      <p:pic>
        <p:nvPicPr>
          <p:cNvPr id="12297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75" y="3857625"/>
            <a:ext cx="571500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8" name="Obdĺžnik 10"/>
          <p:cNvSpPr>
            <a:spLocks noChangeArrowheads="1"/>
          </p:cNvSpPr>
          <p:nvPr/>
        </p:nvSpPr>
        <p:spPr bwMode="auto">
          <a:xfrm>
            <a:off x="3214688" y="4143375"/>
            <a:ext cx="18748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4000">
                <a:latin typeface="Trebuchet MS" pitchFamily="34" charset="0"/>
              </a:rPr>
              <a:t>= 0,001</a:t>
            </a:r>
          </a:p>
        </p:txBody>
      </p:sp>
      <p:pic>
        <p:nvPicPr>
          <p:cNvPr id="12299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4938" y="4071938"/>
            <a:ext cx="7143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Úloha 1:</a:t>
            </a:r>
            <a:endParaRPr lang="sk-SK" dirty="0"/>
          </a:p>
        </p:txBody>
      </p:sp>
      <p:sp>
        <p:nvSpPr>
          <p:cNvPr id="13315" name="Zástupný symbol obsahu 2"/>
          <p:cNvSpPr>
            <a:spLocks noGrp="1"/>
          </p:cNvSpPr>
          <p:nvPr>
            <p:ph idx="1"/>
          </p:nvPr>
        </p:nvSpPr>
        <p:spPr>
          <a:xfrm>
            <a:off x="500063" y="2428875"/>
            <a:ext cx="7239000" cy="4846638"/>
          </a:xfrm>
        </p:spPr>
        <p:txBody>
          <a:bodyPr/>
          <a:lstStyle/>
          <a:p>
            <a:pPr algn="ctr"/>
            <a:r>
              <a:rPr lang="sk-SK" sz="2800" smtClean="0"/>
              <a:t>Hmotnosť strieborného kalicha je 300 gramov a jeho objem je 30 cm3.Vypočítaj jeho objem.</a:t>
            </a:r>
          </a:p>
          <a:p>
            <a:endParaRPr 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Úloha 2:</a:t>
            </a:r>
            <a:endParaRPr lang="sk-SK" dirty="0"/>
          </a:p>
        </p:txBody>
      </p:sp>
      <p:sp>
        <p:nvSpPr>
          <p:cNvPr id="14339" name="Zástupný symbol obsahu 2"/>
          <p:cNvSpPr>
            <a:spLocks noGrp="1"/>
          </p:cNvSpPr>
          <p:nvPr>
            <p:ph idx="1"/>
          </p:nvPr>
        </p:nvSpPr>
        <p:spPr>
          <a:xfrm>
            <a:off x="428625" y="2643188"/>
            <a:ext cx="7239000" cy="4846637"/>
          </a:xfrm>
        </p:spPr>
        <p:txBody>
          <a:bodyPr/>
          <a:lstStyle/>
          <a:p>
            <a:pPr algn="ctr"/>
            <a:r>
              <a:rPr lang="sk-SK" smtClean="0"/>
              <a:t>Vypočítaj hustotu ľudského tela s hmotnosťou 91 kg, ak pri potopení celého tela vytlačí z vane 70 litrov vody.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uxusný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50</TotalTime>
  <Words>155</Words>
  <Application>Microsoft Office PowerPoint</Application>
  <PresentationFormat>Prezentácia na obrazovke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7" baseType="lpstr">
      <vt:lpstr>Trebuchet MS</vt:lpstr>
      <vt:lpstr>Arial</vt:lpstr>
      <vt:lpstr>Wingdings 2</vt:lpstr>
      <vt:lpstr>Wingdings</vt:lpstr>
      <vt:lpstr>Calibri</vt:lpstr>
      <vt:lpstr>Luxusný</vt:lpstr>
      <vt:lpstr>HUSTOTA  pevných látok</vt:lpstr>
      <vt:lpstr>Správanie sa telies v kvapaline:</vt:lpstr>
      <vt:lpstr>Aby  sme nemuseli opakovane zisťovať objem aj hmotnosť telesa, tak sa zaviedla nová veličina</vt:lpstr>
      <vt:lpstr>HUstota</vt:lpstr>
      <vt:lpstr>Vzorec</vt:lpstr>
      <vt:lpstr>Hodnoty z tabuliek</vt:lpstr>
      <vt:lpstr>Premena jednotiek</vt:lpstr>
      <vt:lpstr>Úloha 1:</vt:lpstr>
      <vt:lpstr>Úloha 2:</vt:lpstr>
      <vt:lpstr>Doplňte tabuľku: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HUSTOTA  pevných látok</dc:title>
  <dc:creator>Denisa</dc:creator>
  <cp:lastModifiedBy>Jaroslava Vitazkova</cp:lastModifiedBy>
  <cp:revision>6</cp:revision>
  <dcterms:created xsi:type="dcterms:W3CDTF">2015-03-02T15:33:57Z</dcterms:created>
  <dcterms:modified xsi:type="dcterms:W3CDTF">2017-02-26T11:22:28Z</dcterms:modified>
</cp:coreProperties>
</file>