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7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 smtClean="0"/>
              <a:t>Kliknutím upravte štýl predlohy podnadpisov</a:t>
            </a:r>
            <a:endParaRPr lang="sk-SK"/>
          </a:p>
        </p:txBody>
      </p:sp>
      <p:sp>
        <p:nvSpPr>
          <p:cNvPr id="4" name="Zástupný objekt pre dá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DFED9-D39A-499C-957D-3C998AECA903}" type="datetimeFigureOut">
              <a:rPr lang="sk-SK" smtClean="0"/>
              <a:t>16. 11. 2023</a:t>
            </a:fld>
            <a:endParaRPr lang="sk-SK"/>
          </a:p>
        </p:txBody>
      </p:sp>
      <p:sp>
        <p:nvSpPr>
          <p:cNvPr id="5" name="Zástupný objekt pre pät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753BC-A639-47CF-848D-044D78CEF6F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36758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z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objekt pre dá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DFED9-D39A-499C-957D-3C998AECA903}" type="datetimeFigureOut">
              <a:rPr lang="sk-SK" smtClean="0"/>
              <a:t>16. 11. 2023</a:t>
            </a:fld>
            <a:endParaRPr lang="sk-SK"/>
          </a:p>
        </p:txBody>
      </p:sp>
      <p:sp>
        <p:nvSpPr>
          <p:cNvPr id="5" name="Zástupný objekt pre pät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753BC-A639-47CF-848D-044D78CEF6F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79582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zvislý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objekt pre dá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DFED9-D39A-499C-957D-3C998AECA903}" type="datetimeFigureOut">
              <a:rPr lang="sk-SK" smtClean="0"/>
              <a:t>16. 11. 2023</a:t>
            </a:fld>
            <a:endParaRPr lang="sk-SK"/>
          </a:p>
        </p:txBody>
      </p:sp>
      <p:sp>
        <p:nvSpPr>
          <p:cNvPr id="5" name="Zástupný objekt pre pät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753BC-A639-47CF-848D-044D78CEF6F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98471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objekt pre dá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DFED9-D39A-499C-957D-3C998AECA903}" type="datetimeFigureOut">
              <a:rPr lang="sk-SK" smtClean="0"/>
              <a:t>16. 11. 2023</a:t>
            </a:fld>
            <a:endParaRPr lang="sk-SK"/>
          </a:p>
        </p:txBody>
      </p:sp>
      <p:sp>
        <p:nvSpPr>
          <p:cNvPr id="5" name="Zástupný objekt pre pät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753BC-A639-47CF-848D-044D78CEF6F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82229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tex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Zástupný objekt pre dá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DFED9-D39A-499C-957D-3C998AECA903}" type="datetimeFigureOut">
              <a:rPr lang="sk-SK" smtClean="0"/>
              <a:t>16. 11. 2023</a:t>
            </a:fld>
            <a:endParaRPr lang="sk-SK"/>
          </a:p>
        </p:txBody>
      </p:sp>
      <p:sp>
        <p:nvSpPr>
          <p:cNvPr id="5" name="Zástupný objekt pre pät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753BC-A639-47CF-848D-044D78CEF6F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78284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obsah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objekt pre obsah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objekt pre dá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DFED9-D39A-499C-957D-3C998AECA903}" type="datetimeFigureOut">
              <a:rPr lang="sk-SK" smtClean="0"/>
              <a:t>16. 11. 2023</a:t>
            </a:fld>
            <a:endParaRPr lang="sk-SK"/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753BC-A639-47CF-848D-044D78CEF6F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45824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tex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Zástupný objekt pre obsah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objekt pre tex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6" name="Zástupný objekt pre obsah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objekt pre dá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DFED9-D39A-499C-957D-3C998AECA903}" type="datetimeFigureOut">
              <a:rPr lang="sk-SK" smtClean="0"/>
              <a:t>16. 11. 2023</a:t>
            </a:fld>
            <a:endParaRPr lang="sk-SK"/>
          </a:p>
        </p:txBody>
      </p:sp>
      <p:sp>
        <p:nvSpPr>
          <p:cNvPr id="8" name="Zástupný objekt pre pät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objekt pre číslo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753BC-A639-47CF-848D-044D78CEF6F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51338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dá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DFED9-D39A-499C-957D-3C998AECA903}" type="datetimeFigureOut">
              <a:rPr lang="sk-SK" smtClean="0"/>
              <a:t>16. 11. 2023</a:t>
            </a:fld>
            <a:endParaRPr lang="sk-SK"/>
          </a:p>
        </p:txBody>
      </p:sp>
      <p:sp>
        <p:nvSpPr>
          <p:cNvPr id="4" name="Zástupný objekt pre pät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objekt pre číslo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753BC-A639-47CF-848D-044D78CEF6F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91679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DFED9-D39A-499C-957D-3C998AECA903}" type="datetimeFigureOut">
              <a:rPr lang="sk-SK" smtClean="0"/>
              <a:t>16. 11. 2023</a:t>
            </a:fld>
            <a:endParaRPr lang="sk-SK"/>
          </a:p>
        </p:txBody>
      </p:sp>
      <p:sp>
        <p:nvSpPr>
          <p:cNvPr id="3" name="Zástupný objekt pre pät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753BC-A639-47CF-848D-044D78CEF6F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86475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objekt pre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Zástupný objekt pre dá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DFED9-D39A-499C-957D-3C998AECA903}" type="datetimeFigureOut">
              <a:rPr lang="sk-SK" smtClean="0"/>
              <a:t>16. 11. 2023</a:t>
            </a:fld>
            <a:endParaRPr lang="sk-SK"/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753BC-A639-47CF-848D-044D78CEF6F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42673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obrázok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objekt pre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Zástupný objekt pre dá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DFED9-D39A-499C-957D-3C998AECA903}" type="datetimeFigureOut">
              <a:rPr lang="sk-SK" smtClean="0"/>
              <a:t>16. 11. 2023</a:t>
            </a:fld>
            <a:endParaRPr lang="sk-SK"/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753BC-A639-47CF-848D-044D78CEF6F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46250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nadpis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objekt pre dá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7DFED9-D39A-499C-957D-3C998AECA903}" type="datetimeFigureOut">
              <a:rPr lang="sk-SK" smtClean="0"/>
              <a:t>16. 11. 2023</a:t>
            </a:fld>
            <a:endParaRPr lang="sk-SK"/>
          </a:p>
        </p:txBody>
      </p:sp>
      <p:sp>
        <p:nvSpPr>
          <p:cNvPr id="5" name="Zástupný objekt pre pät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7753BC-A639-47CF-848D-044D78CEF6F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71304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6000" r="-2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0" y="169863"/>
            <a:ext cx="11906250" cy="935037"/>
          </a:xfrm>
        </p:spPr>
        <p:txBody>
          <a:bodyPr>
            <a:noAutofit/>
          </a:bodyPr>
          <a:lstStyle/>
          <a:p>
            <a:r>
              <a:rPr lang="sk-SK" sz="6600" b="1" dirty="0" smtClean="0">
                <a:solidFill>
                  <a:schemeClr val="accent1">
                    <a:lumMod val="50000"/>
                  </a:schemeClr>
                </a:solidFill>
              </a:rPr>
              <a:t>Zložky štátnej moci </a:t>
            </a:r>
            <a:endParaRPr lang="sk-SK" sz="66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66284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/>
          <p:cNvSpPr txBox="1"/>
          <p:nvPr/>
        </p:nvSpPr>
        <p:spPr>
          <a:xfrm>
            <a:off x="351727" y="157108"/>
            <a:ext cx="40349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4000" b="1" dirty="0" smtClean="0"/>
              <a:t>Čo si zapamätám:</a:t>
            </a:r>
          </a:p>
        </p:txBody>
      </p:sp>
      <p:sp>
        <p:nvSpPr>
          <p:cNvPr id="3" name="BlokTextu 2"/>
          <p:cNvSpPr txBox="1"/>
          <p:nvPr/>
        </p:nvSpPr>
        <p:spPr>
          <a:xfrm>
            <a:off x="351727" y="1019433"/>
            <a:ext cx="583900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sk-SK" sz="2000" dirty="0" smtClean="0"/>
              <a:t>Tri základné zložky štátnej moci.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sk-SK" sz="2000" dirty="0" smtClean="0"/>
              <a:t>Čo patrí do zákonodarnej, výkonnej a súdnej moci.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sk-SK" sz="2000" dirty="0" smtClean="0"/>
              <a:t>Úloha parlamentu.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sk-SK" sz="2000" dirty="0" smtClean="0"/>
              <a:t>Úloha vlády a prezidenta.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sk-SK" sz="2000" dirty="0" smtClean="0"/>
              <a:t>Úloha súdov. </a:t>
            </a:r>
            <a:endParaRPr lang="sk-SK" sz="2000" dirty="0"/>
          </a:p>
        </p:txBody>
      </p:sp>
    </p:spTree>
    <p:extLst>
      <p:ext uri="{BB962C8B-B14F-4D97-AF65-F5344CB8AC3E}">
        <p14:creationId xmlns:p14="http://schemas.microsoft.com/office/powerpoint/2010/main" val="37704168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/>
          <p:cNvSpPr txBox="1"/>
          <p:nvPr/>
        </p:nvSpPr>
        <p:spPr>
          <a:xfrm>
            <a:off x="380412" y="249784"/>
            <a:ext cx="9127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600" b="1" dirty="0" smtClean="0"/>
              <a:t>Čo si napíšem: </a:t>
            </a:r>
            <a:endParaRPr lang="sk-SK" sz="3600" b="1" dirty="0"/>
          </a:p>
        </p:txBody>
      </p:sp>
      <p:sp>
        <p:nvSpPr>
          <p:cNvPr id="3" name="BlokTextu 2"/>
          <p:cNvSpPr txBox="1"/>
          <p:nvPr/>
        </p:nvSpPr>
        <p:spPr>
          <a:xfrm>
            <a:off x="729049" y="896115"/>
            <a:ext cx="10305535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dirty="0" smtClean="0"/>
              <a:t>Moc v štáte sa delí na zákonodarnú, výkonnú a súdnu.</a:t>
            </a:r>
          </a:p>
          <a:p>
            <a:r>
              <a:rPr lang="sk-SK" sz="2000" dirty="0" smtClean="0"/>
              <a:t>Zákonodarnú moc v štáte tvorí parlament. Výkonnú moc vláda a prezident, súdnu moc súdy.</a:t>
            </a:r>
          </a:p>
          <a:p>
            <a:r>
              <a:rPr lang="sk-SK" sz="2000" u="sng" dirty="0" smtClean="0"/>
              <a:t>Úlohou parlamentu </a:t>
            </a:r>
            <a:r>
              <a:rPr lang="sk-SK" sz="2000" dirty="0" smtClean="0"/>
              <a:t>je: </a:t>
            </a:r>
          </a:p>
          <a:p>
            <a:r>
              <a:rPr lang="sk-SK" sz="2000" dirty="0" smtClean="0"/>
              <a:t>-    Prijímať </a:t>
            </a:r>
            <a:r>
              <a:rPr lang="sk-SK" sz="2000" dirty="0"/>
              <a:t>a meniť ústavu,</a:t>
            </a:r>
          </a:p>
          <a:p>
            <a:pPr marL="285750" indent="-285750">
              <a:buFontTx/>
              <a:buChar char="-"/>
            </a:pPr>
            <a:r>
              <a:rPr lang="sk-SK" sz="2000" dirty="0"/>
              <a:t>prijímať a meniť zákony,</a:t>
            </a:r>
          </a:p>
          <a:p>
            <a:pPr marL="285750" indent="-285750">
              <a:buFontTx/>
              <a:buChar char="-"/>
            </a:pPr>
            <a:r>
              <a:rPr lang="sk-SK" sz="2000" dirty="0"/>
              <a:t>schvaľovať štátny rozpočet,</a:t>
            </a:r>
          </a:p>
          <a:p>
            <a:pPr marL="285750" indent="-285750">
              <a:buFontTx/>
              <a:buChar char="-"/>
            </a:pPr>
            <a:r>
              <a:rPr lang="sk-SK" sz="2000" dirty="0"/>
              <a:t>posudzovať činnosť vlády</a:t>
            </a:r>
            <a:r>
              <a:rPr lang="sk-SK" sz="2000" dirty="0" smtClean="0"/>
              <a:t>.</a:t>
            </a:r>
          </a:p>
          <a:p>
            <a:r>
              <a:rPr lang="sk-SK" sz="2000" u="sng" dirty="0" smtClean="0"/>
              <a:t>Úlohou vlády </a:t>
            </a:r>
            <a:r>
              <a:rPr lang="sk-SK" sz="2000" dirty="0" smtClean="0"/>
              <a:t>je:</a:t>
            </a:r>
            <a:endParaRPr lang="sk-SK" sz="2000" dirty="0"/>
          </a:p>
          <a:p>
            <a:pPr marL="285750" indent="-285750">
              <a:buFontTx/>
              <a:buChar char="-"/>
            </a:pPr>
            <a:r>
              <a:rPr lang="sk-SK" sz="2000" dirty="0"/>
              <a:t>Vydávať právne predpisy,</a:t>
            </a:r>
          </a:p>
          <a:p>
            <a:pPr marL="285750" indent="-285750">
              <a:buFontTx/>
              <a:buChar char="-"/>
            </a:pPr>
            <a:r>
              <a:rPr lang="sk-SK" sz="2000" dirty="0"/>
              <a:t>predložiť parlamentu programové vyhlásenie a návrh štátneho rozpočtu,</a:t>
            </a:r>
          </a:p>
          <a:p>
            <a:pPr marL="285750" indent="-285750">
              <a:buFontTx/>
              <a:buChar char="-"/>
            </a:pPr>
            <a:r>
              <a:rPr lang="sk-SK" sz="2000" dirty="0"/>
              <a:t>pripravovať návrhy zákonov do parlamentu,</a:t>
            </a:r>
          </a:p>
          <a:p>
            <a:pPr marL="285750" indent="-285750">
              <a:buFontTx/>
              <a:buChar char="-"/>
            </a:pPr>
            <a:r>
              <a:rPr lang="sk-SK" sz="2000" dirty="0"/>
              <a:t>dojednávať a pripravovať medzinárodné zmluvy</a:t>
            </a:r>
            <a:r>
              <a:rPr lang="sk-SK" sz="2000" dirty="0" smtClean="0"/>
              <a:t>.</a:t>
            </a:r>
          </a:p>
          <a:p>
            <a:r>
              <a:rPr lang="sk-SK" sz="2000" dirty="0" smtClean="0"/>
              <a:t>Medzi </a:t>
            </a:r>
            <a:r>
              <a:rPr lang="sk-SK" sz="2000" u="sng" dirty="0" smtClean="0"/>
              <a:t>právomoci prezidenta </a:t>
            </a:r>
            <a:r>
              <a:rPr lang="sk-SK" sz="2000" dirty="0" smtClean="0"/>
              <a:t>patrí:</a:t>
            </a:r>
          </a:p>
          <a:p>
            <a:pPr marL="285750" indent="-285750">
              <a:buFontTx/>
              <a:buChar char="-"/>
            </a:pPr>
            <a:r>
              <a:rPr lang="sk-SK" sz="2000" dirty="0"/>
              <a:t>Dojednávanie a potvrdzovanie </a:t>
            </a:r>
            <a:r>
              <a:rPr lang="sk-SK" sz="2000" dirty="0" smtClean="0"/>
              <a:t>medzinárodných </a:t>
            </a:r>
            <a:r>
              <a:rPr lang="sk-SK" sz="2000" dirty="0"/>
              <a:t>zmlúv, </a:t>
            </a:r>
          </a:p>
          <a:p>
            <a:pPr marL="285750" indent="-285750">
              <a:buFontTx/>
              <a:buChar char="-"/>
            </a:pPr>
            <a:r>
              <a:rPr lang="sk-SK" sz="2000" dirty="0"/>
              <a:t>prijímanie a poverovanie vyslancov,</a:t>
            </a:r>
          </a:p>
          <a:p>
            <a:pPr marL="285750" indent="-285750">
              <a:buFontTx/>
              <a:buChar char="-"/>
            </a:pPr>
            <a:r>
              <a:rPr lang="sk-SK" sz="2000" dirty="0"/>
              <a:t>vyhlasovanie referenda,</a:t>
            </a:r>
          </a:p>
          <a:p>
            <a:pPr marL="285750" indent="-285750">
              <a:buFontTx/>
              <a:buChar char="-"/>
            </a:pPr>
            <a:r>
              <a:rPr lang="sk-SK" sz="2000" dirty="0"/>
              <a:t>podpisovanie zákonov a ďalšie. </a:t>
            </a:r>
            <a:endParaRPr lang="sk-SK" sz="2000" dirty="0" smtClean="0"/>
          </a:p>
          <a:p>
            <a:r>
              <a:rPr lang="sk-SK" sz="2000" u="sng" dirty="0" smtClean="0"/>
              <a:t>Úlohou súdov</a:t>
            </a:r>
            <a:r>
              <a:rPr lang="sk-SK" sz="2000" dirty="0" smtClean="0"/>
              <a:t> je rozhodovanie o </a:t>
            </a:r>
            <a:r>
              <a:rPr lang="sk-SK" sz="2000" dirty="0"/>
              <a:t>sporoch medzi občanmi a o trestných veciach</a:t>
            </a:r>
            <a:r>
              <a:rPr lang="sk-SK" sz="2000" dirty="0" smtClean="0"/>
              <a:t>. Tiež </a:t>
            </a:r>
            <a:r>
              <a:rPr lang="sk-SK" sz="2000" dirty="0"/>
              <a:t>aj o tom, keď sú poškodzované základné ľudské práva občanov. </a:t>
            </a:r>
          </a:p>
        </p:txBody>
      </p:sp>
    </p:spTree>
    <p:extLst>
      <p:ext uri="{BB962C8B-B14F-4D97-AF65-F5344CB8AC3E}">
        <p14:creationId xmlns:p14="http://schemas.microsoft.com/office/powerpoint/2010/main" val="2866565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/>
          <p:cNvSpPr txBox="1"/>
          <p:nvPr/>
        </p:nvSpPr>
        <p:spPr>
          <a:xfrm>
            <a:off x="171450" y="258873"/>
            <a:ext cx="118681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800" dirty="0" smtClean="0"/>
              <a:t>Aby nedošlo k zneužitiu štátnej moci jedným človekom, moc v štáte je rozdelená na tri nezávislé zložky: </a:t>
            </a:r>
            <a:endParaRPr lang="sk-SK" sz="2800" dirty="0"/>
          </a:p>
        </p:txBody>
      </p:sp>
      <p:pic>
        <p:nvPicPr>
          <p:cNvPr id="3" name="Obrázo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8929" y="1212980"/>
            <a:ext cx="8980714" cy="5645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471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/>
          <p:cNvSpPr txBox="1"/>
          <p:nvPr/>
        </p:nvSpPr>
        <p:spPr>
          <a:xfrm>
            <a:off x="187779" y="56799"/>
            <a:ext cx="51271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b="1" dirty="0" smtClean="0"/>
              <a:t>Zákonodarná moc</a:t>
            </a:r>
            <a:endParaRPr lang="sk-SK" sz="3200" b="1" dirty="0"/>
          </a:p>
        </p:txBody>
      </p:sp>
      <p:sp>
        <p:nvSpPr>
          <p:cNvPr id="3" name="BlokTextu 2"/>
          <p:cNvSpPr txBox="1"/>
          <p:nvPr/>
        </p:nvSpPr>
        <p:spPr>
          <a:xfrm>
            <a:off x="187779" y="641574"/>
            <a:ext cx="71464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 smtClean="0"/>
              <a:t>Zákonodarnú moc tvoria štátne orgány, ktorých hlavnou úlohou je vytvárať pravidlá na riadenie spoločnosti. </a:t>
            </a:r>
          </a:p>
          <a:p>
            <a:r>
              <a:rPr lang="sk-SK" sz="2400" dirty="0" smtClean="0"/>
              <a:t>Takýmto orgánom je parlament.  </a:t>
            </a:r>
            <a:endParaRPr lang="sk-SK" sz="2400" dirty="0"/>
          </a:p>
        </p:txBody>
      </p:sp>
      <p:sp>
        <p:nvSpPr>
          <p:cNvPr id="4" name="BlokTextu 3"/>
          <p:cNvSpPr txBox="1"/>
          <p:nvPr/>
        </p:nvSpPr>
        <p:spPr>
          <a:xfrm>
            <a:off x="187779" y="1841903"/>
            <a:ext cx="457472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dirty="0" smtClean="0"/>
              <a:t>Parlament môže byť: </a:t>
            </a:r>
          </a:p>
          <a:p>
            <a:pPr marL="285750" indent="-285750">
              <a:buFontTx/>
              <a:buChar char="-"/>
            </a:pPr>
            <a:r>
              <a:rPr lang="sk-SK" sz="2000" dirty="0" smtClean="0"/>
              <a:t>Jednokomorový (jedna snemovňa) : Slovensko </a:t>
            </a:r>
          </a:p>
          <a:p>
            <a:pPr marL="285750" indent="-285750">
              <a:buFontTx/>
              <a:buChar char="-"/>
            </a:pPr>
            <a:r>
              <a:rPr lang="sk-SK" sz="2000" dirty="0" smtClean="0"/>
              <a:t>Dvojkomorový (dve snemovne) : Česko, Veľká Británia, USA</a:t>
            </a:r>
            <a:endParaRPr lang="sk-SK" sz="2000" dirty="0"/>
          </a:p>
        </p:txBody>
      </p:sp>
    </p:spTree>
    <p:extLst>
      <p:ext uri="{BB962C8B-B14F-4D97-AF65-F5344CB8AC3E}">
        <p14:creationId xmlns:p14="http://schemas.microsoft.com/office/powerpoint/2010/main" val="699469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/>
          <p:cNvSpPr txBox="1"/>
          <p:nvPr/>
        </p:nvSpPr>
        <p:spPr>
          <a:xfrm>
            <a:off x="3771900" y="0"/>
            <a:ext cx="58674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sk-SK" sz="2800" dirty="0">
                <a:solidFill>
                  <a:schemeClr val="bg1"/>
                </a:solidFill>
              </a:rPr>
              <a:t>P</a:t>
            </a:r>
            <a:r>
              <a:rPr lang="sk-SK" sz="2800" dirty="0" smtClean="0">
                <a:solidFill>
                  <a:schemeClr val="bg1"/>
                </a:solidFill>
              </a:rPr>
              <a:t>rijímať a meniť ústavu,</a:t>
            </a:r>
          </a:p>
          <a:p>
            <a:pPr marL="285750" indent="-285750">
              <a:buFontTx/>
              <a:buChar char="-"/>
            </a:pPr>
            <a:r>
              <a:rPr lang="sk-SK" sz="2800" dirty="0" smtClean="0">
                <a:solidFill>
                  <a:schemeClr val="bg1"/>
                </a:solidFill>
              </a:rPr>
              <a:t>prijímať a meniť zákony,</a:t>
            </a:r>
          </a:p>
          <a:p>
            <a:pPr marL="285750" indent="-285750">
              <a:buFontTx/>
              <a:buChar char="-"/>
            </a:pPr>
            <a:r>
              <a:rPr lang="sk-SK" sz="2800" dirty="0">
                <a:solidFill>
                  <a:schemeClr val="bg1"/>
                </a:solidFill>
              </a:rPr>
              <a:t>s</a:t>
            </a:r>
            <a:r>
              <a:rPr lang="sk-SK" sz="2800" dirty="0" smtClean="0">
                <a:solidFill>
                  <a:schemeClr val="bg1"/>
                </a:solidFill>
              </a:rPr>
              <a:t>chvaľovať štátny rozpočet,</a:t>
            </a:r>
          </a:p>
          <a:p>
            <a:pPr marL="285750" indent="-285750">
              <a:buFontTx/>
              <a:buChar char="-"/>
            </a:pPr>
            <a:r>
              <a:rPr lang="sk-SK" sz="2800" dirty="0" smtClean="0">
                <a:solidFill>
                  <a:schemeClr val="bg1"/>
                </a:solidFill>
              </a:rPr>
              <a:t>posudzovať činnosť vlády.</a:t>
            </a:r>
          </a:p>
        </p:txBody>
      </p:sp>
      <p:sp>
        <p:nvSpPr>
          <p:cNvPr id="3" name="BlokTextu 2"/>
          <p:cNvSpPr txBox="1"/>
          <p:nvPr/>
        </p:nvSpPr>
        <p:spPr>
          <a:xfrm>
            <a:off x="247650" y="136326"/>
            <a:ext cx="31623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600" b="1" dirty="0" smtClean="0">
                <a:solidFill>
                  <a:schemeClr val="accent4"/>
                </a:solidFill>
              </a:rPr>
              <a:t>Úlohy </a:t>
            </a:r>
          </a:p>
          <a:p>
            <a:r>
              <a:rPr lang="sk-SK" sz="3600" b="1" dirty="0" smtClean="0">
                <a:solidFill>
                  <a:schemeClr val="accent4"/>
                </a:solidFill>
              </a:rPr>
              <a:t>parlamentu</a:t>
            </a:r>
            <a:endParaRPr lang="sk-SK" sz="3600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1216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/>
          <p:cNvSpPr txBox="1"/>
          <p:nvPr/>
        </p:nvSpPr>
        <p:spPr>
          <a:xfrm>
            <a:off x="1681843" y="171450"/>
            <a:ext cx="80663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4000" b="1" dirty="0" smtClean="0">
                <a:solidFill>
                  <a:schemeClr val="bg1"/>
                </a:solidFill>
              </a:rPr>
              <a:t>Výkonná moc </a:t>
            </a:r>
            <a:endParaRPr lang="sk-SK" sz="4000" b="1" dirty="0">
              <a:solidFill>
                <a:schemeClr val="bg1"/>
              </a:solidFill>
            </a:endParaRPr>
          </a:p>
        </p:txBody>
      </p:sp>
      <p:sp>
        <p:nvSpPr>
          <p:cNvPr id="3" name="BlokTextu 2"/>
          <p:cNvSpPr txBox="1"/>
          <p:nvPr/>
        </p:nvSpPr>
        <p:spPr>
          <a:xfrm>
            <a:off x="1847850" y="879336"/>
            <a:ext cx="34671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dirty="0" smtClean="0">
                <a:solidFill>
                  <a:schemeClr val="bg1"/>
                </a:solidFill>
              </a:rPr>
              <a:t>Sú to štátne orgány, ktoré uvádzajú zákony do života. Tvoria ju vláda a prezident </a:t>
            </a:r>
          </a:p>
          <a:p>
            <a:r>
              <a:rPr lang="sk-SK" sz="2800" dirty="0" smtClean="0">
                <a:solidFill>
                  <a:schemeClr val="bg1"/>
                </a:solidFill>
              </a:rPr>
              <a:t>(na SR). </a:t>
            </a:r>
            <a:endParaRPr lang="sk-SK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0920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/>
          <p:cNvSpPr txBox="1"/>
          <p:nvPr/>
        </p:nvSpPr>
        <p:spPr>
          <a:xfrm>
            <a:off x="1431985" y="3416060"/>
            <a:ext cx="795966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3200" b="1" dirty="0" smtClean="0">
                <a:solidFill>
                  <a:schemeClr val="bg1"/>
                </a:solidFill>
              </a:rPr>
              <a:t>Jej úlohou je:</a:t>
            </a:r>
          </a:p>
          <a:p>
            <a:pPr marL="285750" indent="-285750" algn="ctr">
              <a:buFontTx/>
              <a:buChar char="-"/>
            </a:pPr>
            <a:r>
              <a:rPr lang="sk-SK" sz="3200" b="1" dirty="0" smtClean="0">
                <a:solidFill>
                  <a:schemeClr val="bg1"/>
                </a:solidFill>
              </a:rPr>
              <a:t>Vydávať právne predpisy,</a:t>
            </a:r>
          </a:p>
          <a:p>
            <a:pPr marL="285750" indent="-285750" algn="ctr">
              <a:buFontTx/>
              <a:buChar char="-"/>
            </a:pPr>
            <a:r>
              <a:rPr lang="sk-SK" sz="3200" b="1" dirty="0">
                <a:solidFill>
                  <a:schemeClr val="bg1"/>
                </a:solidFill>
              </a:rPr>
              <a:t>p</a:t>
            </a:r>
            <a:r>
              <a:rPr lang="sk-SK" sz="3200" b="1" dirty="0" smtClean="0">
                <a:solidFill>
                  <a:schemeClr val="bg1"/>
                </a:solidFill>
              </a:rPr>
              <a:t>redložiť parlamentu programové vyhlásenie a návrh štátneho rozpočtu,</a:t>
            </a:r>
          </a:p>
          <a:p>
            <a:pPr marL="285750" indent="-285750" algn="ctr">
              <a:buFontTx/>
              <a:buChar char="-"/>
            </a:pPr>
            <a:r>
              <a:rPr lang="sk-SK" sz="3200" b="1" dirty="0" smtClean="0">
                <a:solidFill>
                  <a:schemeClr val="bg1"/>
                </a:solidFill>
              </a:rPr>
              <a:t>pripravovať návrhy zákonov do parlamentu,</a:t>
            </a:r>
          </a:p>
          <a:p>
            <a:pPr marL="285750" indent="-285750" algn="ctr">
              <a:buFontTx/>
              <a:buChar char="-"/>
            </a:pPr>
            <a:r>
              <a:rPr lang="sk-SK" sz="3200" b="1" dirty="0">
                <a:solidFill>
                  <a:schemeClr val="bg1"/>
                </a:solidFill>
              </a:rPr>
              <a:t>d</a:t>
            </a:r>
            <a:r>
              <a:rPr lang="sk-SK" sz="3200" b="1" dirty="0" smtClean="0">
                <a:solidFill>
                  <a:schemeClr val="bg1"/>
                </a:solidFill>
              </a:rPr>
              <a:t>ojednávať a pripravovať medzinárodné zmluvy.</a:t>
            </a:r>
            <a:endParaRPr lang="sk-SK" sz="3200" b="1" dirty="0">
              <a:solidFill>
                <a:schemeClr val="bg1"/>
              </a:solidFill>
            </a:endParaRPr>
          </a:p>
        </p:txBody>
      </p:sp>
      <p:sp>
        <p:nvSpPr>
          <p:cNvPr id="3" name="BlokTextu 2"/>
          <p:cNvSpPr txBox="1"/>
          <p:nvPr/>
        </p:nvSpPr>
        <p:spPr>
          <a:xfrm>
            <a:off x="1314450" y="400050"/>
            <a:ext cx="25717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4400" b="1" dirty="0" smtClean="0">
                <a:solidFill>
                  <a:schemeClr val="accent4"/>
                </a:solidFill>
              </a:rPr>
              <a:t>Vláda:</a:t>
            </a:r>
          </a:p>
        </p:txBody>
      </p:sp>
      <p:sp>
        <p:nvSpPr>
          <p:cNvPr id="4" name="BlokTextu 3"/>
          <p:cNvSpPr txBox="1"/>
          <p:nvPr/>
        </p:nvSpPr>
        <p:spPr>
          <a:xfrm>
            <a:off x="1851007" y="1668829"/>
            <a:ext cx="88773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3200" b="1" dirty="0" smtClean="0">
                <a:solidFill>
                  <a:srgbClr val="FF0000"/>
                </a:solidFill>
              </a:rPr>
              <a:t>Je zbor ministrov na čele s premiérom. </a:t>
            </a:r>
          </a:p>
          <a:p>
            <a:pPr algn="ctr"/>
            <a:r>
              <a:rPr lang="sk-SK" sz="3200" b="1" dirty="0" smtClean="0">
                <a:solidFill>
                  <a:srgbClr val="FF0000"/>
                </a:solidFill>
              </a:rPr>
              <a:t>Zodpovedá za vykonávanie vnútornej a zahraničnej politiky</a:t>
            </a:r>
            <a:r>
              <a:rPr lang="sk-SK" sz="2800" b="1" dirty="0" smtClean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8985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/>
          <p:cNvSpPr txBox="1"/>
          <p:nvPr/>
        </p:nvSpPr>
        <p:spPr>
          <a:xfrm>
            <a:off x="0" y="19050"/>
            <a:ext cx="54020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dirty="0" smtClean="0"/>
              <a:t>Do výkonnej moci patrí aj prezident. </a:t>
            </a:r>
            <a:endParaRPr lang="sk-SK" sz="2800" dirty="0"/>
          </a:p>
        </p:txBody>
      </p:sp>
      <p:sp>
        <p:nvSpPr>
          <p:cNvPr id="3" name="BlokTextu 2"/>
          <p:cNvSpPr txBox="1"/>
          <p:nvPr/>
        </p:nvSpPr>
        <p:spPr>
          <a:xfrm>
            <a:off x="2525486" y="570190"/>
            <a:ext cx="287655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800" dirty="0" smtClean="0"/>
              <a:t>Je hlavou štátu, zastupuje štát navonok. </a:t>
            </a:r>
            <a:endParaRPr lang="sk-SK" sz="2800" dirty="0"/>
          </a:p>
        </p:txBody>
      </p:sp>
      <p:sp>
        <p:nvSpPr>
          <p:cNvPr id="4" name="BlokTextu 3"/>
          <p:cNvSpPr txBox="1"/>
          <p:nvPr/>
        </p:nvSpPr>
        <p:spPr>
          <a:xfrm>
            <a:off x="7772400" y="57150"/>
            <a:ext cx="44196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400" dirty="0" smtClean="0"/>
              <a:t>Medzi najčastejšie právomoci prezidenta patrí:</a:t>
            </a:r>
          </a:p>
          <a:p>
            <a:pPr marL="285750" indent="-285750" algn="ctr">
              <a:buFontTx/>
              <a:buChar char="-"/>
            </a:pPr>
            <a:r>
              <a:rPr lang="sk-SK" sz="2400" dirty="0" smtClean="0"/>
              <a:t>Dojednávanie a potvrdzovanie </a:t>
            </a:r>
          </a:p>
          <a:p>
            <a:pPr algn="ctr"/>
            <a:r>
              <a:rPr lang="sk-SK" sz="2400" dirty="0"/>
              <a:t> </a:t>
            </a:r>
            <a:r>
              <a:rPr lang="sk-SK" sz="2400" dirty="0" smtClean="0"/>
              <a:t>     medzinárodných zmlúv, </a:t>
            </a:r>
          </a:p>
          <a:p>
            <a:pPr marL="285750" indent="-285750" algn="ctr">
              <a:buFontTx/>
              <a:buChar char="-"/>
            </a:pPr>
            <a:r>
              <a:rPr lang="sk-SK" sz="2400" dirty="0"/>
              <a:t>p</a:t>
            </a:r>
            <a:r>
              <a:rPr lang="sk-SK" sz="2400" dirty="0" smtClean="0"/>
              <a:t>rijímanie a poverovanie vyslancov,</a:t>
            </a:r>
          </a:p>
          <a:p>
            <a:pPr marL="285750" indent="-285750" algn="ctr">
              <a:buFontTx/>
              <a:buChar char="-"/>
            </a:pPr>
            <a:r>
              <a:rPr lang="sk-SK" sz="2400" dirty="0" smtClean="0"/>
              <a:t>vyhlasovanie referenda,</a:t>
            </a:r>
          </a:p>
          <a:p>
            <a:pPr marL="285750" indent="-285750" algn="ctr">
              <a:buFontTx/>
              <a:buChar char="-"/>
            </a:pPr>
            <a:r>
              <a:rPr lang="sk-SK" sz="2400" dirty="0"/>
              <a:t>p</a:t>
            </a:r>
            <a:r>
              <a:rPr lang="sk-SK" sz="2400" dirty="0" smtClean="0"/>
              <a:t>odpisovanie zákonov a ďalšie. </a:t>
            </a:r>
            <a:endParaRPr lang="sk-SK" sz="2400" dirty="0"/>
          </a:p>
        </p:txBody>
      </p:sp>
    </p:spTree>
    <p:extLst>
      <p:ext uri="{BB962C8B-B14F-4D97-AF65-F5344CB8AC3E}">
        <p14:creationId xmlns:p14="http://schemas.microsoft.com/office/powerpoint/2010/main" val="3386873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/>
          <p:cNvSpPr txBox="1"/>
          <p:nvPr/>
        </p:nvSpPr>
        <p:spPr>
          <a:xfrm>
            <a:off x="1117404" y="137689"/>
            <a:ext cx="28244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4400" b="1" dirty="0" smtClean="0">
                <a:solidFill>
                  <a:schemeClr val="bg1"/>
                </a:solidFill>
              </a:rPr>
              <a:t>Súdna moc </a:t>
            </a:r>
            <a:endParaRPr lang="sk-SK" sz="4400" b="1" dirty="0">
              <a:solidFill>
                <a:schemeClr val="bg1"/>
              </a:solidFill>
            </a:endParaRPr>
          </a:p>
        </p:txBody>
      </p:sp>
      <p:sp>
        <p:nvSpPr>
          <p:cNvPr id="3" name="BlokTextu 2"/>
          <p:cNvSpPr txBox="1"/>
          <p:nvPr/>
        </p:nvSpPr>
        <p:spPr>
          <a:xfrm>
            <a:off x="8266670" y="3315583"/>
            <a:ext cx="382618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200" dirty="0" smtClean="0">
                <a:solidFill>
                  <a:schemeClr val="bg1"/>
                </a:solidFill>
              </a:rPr>
              <a:t>Patrí nezávislým a nestranným súdom, ktoré rozhodujú o sporoch medzi občanmi a o trestných veciach.</a:t>
            </a:r>
          </a:p>
          <a:p>
            <a:pPr algn="ctr"/>
            <a:r>
              <a:rPr lang="sk-SK" sz="2200" dirty="0" smtClean="0">
                <a:solidFill>
                  <a:schemeClr val="bg1"/>
                </a:solidFill>
              </a:rPr>
              <a:t>Osobitné postavenie má ústavný súd – rozhoduje o tom, či sú zákony v súlade s ústavou a tiež aj o tom, keď sú poškodzované základné ľudské práva občanov. </a:t>
            </a:r>
            <a:endParaRPr lang="sk-SK" sz="2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12123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/>
          <p:cNvSpPr txBox="1"/>
          <p:nvPr/>
        </p:nvSpPr>
        <p:spPr>
          <a:xfrm>
            <a:off x="285529" y="360994"/>
            <a:ext cx="449653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dirty="0" smtClean="0">
                <a:solidFill>
                  <a:schemeClr val="bg1"/>
                </a:solidFill>
              </a:rPr>
              <a:t>Všetky tri zložky štátnej moci sa navzájom dopĺňajú a kontrolujú. </a:t>
            </a:r>
          </a:p>
          <a:p>
            <a:endParaRPr lang="sk-SK" sz="3200" dirty="0" smtClean="0">
              <a:solidFill>
                <a:schemeClr val="bg1"/>
              </a:solidFill>
            </a:endParaRPr>
          </a:p>
          <a:p>
            <a:r>
              <a:rPr lang="sk-SK" sz="3200" dirty="0" smtClean="0">
                <a:solidFill>
                  <a:schemeClr val="bg1"/>
                </a:solidFill>
              </a:rPr>
              <a:t>Postavenie a zodpovednosť všetkých štátnych orgánov presne vymedzuje ústava štátu. </a:t>
            </a:r>
            <a:endParaRPr lang="sk-SK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6253117"/>
      </p:ext>
    </p:extLst>
  </p:cSld>
  <p:clrMapOvr>
    <a:masterClrMapping/>
  </p:clrMapOvr>
</p:sld>
</file>

<file path=ppt/theme/theme1.xml><?xml version="1.0" encoding="utf-8"?>
<a:theme xmlns:a="http://schemas.openxmlformats.org/drawingml/2006/main" name="Motív balík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436</Words>
  <Application>Microsoft Office PowerPoint</Application>
  <PresentationFormat>Širokouhlá</PresentationFormat>
  <Paragraphs>64</Paragraphs>
  <Slides>11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Motív balíka Office</vt:lpstr>
      <vt:lpstr>Zložky štátnej moci 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Zložky štátnej moci</dc:title>
  <dc:creator>Veronika</dc:creator>
  <cp:lastModifiedBy>ucitel</cp:lastModifiedBy>
  <cp:revision>19</cp:revision>
  <dcterms:created xsi:type="dcterms:W3CDTF">2023-10-16T18:44:01Z</dcterms:created>
  <dcterms:modified xsi:type="dcterms:W3CDTF">2023-11-16T08:22:42Z</dcterms:modified>
</cp:coreProperties>
</file>