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51206400" cy="51206400"/>
  <p:notesSz cx="6858000" cy="9144000"/>
  <p:defaultTextStyle>
    <a:defPPr>
      <a:defRPr lang="sk-SK"/>
    </a:defPPr>
    <a:lvl1pPr marL="0" algn="l" defTabSz="5850285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1pPr>
    <a:lvl2pPr marL="2925146" algn="l" defTabSz="5850285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2pPr>
    <a:lvl3pPr marL="5850285" algn="l" defTabSz="5850285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3pPr>
    <a:lvl4pPr marL="8775430" algn="l" defTabSz="5850285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4pPr>
    <a:lvl5pPr marL="11700576" algn="l" defTabSz="5850285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5pPr>
    <a:lvl6pPr marL="14625715" algn="l" defTabSz="5850285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6pPr>
    <a:lvl7pPr marL="17550861" algn="l" defTabSz="5850285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7pPr>
    <a:lvl8pPr marL="20476006" algn="l" defTabSz="5850285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8pPr>
    <a:lvl9pPr marL="23401152" algn="l" defTabSz="5850285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66"/>
    <a:srgbClr val="F9DC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" d="100"/>
          <a:sy n="10" d="100"/>
        </p:scale>
        <p:origin x="-1632" y="-24"/>
      </p:cViewPr>
      <p:guideLst>
        <p:guide orient="horz" pos="16128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F7C9F-C8DB-4C55-ACB3-E1B2E1B92C93}" type="datetimeFigureOut">
              <a:rPr lang="sk-SK" smtClean="0"/>
              <a:t>22. 6. 2014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51120-227A-4373-9587-95FE4853DE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881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0285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1pPr>
    <a:lvl2pPr marL="2925146" algn="l" defTabSz="5850285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2pPr>
    <a:lvl3pPr marL="5850285" algn="l" defTabSz="5850285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3pPr>
    <a:lvl4pPr marL="8775430" algn="l" defTabSz="5850285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4pPr>
    <a:lvl5pPr marL="11700576" algn="l" defTabSz="5850285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5pPr>
    <a:lvl6pPr marL="14625715" algn="l" defTabSz="5850285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6pPr>
    <a:lvl7pPr marL="17550861" algn="l" defTabSz="5850285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7pPr>
    <a:lvl8pPr marL="20476006" algn="l" defTabSz="5850285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8pPr>
    <a:lvl9pPr marL="23401152" algn="l" defTabSz="5850285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51120-227A-4373-9587-95FE4853DE53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2880360" y="39945939"/>
            <a:ext cx="48326040" cy="1777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85216" tIns="292608" rIns="585216" bIns="292608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2133600" y="36238806"/>
            <a:ext cx="47365920" cy="9127067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9016960"/>
            <a:ext cx="47365920" cy="6827520"/>
          </a:xfrm>
        </p:spPr>
        <p:txBody>
          <a:bodyPr anchor="b"/>
          <a:lstStyle>
            <a:lvl1pPr marL="0" indent="0" algn="l">
              <a:buNone/>
              <a:defRPr sz="15400">
                <a:solidFill>
                  <a:schemeClr val="tx2">
                    <a:shade val="75000"/>
                  </a:schemeClr>
                </a:solidFill>
              </a:defRPr>
            </a:lvl1pPr>
            <a:lvl2pPr marL="2926080" indent="0" algn="ctr">
              <a:buNone/>
            </a:lvl2pPr>
            <a:lvl3pPr marL="5852160" indent="0" algn="ctr">
              <a:buNone/>
            </a:lvl3pPr>
            <a:lvl4pPr marL="8778240" indent="0" algn="ctr">
              <a:buNone/>
            </a:lvl4pPr>
            <a:lvl5pPr marL="11704320" indent="0" algn="ctr">
              <a:buNone/>
            </a:lvl5pPr>
            <a:lvl6pPr marL="14630400" indent="0" algn="ctr">
              <a:buNone/>
            </a:lvl6pPr>
            <a:lvl7pPr marL="17556480" indent="0" algn="ctr">
              <a:buNone/>
            </a:lvl7pPr>
            <a:lvl8pPr marL="20482560" indent="0" algn="ctr">
              <a:buNone/>
            </a:lvl8pPr>
            <a:lvl9pPr marL="2340864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9BBC-3993-4B2D-9D4D-2BFC5A7C4752}" type="datetimeFigureOut">
              <a:rPr lang="sk-SK" smtClean="0"/>
              <a:t>22. 6. 2014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46085760" y="48338842"/>
            <a:ext cx="4250131" cy="1843430"/>
          </a:xfrm>
        </p:spPr>
        <p:txBody>
          <a:bodyPr/>
          <a:lstStyle/>
          <a:p>
            <a:fld id="{3972CEFE-52B7-4BE3-B8E8-35AC09C994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9BBC-3993-4B2D-9D4D-2BFC5A7C4752}" type="datetimeFigureOut">
              <a:rPr lang="sk-SK" smtClean="0"/>
              <a:t>22. 6. 2014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CEFE-52B7-4BE3-B8E8-35AC09C994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38404800" y="4101264"/>
            <a:ext cx="10241280" cy="43691387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2560320" y="4101264"/>
            <a:ext cx="34991040" cy="43691387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9BBC-3993-4B2D-9D4D-2BFC5A7C4752}" type="datetimeFigureOut">
              <a:rPr lang="sk-SK" smtClean="0"/>
              <a:t>22. 6. 2014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CEFE-52B7-4BE3-B8E8-35AC09C994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9BBC-3993-4B2D-9D4D-2BFC5A7C4752}" type="datetimeFigureOut">
              <a:rPr lang="sk-SK" smtClean="0"/>
              <a:t>22. 6. 2014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20055840" y="568964"/>
            <a:ext cx="16215360" cy="2157307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46085760" y="48338842"/>
            <a:ext cx="4250131" cy="1843430"/>
          </a:xfrm>
        </p:spPr>
        <p:txBody>
          <a:bodyPr/>
          <a:lstStyle/>
          <a:p>
            <a:fld id="{3972CEFE-52B7-4BE3-B8E8-35AC09C994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2880360" y="25721939"/>
            <a:ext cx="48326040" cy="1777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85216" tIns="292608" rIns="585216" bIns="292608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2133600" y="12517120"/>
            <a:ext cx="47365920" cy="9103360"/>
          </a:xfrm>
        </p:spPr>
        <p:txBody>
          <a:bodyPr anchor="b"/>
          <a:lstStyle>
            <a:lvl1pPr marL="0" indent="0" algn="r">
              <a:buNone/>
              <a:defRPr sz="128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9BBC-3993-4B2D-9D4D-2BFC5A7C4752}" type="datetimeFigureOut">
              <a:rPr lang="sk-SK" smtClean="0"/>
              <a:t>22. 6. 2014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CEFE-52B7-4BE3-B8E8-35AC09C9949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010660" y="22004905"/>
            <a:ext cx="48646080" cy="8846693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1689811" y="3413760"/>
            <a:ext cx="48646080" cy="628131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1706880" y="11948160"/>
            <a:ext cx="23469600" cy="35275520"/>
          </a:xfrm>
        </p:spPr>
        <p:txBody>
          <a:bodyPr/>
          <a:lstStyle>
            <a:lvl1pPr>
              <a:defRPr sz="17900"/>
            </a:lvl1pPr>
            <a:lvl2pPr>
              <a:defRPr sz="154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26029920" y="11948160"/>
            <a:ext cx="24323040" cy="35275520"/>
          </a:xfrm>
        </p:spPr>
        <p:txBody>
          <a:bodyPr/>
          <a:lstStyle>
            <a:lvl1pPr>
              <a:defRPr sz="17900"/>
            </a:lvl1pPr>
            <a:lvl2pPr>
              <a:defRPr sz="154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9BBC-3993-4B2D-9D4D-2BFC5A7C4752}" type="datetimeFigureOut">
              <a:rPr lang="sk-SK" smtClean="0"/>
              <a:t>22. 6. 2014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CEFE-52B7-4BE3-B8E8-35AC09C994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1706880" y="40396160"/>
            <a:ext cx="48219360" cy="659045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1576086" y="4978400"/>
            <a:ext cx="24027114" cy="4776890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2800" b="1"/>
            </a:lvl2pPr>
            <a:lvl3pPr>
              <a:buNone/>
              <a:defRPr sz="11500" b="1"/>
            </a:lvl3pPr>
            <a:lvl4pPr>
              <a:buNone/>
              <a:defRPr sz="10200" b="1"/>
            </a:lvl4pPr>
            <a:lvl5pPr>
              <a:buNone/>
              <a:defRPr sz="102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26012143" y="4978400"/>
            <a:ext cx="24036550" cy="4776890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2800" b="1"/>
            </a:lvl2pPr>
            <a:lvl3pPr>
              <a:buNone/>
              <a:defRPr sz="11500" b="1"/>
            </a:lvl3pPr>
            <a:lvl4pPr>
              <a:buNone/>
              <a:defRPr sz="10200" b="1"/>
            </a:lvl4pPr>
            <a:lvl5pPr>
              <a:buNone/>
              <a:defRPr sz="102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1576086" y="9826414"/>
            <a:ext cx="24027114" cy="29431830"/>
          </a:xfrm>
        </p:spPr>
        <p:txBody>
          <a:bodyPr/>
          <a:lstStyle>
            <a:lvl1pPr>
              <a:defRPr sz="15400"/>
            </a:lvl1pPr>
            <a:lvl2pPr>
              <a:defRPr sz="128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26032888" y="9826414"/>
            <a:ext cx="24015802" cy="29431830"/>
          </a:xfrm>
        </p:spPr>
        <p:txBody>
          <a:bodyPr/>
          <a:lstStyle>
            <a:lvl1pPr>
              <a:defRPr sz="15400"/>
            </a:lvl1pPr>
            <a:lvl2pPr>
              <a:defRPr sz="128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9BBC-3993-4B2D-9D4D-2BFC5A7C4752}" type="datetimeFigureOut">
              <a:rPr lang="sk-SK" smtClean="0"/>
              <a:t>22. 6. 2014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46085760" y="48361600"/>
            <a:ext cx="4267200" cy="1843430"/>
          </a:xfrm>
        </p:spPr>
        <p:txBody>
          <a:bodyPr/>
          <a:lstStyle/>
          <a:p>
            <a:fld id="{3972CEFE-52B7-4BE3-B8E8-35AC09C9949A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2880360" y="44947844"/>
            <a:ext cx="48326040" cy="1777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85216" tIns="292608" rIns="585216" bIns="292608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1689811" y="3413760"/>
            <a:ext cx="48646080" cy="628131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9BBC-3993-4B2D-9D4D-2BFC5A7C4752}" type="datetimeFigureOut">
              <a:rPr lang="sk-SK" smtClean="0"/>
              <a:t>22. 6. 2014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CEFE-52B7-4BE3-B8E8-35AC09C994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9BBC-3993-4B2D-9D4D-2BFC5A7C4752}" type="datetimeFigureOut">
              <a:rPr lang="sk-SK" smtClean="0"/>
              <a:t>22. 6. 2014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CEFE-52B7-4BE3-B8E8-35AC09C994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2880360" y="43673411"/>
            <a:ext cx="48326040" cy="1777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85216" tIns="292608" rIns="585216" bIns="292608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2560320" y="40965120"/>
            <a:ext cx="47365920" cy="3887893"/>
          </a:xfrm>
        </p:spPr>
        <p:txBody>
          <a:bodyPr anchor="ctr"/>
          <a:lstStyle>
            <a:lvl1pPr algn="l">
              <a:buNone/>
              <a:defRPr sz="12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2560323" y="4551680"/>
            <a:ext cx="16846553" cy="35844480"/>
          </a:xfrm>
        </p:spPr>
        <p:txBody>
          <a:bodyPr/>
          <a:lstStyle>
            <a:lvl1pPr marL="0" indent="0">
              <a:buNone/>
              <a:defRPr sz="9000"/>
            </a:lvl1pPr>
            <a:lvl2pPr>
              <a:buNone/>
              <a:defRPr sz="7700"/>
            </a:lvl2pPr>
            <a:lvl3pPr>
              <a:buNone/>
              <a:defRPr sz="6400"/>
            </a:lvl3pPr>
            <a:lvl4pPr>
              <a:buNone/>
              <a:defRPr sz="5800"/>
            </a:lvl4pPr>
            <a:lvl5pPr>
              <a:buNone/>
              <a:defRPr sz="58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20020280" y="4551680"/>
            <a:ext cx="29905960" cy="35844480"/>
          </a:xfrm>
        </p:spPr>
        <p:txBody>
          <a:bodyPr/>
          <a:lstStyle>
            <a:lvl1pPr>
              <a:defRPr sz="20500"/>
            </a:lvl1pPr>
            <a:lvl2pPr>
              <a:defRPr sz="17900"/>
            </a:lvl2pPr>
            <a:lvl3pPr>
              <a:defRPr sz="15400"/>
            </a:lvl3pPr>
            <a:lvl4pPr>
              <a:defRPr sz="12800"/>
            </a:lvl4pPr>
            <a:lvl5pPr>
              <a:defRPr sz="12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9BBC-3993-4B2D-9D4D-2BFC5A7C4752}" type="datetimeFigureOut">
              <a:rPr lang="sk-SK" smtClean="0"/>
              <a:t>22. 6. 2014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CEFE-52B7-4BE3-B8E8-35AC09C994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19629120" y="4604201"/>
            <a:ext cx="28163520" cy="2731008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205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9BBC-3993-4B2D-9D4D-2BFC5A7C4752}" type="datetimeFigureOut">
              <a:rPr lang="sk-SK" smtClean="0"/>
              <a:t>22. 6. 2014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CEFE-52B7-4BE3-B8E8-35AC09C9949A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2133600" y="37286742"/>
            <a:ext cx="32857440" cy="3899750"/>
          </a:xfrm>
        </p:spPr>
        <p:txBody>
          <a:bodyPr anchor="ctr"/>
          <a:lstStyle>
            <a:lvl1pPr algn="l">
              <a:buNone/>
              <a:defRPr sz="12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2133600" y="41314695"/>
            <a:ext cx="32857440" cy="5737013"/>
          </a:xfrm>
        </p:spPr>
        <p:txBody>
          <a:bodyPr lIns="702259" tIns="0"/>
          <a:lstStyle>
            <a:lvl1pPr marL="0" indent="0">
              <a:buNone/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2880360" y="7846709"/>
            <a:ext cx="48326040" cy="1777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85216" tIns="292608" rIns="585216" bIns="292608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1706880" y="11604413"/>
            <a:ext cx="48646080" cy="33793857"/>
          </a:xfrm>
          <a:prstGeom prst="rect">
            <a:avLst/>
          </a:prstGeom>
        </p:spPr>
        <p:txBody>
          <a:bodyPr vert="horz" lIns="585216" tIns="292608" rIns="585216" bIns="292608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36271200" y="568964"/>
            <a:ext cx="14081760" cy="2157307"/>
          </a:xfrm>
          <a:prstGeom prst="rect">
            <a:avLst/>
          </a:prstGeom>
        </p:spPr>
        <p:txBody>
          <a:bodyPr vert="horz" lIns="585216" tIns="292608" rIns="585216" bIns="292608"/>
          <a:lstStyle>
            <a:lvl1pPr algn="l" eaLnBrk="1" latinLnBrk="0" hangingPunct="1">
              <a:defRPr kumimoji="0" sz="77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2739BBC-3993-4B2D-9D4D-2BFC5A7C4752}" type="datetimeFigureOut">
              <a:rPr lang="sk-SK" smtClean="0"/>
              <a:t>22. 6. 2014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17495520" y="568964"/>
            <a:ext cx="18775680" cy="2157307"/>
          </a:xfrm>
          <a:prstGeom prst="rect">
            <a:avLst/>
          </a:prstGeom>
        </p:spPr>
        <p:txBody>
          <a:bodyPr vert="horz" lIns="585216" tIns="292608" rIns="585216" bIns="292608"/>
          <a:lstStyle>
            <a:lvl1pPr algn="r" eaLnBrk="1" latinLnBrk="0" hangingPunct="1">
              <a:defRPr kumimoji="0" sz="77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46085760" y="48361604"/>
            <a:ext cx="4267200" cy="1825413"/>
          </a:xfrm>
          <a:prstGeom prst="rect">
            <a:avLst/>
          </a:prstGeom>
        </p:spPr>
        <p:txBody>
          <a:bodyPr vert="horz" lIns="585216" tIns="292608" rIns="585216" bIns="292608"/>
          <a:lstStyle>
            <a:lvl1pPr algn="r" eaLnBrk="1" latinLnBrk="0" hangingPunct="1">
              <a:defRPr kumimoji="0" sz="77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972CEFE-52B7-4BE3-B8E8-35AC09C9949A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1706880" y="3413760"/>
            <a:ext cx="48646080" cy="6258560"/>
          </a:xfrm>
          <a:prstGeom prst="rect">
            <a:avLst/>
          </a:prstGeom>
        </p:spPr>
        <p:txBody>
          <a:bodyPr vert="horz" lIns="585216" tIns="292608" rIns="585216" bIns="292608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2880360" y="7846709"/>
            <a:ext cx="48326040" cy="1777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85216" tIns="292608" rIns="585216" bIns="292608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2880360" y="7899633"/>
            <a:ext cx="48326040" cy="1777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85216" tIns="292608" rIns="585216" bIns="292608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230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2194560" indent="-219456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20500" kern="1200">
          <a:solidFill>
            <a:schemeClr val="tx2"/>
          </a:solidFill>
          <a:latin typeface="+mn-lt"/>
          <a:ea typeface="+mn-ea"/>
          <a:cs typeface="+mn-cs"/>
        </a:defRPr>
      </a:lvl1pPr>
      <a:lvl2pPr marL="4754880" indent="-18288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17900" kern="1200">
          <a:solidFill>
            <a:schemeClr val="tx2"/>
          </a:solidFill>
          <a:latin typeface="+mn-lt"/>
          <a:ea typeface="+mn-ea"/>
          <a:cs typeface="+mn-cs"/>
        </a:defRPr>
      </a:lvl2pPr>
      <a:lvl3pPr marL="7315200" indent="-1463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15400" kern="1200">
          <a:solidFill>
            <a:schemeClr val="tx2"/>
          </a:solidFill>
          <a:latin typeface="+mn-lt"/>
          <a:ea typeface="+mn-ea"/>
          <a:cs typeface="+mn-cs"/>
        </a:defRPr>
      </a:lvl3pPr>
      <a:lvl4pPr marL="10241280" indent="-1463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12800" kern="1200">
          <a:solidFill>
            <a:schemeClr val="tx2"/>
          </a:solidFill>
          <a:latin typeface="+mn-lt"/>
          <a:ea typeface="+mn-ea"/>
          <a:cs typeface="+mn-cs"/>
        </a:defRPr>
      </a:lvl4pPr>
      <a:lvl5pPr marL="13167360" indent="-146304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15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0" indent="-146304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15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0" indent="-146304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02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0" indent="-146304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02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4871680" indent="-146304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9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ľk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36380"/>
              </p:ext>
            </p:extLst>
          </p:nvPr>
        </p:nvGraphicFramePr>
        <p:xfrm>
          <a:off x="23514968" y="29416695"/>
          <a:ext cx="26814787" cy="112561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8230"/>
                <a:gridCol w="3524971"/>
                <a:gridCol w="3848858"/>
                <a:gridCol w="2877528"/>
                <a:gridCol w="2985270"/>
                <a:gridCol w="3453033"/>
                <a:gridCol w="3237219"/>
                <a:gridCol w="2499678"/>
              </a:tblGrid>
              <a:tr h="1910965">
                <a:tc gridSpan="8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>
                          <a:effectLst/>
                        </a:rPr>
                        <a:t>Výsledky experimentu – AAS analýza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20040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>
                          <a:effectLst/>
                        </a:rPr>
                        <a:t>Vzorka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 err="1">
                          <a:effectLst/>
                        </a:rPr>
                        <a:t>c</a:t>
                      </a:r>
                      <a:r>
                        <a:rPr lang="sk-SK" sz="6700" b="1" kern="150" baseline="-25000" dirty="0" err="1">
                          <a:effectLst/>
                        </a:rPr>
                        <a:t>Zn</a:t>
                      </a:r>
                      <a:endParaRPr lang="sk-SK" sz="6700" b="1" kern="150" dirty="0">
                        <a:effectLst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7500" b="1" kern="150" dirty="0">
                          <a:effectLst/>
                        </a:rPr>
                        <a:t>[μg.ml</a:t>
                      </a:r>
                      <a:r>
                        <a:rPr lang="sk-SK" sz="7500" b="1" kern="150" baseline="30000" dirty="0">
                          <a:effectLst/>
                        </a:rPr>
                        <a:t>-1</a:t>
                      </a:r>
                      <a:r>
                        <a:rPr lang="sk-SK" sz="7500" b="1" kern="150" dirty="0">
                          <a:effectLst/>
                        </a:rPr>
                        <a:t>]</a:t>
                      </a:r>
                      <a:endParaRPr lang="sk-SK" sz="75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 err="1" smtClean="0">
                          <a:effectLst/>
                        </a:rPr>
                        <a:t>c</a:t>
                      </a:r>
                      <a:r>
                        <a:rPr lang="sk-SK" sz="6700" b="1" kern="150" baseline="-25000" dirty="0" err="1" smtClean="0">
                          <a:effectLst/>
                        </a:rPr>
                        <a:t>Cu</a:t>
                      </a:r>
                      <a:endParaRPr lang="sk-SK" sz="6700" b="1" kern="150" dirty="0" smtClean="0">
                        <a:effectLst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 smtClean="0">
                          <a:effectLst/>
                        </a:rPr>
                        <a:t> [μg.ml</a:t>
                      </a:r>
                      <a:r>
                        <a:rPr lang="sk-SK" sz="6700" b="1" kern="150" baseline="30000" dirty="0" smtClean="0">
                          <a:effectLst/>
                        </a:rPr>
                        <a:t>-1</a:t>
                      </a:r>
                      <a:r>
                        <a:rPr lang="sk-SK" sz="6700" b="1" kern="150" dirty="0" smtClean="0">
                          <a:effectLst/>
                        </a:rPr>
                        <a:t>]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 err="1">
                          <a:effectLst/>
                        </a:rPr>
                        <a:t>c</a:t>
                      </a:r>
                      <a:r>
                        <a:rPr lang="sk-SK" sz="6700" b="1" kern="150" baseline="-25000" dirty="0" err="1">
                          <a:effectLst/>
                        </a:rPr>
                        <a:t>Ni</a:t>
                      </a:r>
                      <a:endParaRPr lang="sk-SK" sz="6700" b="1" kern="150" dirty="0">
                        <a:effectLst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>
                          <a:effectLst/>
                        </a:rPr>
                        <a:t>[μg.ml</a:t>
                      </a:r>
                      <a:r>
                        <a:rPr lang="sk-SK" sz="6700" b="1" kern="150" baseline="30000" dirty="0">
                          <a:effectLst/>
                        </a:rPr>
                        <a:t>-1</a:t>
                      </a:r>
                      <a:r>
                        <a:rPr lang="sk-SK" sz="6700" b="1" kern="150" dirty="0">
                          <a:effectLst/>
                        </a:rPr>
                        <a:t>]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 err="1">
                          <a:effectLst/>
                        </a:rPr>
                        <a:t>c</a:t>
                      </a:r>
                      <a:r>
                        <a:rPr lang="sk-SK" sz="6700" b="1" kern="150" baseline="-25000" dirty="0" err="1">
                          <a:effectLst/>
                        </a:rPr>
                        <a:t>Fe</a:t>
                      </a:r>
                      <a:endParaRPr lang="sk-SK" sz="6700" b="1" kern="150" dirty="0">
                        <a:effectLst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>
                          <a:effectLst/>
                        </a:rPr>
                        <a:t>[μg.ml</a:t>
                      </a:r>
                      <a:r>
                        <a:rPr lang="sk-SK" sz="6700" b="1" kern="150" baseline="30000" dirty="0">
                          <a:effectLst/>
                        </a:rPr>
                        <a:t>-1</a:t>
                      </a:r>
                      <a:r>
                        <a:rPr lang="sk-SK" sz="700" b="1" kern="150" dirty="0">
                          <a:effectLst/>
                        </a:rPr>
                        <a:t>]</a:t>
                      </a:r>
                      <a:endParaRPr lang="sk-SK" sz="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 err="1">
                          <a:effectLst/>
                        </a:rPr>
                        <a:t>c</a:t>
                      </a:r>
                      <a:r>
                        <a:rPr lang="sk-SK" sz="6700" b="1" kern="150" baseline="-25000" dirty="0" err="1">
                          <a:effectLst/>
                        </a:rPr>
                        <a:t>Pb</a:t>
                      </a:r>
                      <a:endParaRPr lang="sk-SK" sz="6700" b="1" kern="150" dirty="0">
                        <a:effectLst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>
                          <a:effectLst/>
                        </a:rPr>
                        <a:t>[μg.ml</a:t>
                      </a:r>
                      <a:r>
                        <a:rPr lang="sk-SK" sz="6700" b="1" kern="150" baseline="30000" dirty="0">
                          <a:effectLst/>
                        </a:rPr>
                        <a:t>-1</a:t>
                      </a:r>
                      <a:r>
                        <a:rPr lang="sk-SK" sz="6700" b="1" kern="150" dirty="0">
                          <a:effectLst/>
                        </a:rPr>
                        <a:t>]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 err="1">
                          <a:effectLst/>
                        </a:rPr>
                        <a:t>c</a:t>
                      </a:r>
                      <a:r>
                        <a:rPr lang="sk-SK" sz="6700" b="1" kern="150" baseline="-25000" dirty="0" err="1">
                          <a:effectLst/>
                        </a:rPr>
                        <a:t>Sb</a:t>
                      </a:r>
                      <a:endParaRPr lang="sk-SK" sz="6700" b="1" kern="150" dirty="0">
                        <a:effectLst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>
                          <a:effectLst/>
                        </a:rPr>
                        <a:t>[μg.ml</a:t>
                      </a:r>
                      <a:r>
                        <a:rPr lang="sk-SK" sz="6700" b="1" kern="150" baseline="30000" dirty="0">
                          <a:effectLst/>
                        </a:rPr>
                        <a:t>-1</a:t>
                      </a:r>
                      <a:r>
                        <a:rPr lang="sk-SK" sz="6700" b="1" kern="150" dirty="0">
                          <a:effectLst/>
                        </a:rPr>
                        <a:t>]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 err="1">
                          <a:effectLst/>
                        </a:rPr>
                        <a:t>c</a:t>
                      </a:r>
                      <a:r>
                        <a:rPr lang="sk-SK" sz="6700" b="1" kern="150" baseline="-25000" dirty="0" err="1">
                          <a:effectLst/>
                        </a:rPr>
                        <a:t>Cd</a:t>
                      </a:r>
                      <a:endParaRPr lang="sk-SK" sz="6700" b="1" kern="150" dirty="0">
                        <a:effectLst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>
                          <a:effectLst/>
                        </a:rPr>
                        <a:t>[μg.ml</a:t>
                      </a:r>
                      <a:r>
                        <a:rPr lang="sk-SK" sz="6700" b="1" kern="150" baseline="30000" dirty="0">
                          <a:effectLst/>
                        </a:rPr>
                        <a:t>-1</a:t>
                      </a:r>
                      <a:r>
                        <a:rPr lang="sk-SK" sz="6700" b="1" kern="150" dirty="0">
                          <a:effectLst/>
                        </a:rPr>
                        <a:t>]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7238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kern="150" dirty="0" smtClean="0">
                          <a:effectLst/>
                        </a:rPr>
                        <a:t>Pôda </a:t>
                      </a:r>
                      <a:r>
                        <a:rPr lang="sk-SK" sz="6700" kern="150" dirty="0">
                          <a:effectLst/>
                        </a:rPr>
                        <a:t>z </a:t>
                      </a:r>
                      <a:r>
                        <a:rPr lang="sk-SK" sz="6700" kern="150" dirty="0" smtClean="0">
                          <a:effectLst/>
                        </a:rPr>
                        <a:t>Červeného kopca</a:t>
                      </a:r>
                      <a:endParaRPr lang="sk-SK" sz="6700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8200" b="1" kern="150" dirty="0">
                          <a:effectLst/>
                        </a:rPr>
                        <a:t>4,8</a:t>
                      </a:r>
                      <a:endParaRPr lang="sk-SK" sz="82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7500" b="1" kern="150" dirty="0">
                          <a:effectLst/>
                        </a:rPr>
                        <a:t>32,11</a:t>
                      </a:r>
                      <a:endParaRPr lang="sk-SK" sz="75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>
                          <a:effectLst/>
                        </a:rPr>
                        <a:t>7,0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7500" b="1" kern="150" dirty="0">
                          <a:effectLst/>
                        </a:rPr>
                        <a:t>7196</a:t>
                      </a:r>
                      <a:endParaRPr lang="sk-SK" sz="75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>
                          <a:effectLst/>
                        </a:rPr>
                        <a:t>23,92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 smtClean="0">
                          <a:effectLst/>
                        </a:rPr>
                        <a:t>2,99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>
                          <a:effectLst/>
                        </a:rPr>
                        <a:t>0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 anchor="ctr"/>
                </a:tc>
              </a:tr>
              <a:tr h="307238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kern="150" dirty="0" err="1">
                          <a:effectLst/>
                        </a:rPr>
                        <a:t>Nekonta</a:t>
                      </a:r>
                      <a:r>
                        <a:rPr lang="sk-SK" sz="6700" kern="150" dirty="0">
                          <a:effectLst/>
                        </a:rPr>
                        <a:t>-</a:t>
                      </a: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kern="150" dirty="0" err="1">
                          <a:effectLst/>
                        </a:rPr>
                        <a:t>minovaná</a:t>
                      </a:r>
                      <a:r>
                        <a:rPr lang="sk-SK" sz="6700" kern="150" dirty="0">
                          <a:effectLst/>
                        </a:rPr>
                        <a:t> pôda</a:t>
                      </a:r>
                      <a:endParaRPr lang="sk-SK" sz="6700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>
                          <a:effectLst/>
                        </a:rPr>
                        <a:t>1,8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>
                          <a:effectLst/>
                        </a:rPr>
                        <a:t>16,68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>
                          <a:effectLst/>
                        </a:rPr>
                        <a:t>4,3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>
                          <a:effectLst/>
                        </a:rPr>
                        <a:t>162,1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>
                          <a:effectLst/>
                        </a:rPr>
                        <a:t>4,84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>
                          <a:effectLst/>
                        </a:rPr>
                        <a:t>0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6700" b="1" kern="150" dirty="0">
                          <a:effectLst/>
                        </a:rPr>
                        <a:t>0</a:t>
                      </a:r>
                      <a:endParaRPr lang="sk-SK" sz="6700" b="1" kern="1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59" marR="22859" marT="0" marB="0" anchor="ctr"/>
                </a:tc>
              </a:tr>
            </a:tbl>
          </a:graphicData>
        </a:graphic>
      </p:graphicFrame>
      <p:pic>
        <p:nvPicPr>
          <p:cNvPr id="11" name="obrázek 21" descr="C:\Documents and Settings\Tomi\Plocha\TH\Snímek 09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0174" y="21745550"/>
            <a:ext cx="10417938" cy="889719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Šípka dolu 11"/>
          <p:cNvSpPr/>
          <p:nvPr/>
        </p:nvSpPr>
        <p:spPr>
          <a:xfrm rot="1790278">
            <a:off x="5746080" y="20255427"/>
            <a:ext cx="3000396" cy="4551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2" rIns="91411" bIns="45702"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0"/>
            <a:ext cx="51206400" cy="3028794"/>
          </a:xfrm>
          <a:solidFill>
            <a:srgbClr val="F9DCB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14700" dirty="0" smtClean="0">
                <a:solidFill>
                  <a:schemeClr val="tx2"/>
                </a:solidFill>
                <a:latin typeface="Narkisim" pitchFamily="34" charset="-79"/>
                <a:cs typeface="Narkisim" pitchFamily="34" charset="-79"/>
              </a:rPr>
              <a:t>Poznáte prostredie v ktorom žijete? </a:t>
            </a:r>
            <a:endParaRPr lang="sk-SK" sz="14700" dirty="0">
              <a:solidFill>
                <a:schemeClr val="tx2"/>
              </a:solidFill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 flipV="1">
            <a:off x="2133600" y="51206404"/>
            <a:ext cx="47365920" cy="1328925"/>
          </a:xfrm>
        </p:spPr>
        <p:txBody>
          <a:bodyPr>
            <a:normAutofit fontScale="32500" lnSpcReduction="20000"/>
          </a:bodyPr>
          <a:lstStyle/>
          <a:p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885654" y="3743178"/>
            <a:ext cx="19359698" cy="9759553"/>
          </a:xfrm>
          <a:prstGeom prst="rect">
            <a:avLst/>
          </a:prstGeom>
          <a:noFill/>
        </p:spPr>
        <p:txBody>
          <a:bodyPr wrap="square" lIns="91411" tIns="45702" rIns="91411" bIns="45702" rtlCol="0">
            <a:spAutoFit/>
          </a:bodyPr>
          <a:lstStyle/>
          <a:p>
            <a:pPr algn="just"/>
            <a:r>
              <a:rPr lang="sk-SK" sz="9000" b="1" dirty="0">
                <a:latin typeface="Times New Roman" pitchFamily="18" charset="0"/>
                <a:cs typeface="Times New Roman" pitchFamily="18" charset="0"/>
              </a:rPr>
              <a:t>Každý človek je hrdý na miesto, v ktorom vyrastal. To isté sa dá povedať aj o dedinke Smolník, kedysi slobodné banské mesto, v ktorom  prekvitalo baníctvo. Nikto však nepočítal s tým, aké </a:t>
            </a:r>
            <a:r>
              <a:rPr lang="sk-SK" sz="9000" b="1" dirty="0" smtClean="0">
                <a:latin typeface="Times New Roman" pitchFamily="18" charset="0"/>
                <a:cs typeface="Times New Roman" pitchFamily="18" charset="0"/>
              </a:rPr>
              <a:t>následky to </a:t>
            </a:r>
            <a:r>
              <a:rPr lang="sk-SK" sz="9000" b="1" dirty="0">
                <a:latin typeface="Times New Roman" pitchFamily="18" charset="0"/>
                <a:cs typeface="Times New Roman" pitchFamily="18" charset="0"/>
              </a:rPr>
              <a:t>bude mať do budúcnosti. </a:t>
            </a:r>
          </a:p>
        </p:txBody>
      </p:sp>
      <p:pic>
        <p:nvPicPr>
          <p:cNvPr id="6" name="Picture 13" descr="F:\Potok\fotky\DSC0069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75434" y="3814612"/>
            <a:ext cx="18073815" cy="12430992"/>
          </a:xfrm>
          <a:prstGeom prst="rect">
            <a:avLst/>
          </a:prstGeom>
          <a:noFill/>
        </p:spPr>
      </p:pic>
      <p:pic>
        <p:nvPicPr>
          <p:cNvPr id="7" name="Picture 3" descr="H:\DCIM\101MSDCF\DSC007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88294" y="3814608"/>
            <a:ext cx="14451377" cy="10276538"/>
          </a:xfrm>
          <a:prstGeom prst="rect">
            <a:avLst/>
          </a:prstGeom>
          <a:noFill/>
        </p:spPr>
      </p:pic>
      <p:sp>
        <p:nvSpPr>
          <p:cNvPr id="8" name="Obdĺžnik 7"/>
          <p:cNvSpPr/>
          <p:nvPr/>
        </p:nvSpPr>
        <p:spPr>
          <a:xfrm>
            <a:off x="31661234" y="16355549"/>
            <a:ext cx="18102213" cy="2246733"/>
          </a:xfrm>
          <a:prstGeom prst="rect">
            <a:avLst/>
          </a:prstGeom>
          <a:solidFill>
            <a:srgbClr val="FF6600"/>
          </a:solidFill>
        </p:spPr>
        <p:txBody>
          <a:bodyPr wrap="square" lIns="91411" tIns="45702" rIns="91411" bIns="45702">
            <a:spAutoFit/>
          </a:bodyPr>
          <a:lstStyle/>
          <a:p>
            <a:pPr algn="ctr"/>
            <a:r>
              <a:rPr lang="sk-SK" sz="70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Miesto vtekania kyslej banskej vody zo šachty Pech do Smolníckeho potoka</a:t>
            </a:r>
          </a:p>
        </p:txBody>
      </p:sp>
      <p:sp>
        <p:nvSpPr>
          <p:cNvPr id="9" name="Šípka doprava 8"/>
          <p:cNvSpPr/>
          <p:nvPr/>
        </p:nvSpPr>
        <p:spPr>
          <a:xfrm rot="20331658">
            <a:off x="19963361" y="11597631"/>
            <a:ext cx="6421899" cy="2517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2" rIns="91411" bIns="45702"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1028530" y="13387304"/>
            <a:ext cx="18716757" cy="7017269"/>
          </a:xfrm>
          <a:prstGeom prst="rect">
            <a:avLst/>
          </a:prstGeom>
          <a:noFill/>
        </p:spPr>
        <p:txBody>
          <a:bodyPr wrap="square" lIns="91411" tIns="45702" rIns="91411" bIns="45702" rtlCol="0">
            <a:spAutoFit/>
          </a:bodyPr>
          <a:lstStyle/>
          <a:p>
            <a:pPr algn="just"/>
            <a:r>
              <a:rPr lang="sk-SK" sz="9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9000" dirty="0" smtClean="0">
                <a:latin typeface="Times New Roman" pitchFamily="18" charset="0"/>
                <a:cs typeface="Times New Roman" pitchFamily="18" charset="0"/>
              </a:rPr>
              <a:t>    Smolnícky </a:t>
            </a:r>
            <a:r>
              <a:rPr lang="sk-SK" sz="9000" dirty="0">
                <a:latin typeface="Times New Roman" pitchFamily="18" charset="0"/>
                <a:cs typeface="Times New Roman" pitchFamily="18" charset="0"/>
              </a:rPr>
              <a:t>potok sa vo svojej dĺžke 19,7 km výrazne mení, čomu napovedá nielen červenooranžové sfarbenie dna potoka, ale aj prítomnosť trvale žijúcich bezstavovcov v potoku.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27451187" y="23888693"/>
            <a:ext cx="22634733" cy="5478386"/>
          </a:xfrm>
          <a:prstGeom prst="rect">
            <a:avLst/>
          </a:prstGeom>
          <a:noFill/>
        </p:spPr>
        <p:txBody>
          <a:bodyPr wrap="square" lIns="91411" tIns="45702" rIns="91411" bIns="45702" rtlCol="0">
            <a:spAutoFit/>
          </a:bodyPr>
          <a:lstStyle/>
          <a:p>
            <a:pPr algn="just"/>
            <a:r>
              <a:rPr lang="sk-SK" sz="7000" dirty="0" smtClean="0">
                <a:latin typeface="Times New Roman" pitchFamily="18" charset="0"/>
                <a:cs typeface="Times New Roman" pitchFamily="18" charset="0"/>
              </a:rPr>
              <a:t>     V </a:t>
            </a:r>
            <a:r>
              <a:rPr lang="sk-SK" sz="7000" dirty="0">
                <a:latin typeface="Times New Roman" pitchFamily="18" charset="0"/>
                <a:cs typeface="Times New Roman" pitchFamily="18" charset="0"/>
              </a:rPr>
              <a:t>súvislosti s ťažbou sme uskutočnili analýzu vzorky pôdy z Červeného kopca, bola zameraná na prvky ktoré sa tu ťažili. Z experimentu vyplýva, že aj napriek moderným postupom, ktoré vtedy v baníctve prevládali, bola ťažba neefektívna a v pôde sa ešte stále nachádza vysoké množstvo ťažkých kovov.</a:t>
            </a:r>
          </a:p>
        </p:txBody>
      </p:sp>
      <p:pic>
        <p:nvPicPr>
          <p:cNvPr id="21" name="Picture 2" descr="H:\DCIM\101MSDCF\DSC0076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388228" y="15387572"/>
            <a:ext cx="10337981" cy="720578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71537" y="19810713"/>
            <a:ext cx="8526574" cy="5845392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</p:pic>
      <p:sp>
        <p:nvSpPr>
          <p:cNvPr id="22" name="BlokTextu 21"/>
          <p:cNvSpPr txBox="1"/>
          <p:nvPr/>
        </p:nvSpPr>
        <p:spPr>
          <a:xfrm>
            <a:off x="31103925" y="19459534"/>
            <a:ext cx="18981995" cy="4031837"/>
          </a:xfrm>
          <a:prstGeom prst="rect">
            <a:avLst/>
          </a:prstGeom>
          <a:noFill/>
        </p:spPr>
        <p:txBody>
          <a:bodyPr wrap="square" lIns="91411" tIns="45702" rIns="91411" bIns="45702" rtlCol="0">
            <a:spAutoFit/>
          </a:bodyPr>
          <a:lstStyle/>
          <a:p>
            <a:pPr algn="just"/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     Prítomnosť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bezstavovcov v oblasti Smolníckej Huty je obmedzený len na niekoľko jedincov pijavíc, čo indikuje stav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kvality vody v potoku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ako veľmi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zlý, klasifikovaný do najhoršieho V. stupňa znečistenia.</a:t>
            </a:r>
            <a:endParaRPr lang="sk-SK" sz="6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407301" y="38407262"/>
            <a:ext cx="22431534" cy="11910917"/>
          </a:xfrm>
          <a:prstGeom prst="rect">
            <a:avLst/>
          </a:prstGeom>
          <a:solidFill>
            <a:srgbClr val="FFFF66"/>
          </a:solidFill>
        </p:spPr>
        <p:txBody>
          <a:bodyPr wrap="square" lIns="91411" tIns="45702" rIns="91411" bIns="45702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sk-SK" sz="9600" b="1" dirty="0">
                <a:latin typeface="Times New Roman" pitchFamily="18" charset="0"/>
                <a:cs typeface="Times New Roman" pitchFamily="18" charset="0"/>
              </a:rPr>
              <a:t> Je dokázané, že v oblasti Smolníka, </a:t>
            </a:r>
            <a:r>
              <a:rPr lang="sk-SK" sz="9600" b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sk-SK" sz="9600" b="1" dirty="0">
                <a:latin typeface="Times New Roman" pitchFamily="18" charset="0"/>
                <a:cs typeface="Times New Roman" pitchFamily="18" charset="0"/>
              </a:rPr>
              <a:t>rámci celého Slovenska, najviac žien trpí rakovinou krčka maternice. </a:t>
            </a:r>
          </a:p>
          <a:p>
            <a:pPr algn="just">
              <a:buFont typeface="Arial" pitchFamily="34" charset="0"/>
              <a:buChar char="•"/>
            </a:pPr>
            <a:r>
              <a:rPr lang="sk-SK" sz="9600" b="1" dirty="0">
                <a:latin typeface="Times New Roman" pitchFamily="18" charset="0"/>
                <a:cs typeface="Times New Roman" pitchFamily="18" charset="0"/>
              </a:rPr>
              <a:t> Prítomnosť ťažkých kovov môže vyvolať spontánne potraty. </a:t>
            </a:r>
          </a:p>
          <a:p>
            <a:pPr algn="just">
              <a:buFont typeface="Arial" pitchFamily="34" charset="0"/>
              <a:buChar char="•"/>
            </a:pPr>
            <a:r>
              <a:rPr lang="sk-SK" sz="9600" b="1" dirty="0">
                <a:latin typeface="Times New Roman" pitchFamily="18" charset="0"/>
                <a:cs typeface="Times New Roman" pitchFamily="18" charset="0"/>
              </a:rPr>
              <a:t> Voda zo šachty Pech a voda v potoku majú rovnaké pH 5,0 čo je podobné ako kyslosť pomarančového džúsu. </a:t>
            </a:r>
          </a:p>
        </p:txBody>
      </p:sp>
      <p:sp>
        <p:nvSpPr>
          <p:cNvPr id="24" name="BlokTextu 23"/>
          <p:cNvSpPr txBox="1"/>
          <p:nvPr/>
        </p:nvSpPr>
        <p:spPr>
          <a:xfrm>
            <a:off x="23957731" y="41069530"/>
            <a:ext cx="26372024" cy="9248649"/>
          </a:xfrm>
          <a:prstGeom prst="rect">
            <a:avLst/>
          </a:prstGeom>
          <a:solidFill>
            <a:srgbClr val="FFFF66"/>
          </a:solidFill>
        </p:spPr>
        <p:txBody>
          <a:bodyPr wrap="square" lIns="91411" tIns="45702" rIns="91411" bIns="45702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sk-SK" dirty="0"/>
              <a:t> </a:t>
            </a:r>
            <a:r>
              <a:rPr lang="sk-SK" sz="9600" b="1" dirty="0">
                <a:latin typeface="Times New Roman" pitchFamily="18" charset="0"/>
                <a:cs typeface="Times New Roman" pitchFamily="18" charset="0"/>
              </a:rPr>
              <a:t>V telách rýb v Ružínskej priehrade je zvýšený obsah týchto </a:t>
            </a:r>
            <a:r>
              <a:rPr lang="sk-SK" sz="9600" b="1" dirty="0" smtClean="0">
                <a:latin typeface="Times New Roman" pitchFamily="18" charset="0"/>
                <a:cs typeface="Times New Roman" pitchFamily="18" charset="0"/>
              </a:rPr>
              <a:t>kontaminantov</a:t>
            </a:r>
            <a:r>
              <a:rPr lang="sk-SK" sz="9600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sk-SK" sz="9600" b="1" dirty="0">
                <a:latin typeface="Times New Roman" pitchFamily="18" charset="0"/>
                <a:cs typeface="Times New Roman" pitchFamily="18" charset="0"/>
              </a:rPr>
              <a:t> vysoký obsah ťažkých kovov, či už v pôde, ale aj vo vode vplýva na celý potravinový reťazec ako aj na </a:t>
            </a:r>
            <a:r>
              <a:rPr lang="sk-SK" sz="9600" b="1" dirty="0" smtClean="0">
                <a:latin typeface="Times New Roman" pitchFamily="18" charset="0"/>
                <a:cs typeface="Times New Roman" pitchFamily="18" charset="0"/>
              </a:rPr>
              <a:t>človeka. Spôsobuje genetické poruchy, mutácie a anomálie.</a:t>
            </a:r>
            <a:endParaRPr lang="sk-SK" sz="9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Šípka doprava 15"/>
          <p:cNvSpPr/>
          <p:nvPr/>
        </p:nvSpPr>
        <p:spPr>
          <a:xfrm rot="2139735">
            <a:off x="9803680" y="23473845"/>
            <a:ext cx="15878666" cy="3714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2" rIns="91411" bIns="45702"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11466175" y="25850130"/>
            <a:ext cx="12557698" cy="4832056"/>
          </a:xfrm>
          <a:prstGeom prst="rect">
            <a:avLst/>
          </a:prstGeom>
          <a:noFill/>
        </p:spPr>
        <p:txBody>
          <a:bodyPr wrap="square" lIns="91411" tIns="45702" rIns="91411" bIns="45702" rtlCol="0">
            <a:spAutoFit/>
          </a:bodyPr>
          <a:lstStyle/>
          <a:p>
            <a:pPr algn="just"/>
            <a:r>
              <a:rPr lang="sk-SK" sz="7700" dirty="0" smtClean="0">
                <a:latin typeface="Times New Roman" pitchFamily="18" charset="0"/>
                <a:cs typeface="Times New Roman" pitchFamily="18" charset="0"/>
              </a:rPr>
              <a:t>    Rak </a:t>
            </a:r>
            <a:r>
              <a:rPr lang="sk-SK" sz="7700" dirty="0">
                <a:latin typeface="Times New Roman" pitchFamily="18" charset="0"/>
                <a:cs typeface="Times New Roman" pitchFamily="18" charset="0"/>
              </a:rPr>
              <a:t>riečny, prítomný v jazere </a:t>
            </a:r>
            <a:r>
              <a:rPr lang="sk-SK" sz="7700" dirty="0" err="1">
                <a:latin typeface="Times New Roman" pitchFamily="18" charset="0"/>
                <a:cs typeface="Times New Roman" pitchFamily="18" charset="0"/>
              </a:rPr>
              <a:t>Úhorna</a:t>
            </a:r>
            <a:r>
              <a:rPr lang="sk-SK" sz="7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7700" dirty="0" smtClean="0">
                <a:latin typeface="Times New Roman" pitchFamily="18" charset="0"/>
                <a:cs typeface="Times New Roman" pitchFamily="18" charset="0"/>
              </a:rPr>
              <a:t>a v horných častiach potoka, je </a:t>
            </a:r>
            <a:r>
              <a:rPr lang="sk-SK" sz="7700" dirty="0">
                <a:latin typeface="Times New Roman" pitchFamily="18" charset="0"/>
                <a:cs typeface="Times New Roman" pitchFamily="18" charset="0"/>
              </a:rPr>
              <a:t>výrazným indikátorom čistoty vody. </a:t>
            </a:r>
          </a:p>
        </p:txBody>
      </p:sp>
      <p:pic>
        <p:nvPicPr>
          <p:cNvPr id="25" name="Picture 17" descr="H:\DCIM\101MSDCF\DSC0072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6449" y="30979496"/>
            <a:ext cx="15408160" cy="651058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</p:pic>
      <p:sp>
        <p:nvSpPr>
          <p:cNvPr id="26" name="BlokTextu 25"/>
          <p:cNvSpPr txBox="1"/>
          <p:nvPr/>
        </p:nvSpPr>
        <p:spPr>
          <a:xfrm>
            <a:off x="15939232" y="32470143"/>
            <a:ext cx="7572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7200" dirty="0" smtClean="0">
                <a:latin typeface="Times New Roman" pitchFamily="18" charset="0"/>
                <a:cs typeface="Times New Roman" pitchFamily="18" charset="0"/>
              </a:rPr>
              <a:t> Miesto vtekania Smolníckeho potoka do Hnilca. </a:t>
            </a:r>
            <a:endParaRPr lang="sk-SK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38140565" y="34425796"/>
            <a:ext cx="3376401" cy="63861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2" rIns="91411" bIns="45702" rtlCol="0" anchor="ctr"/>
          <a:lstStyle/>
          <a:p>
            <a:pPr algn="ctr"/>
            <a:endParaRPr lang="sk-SK"/>
          </a:p>
        </p:txBody>
      </p:sp>
      <p:sp>
        <p:nvSpPr>
          <p:cNvPr id="27" name="Ovál 26"/>
          <p:cNvSpPr/>
          <p:nvPr/>
        </p:nvSpPr>
        <p:spPr>
          <a:xfrm>
            <a:off x="31675434" y="34168210"/>
            <a:ext cx="3664237" cy="66437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2" rIns="91411" bIns="45702"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103</TotalTime>
  <Words>362</Words>
  <Application>Microsoft Office PowerPoint</Application>
  <PresentationFormat>Vlastná</PresentationFormat>
  <Paragraphs>47</Paragraphs>
  <Slides>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Cestovanie</vt:lpstr>
      <vt:lpstr>Poznáte prostredie v ktorom žijete?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S</dc:creator>
  <cp:lastModifiedBy>lensk</cp:lastModifiedBy>
  <cp:revision>14</cp:revision>
  <dcterms:created xsi:type="dcterms:W3CDTF">2014-04-15T19:07:32Z</dcterms:created>
  <dcterms:modified xsi:type="dcterms:W3CDTF">2014-06-22T14:28:25Z</dcterms:modified>
</cp:coreProperties>
</file>