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0" r:id="rId4"/>
    <p:sldId id="269" r:id="rId5"/>
    <p:sldId id="270" r:id="rId6"/>
    <p:sldId id="271" r:id="rId7"/>
    <p:sldId id="277" r:id="rId8"/>
    <p:sldId id="274" r:id="rId9"/>
    <p:sldId id="291" r:id="rId10"/>
    <p:sldId id="279" r:id="rId11"/>
    <p:sldId id="286" r:id="rId12"/>
    <p:sldId id="280" r:id="rId13"/>
    <p:sldId id="293" r:id="rId14"/>
    <p:sldId id="294" r:id="rId15"/>
    <p:sldId id="288" r:id="rId16"/>
    <p:sldId id="292" r:id="rId17"/>
    <p:sldId id="278" r:id="rId18"/>
    <p:sldId id="295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D28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>
      <p:cViewPr>
        <p:scale>
          <a:sx n="100" d="100"/>
          <a:sy n="100" d="100"/>
        </p:scale>
        <p:origin x="902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z-moravec.net/chemie/zaklady-chemie/periodicka-tabulka-prvku-a-periodicita-vlastnost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Periodicita vlastností prvkov v 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r>
              <a:rPr lang="sk-SK" dirty="0" smtClean="0"/>
              <a:t>5.Oxidačno-redukčné (</a:t>
            </a:r>
            <a:r>
              <a:rPr lang="sk-SK" dirty="0" err="1" smtClean="0"/>
              <a:t>redoxné</a:t>
            </a:r>
            <a:r>
              <a:rPr lang="sk-SK" dirty="0" smtClean="0"/>
              <a:t>)vlastnosti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Redukcia =znižovanie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i="1" dirty="0" smtClean="0"/>
              <a:t>prijímanie</a:t>
            </a:r>
            <a:r>
              <a:rPr lang="sk-SK" dirty="0" smtClean="0"/>
              <a:t> elektrónov(+e-)</a:t>
            </a:r>
          </a:p>
          <a:p>
            <a:r>
              <a:rPr lang="sk-SK" dirty="0" smtClean="0"/>
              <a:t>     </a:t>
            </a:r>
            <a:r>
              <a:rPr lang="sk-SK" dirty="0" err="1" smtClean="0"/>
              <a:t>Pr</a:t>
            </a:r>
            <a:r>
              <a:rPr lang="sk-SK" dirty="0" smtClean="0"/>
              <a:t>. Cu</a:t>
            </a:r>
            <a:r>
              <a:rPr lang="sk-SK" baseline="30000" dirty="0" smtClean="0"/>
              <a:t>2+ </a:t>
            </a:r>
            <a:r>
              <a:rPr lang="sk-SK" dirty="0" smtClean="0"/>
              <a:t>+ 2e-  →  Cu</a:t>
            </a:r>
            <a:r>
              <a:rPr lang="sk-SK" baseline="30000" dirty="0" smtClean="0"/>
              <a:t>0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Oxidácia=zvyšovanie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b="1" i="1" u="sng" dirty="0" smtClean="0"/>
              <a:t>odovzdávanie</a:t>
            </a:r>
            <a:r>
              <a:rPr lang="sk-SK" dirty="0" smtClean="0"/>
              <a:t> elektrónov (- e-)</a:t>
            </a:r>
          </a:p>
          <a:p>
            <a:r>
              <a:rPr lang="sk-SK" dirty="0" smtClean="0"/>
              <a:t>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- 1e- → Cl</a:t>
            </a:r>
            <a:r>
              <a:rPr lang="sk-SK" baseline="30000" dirty="0" smtClean="0"/>
              <a:t>0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Platí: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sk-SK" sz="4400" b="1" u="sng" dirty="0" err="1" smtClean="0"/>
              <a:t>Redukovadlo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oxiduje </a:t>
            </a:r>
            <a:r>
              <a:rPr lang="sk-SK" sz="4400" b="1" dirty="0" smtClean="0"/>
              <a:t>a </a:t>
            </a:r>
            <a:r>
              <a:rPr lang="sk-SK" sz="4400" b="1" u="sng" dirty="0" smtClean="0"/>
              <a:t>druhých redukuje</a:t>
            </a:r>
          </a:p>
          <a:p>
            <a:pPr>
              <a:buNone/>
            </a:pPr>
            <a:r>
              <a:rPr lang="sk-SK" b="1" dirty="0" err="1" smtClean="0"/>
              <a:t>Redukovadlá</a:t>
            </a:r>
            <a:r>
              <a:rPr lang="sk-SK" b="1" dirty="0" smtClean="0"/>
              <a:t>:  H, alkalické kovy (Na, K...), kovy </a:t>
            </a:r>
            <a:r>
              <a:rPr lang="sk-SK" b="1" dirty="0" err="1" smtClean="0"/>
              <a:t>alkal.zemín</a:t>
            </a: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r>
              <a:rPr lang="sk-SK" sz="4400" b="1" dirty="0" smtClean="0"/>
              <a:t> </a:t>
            </a:r>
            <a:r>
              <a:rPr lang="sk-SK" sz="4400" b="1" u="sng" dirty="0" err="1" smtClean="0"/>
              <a:t>Oxidovadlo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redukuje </a:t>
            </a:r>
            <a:r>
              <a:rPr lang="sk-SK" sz="4400" b="1" dirty="0" smtClean="0"/>
              <a:t>a druhých oxiduje</a:t>
            </a:r>
          </a:p>
          <a:p>
            <a:pPr>
              <a:buNone/>
            </a:pPr>
            <a:r>
              <a:rPr lang="sk-SK" b="1" dirty="0" err="1" smtClean="0"/>
              <a:t>Oxidovadlá</a:t>
            </a:r>
            <a:r>
              <a:rPr lang="sk-SK" b="1" dirty="0" smtClean="0"/>
              <a:t>: O, O</a:t>
            </a:r>
            <a:r>
              <a:rPr lang="sk-SK" b="1" baseline="-25000" dirty="0" smtClean="0"/>
              <a:t>3</a:t>
            </a:r>
            <a:r>
              <a:rPr lang="sk-SK" b="1" dirty="0" smtClean="0"/>
              <a:t> (ozón), KMnO</a:t>
            </a:r>
            <a:r>
              <a:rPr lang="sk-SK" b="1" baseline="-25000" dirty="0" smtClean="0"/>
              <a:t>4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 smtClean="0"/>
              <a:t>Redukovadlá</a:t>
            </a:r>
            <a:r>
              <a:rPr lang="sk-SK" dirty="0" smtClean="0"/>
              <a:t> sú prvky, ktoré majú malý počet valenčných elektrónov a odovzdávajú ich – </a:t>
            </a:r>
          </a:p>
          <a:p>
            <a:pPr algn="just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pr</a:t>
            </a:r>
            <a:r>
              <a:rPr lang="sk-SK" dirty="0" smtClean="0"/>
              <a:t>.: vodík, alkalické kovy – Na-1e</a:t>
            </a:r>
            <a:r>
              <a:rPr lang="sk-SK" baseline="30000" dirty="0" smtClean="0"/>
              <a:t>-</a:t>
            </a:r>
            <a:r>
              <a:rPr lang="sk-SK" dirty="0" smtClean="0"/>
              <a:t>,  </a:t>
            </a:r>
          </a:p>
          <a:p>
            <a:pPr algn="just">
              <a:buNone/>
            </a:pPr>
            <a:r>
              <a:rPr lang="sk-SK" dirty="0" smtClean="0"/>
              <a:t>    kovy </a:t>
            </a:r>
            <a:r>
              <a:rPr lang="sk-SK" dirty="0" err="1" smtClean="0"/>
              <a:t>alk</a:t>
            </a:r>
            <a:r>
              <a:rPr lang="sk-SK" dirty="0" smtClean="0"/>
              <a:t>. zemín </a:t>
            </a:r>
            <a:r>
              <a:rPr lang="sk-SK" dirty="0" err="1" smtClean="0"/>
              <a:t>Ca</a:t>
            </a:r>
            <a:r>
              <a:rPr lang="sk-SK" dirty="0" smtClean="0"/>
              <a:t> - 2e</a:t>
            </a:r>
            <a:r>
              <a:rPr lang="sk-SK" baseline="30000" dirty="0" smtClean="0"/>
              <a:t>-</a:t>
            </a:r>
          </a:p>
          <a:p>
            <a:pPr algn="just"/>
            <a:r>
              <a:rPr lang="sk-SK" b="1" dirty="0" err="1" smtClean="0"/>
              <a:t>Oxidovadlá</a:t>
            </a:r>
            <a:r>
              <a:rPr lang="sk-SK" dirty="0" smtClean="0"/>
              <a:t> sú prvky, ktorým niekoľko e- na zaplnenie </a:t>
            </a:r>
            <a:r>
              <a:rPr lang="sk-SK" dirty="0" err="1" smtClean="0"/>
              <a:t>orbitálov</a:t>
            </a:r>
            <a:r>
              <a:rPr lang="sk-SK" dirty="0" smtClean="0"/>
              <a:t> chýba </a:t>
            </a:r>
          </a:p>
          <a:p>
            <a:pPr algn="just"/>
            <a:r>
              <a:rPr lang="sk-SK" dirty="0" smtClean="0"/>
              <a:t>Snaha prvkov nadobudnúť stabilnú konfiguráciu najbližšieho vzácneho plynu !!!!!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naľavo sú v PSP </a:t>
            </a:r>
            <a:r>
              <a:rPr lang="sk-SK" dirty="0" err="1" smtClean="0">
                <a:solidFill>
                  <a:srgbClr val="FF0000"/>
                </a:solidFill>
              </a:rPr>
              <a:t>redukovadlá</a:t>
            </a:r>
            <a:r>
              <a:rPr lang="sk-SK" dirty="0" smtClean="0">
                <a:solidFill>
                  <a:srgbClr val="FF0000"/>
                </a:solidFill>
              </a:rPr>
              <a:t> a napravo </a:t>
            </a:r>
            <a:r>
              <a:rPr lang="sk-SK" dirty="0" err="1" smtClean="0">
                <a:solidFill>
                  <a:srgbClr val="FF0000"/>
                </a:solidFill>
              </a:rPr>
              <a:t>oxidovadlá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6.Periodicita ionizačných energií (I)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- miera ochoty stať sa katiónom</a:t>
            </a:r>
          </a:p>
          <a:p>
            <a:r>
              <a:rPr lang="sk-SK" dirty="0" smtClean="0"/>
              <a:t>energia potrebná na odtrhnutie e- z atómu alebo iónu v plynnom stave</a:t>
            </a:r>
          </a:p>
          <a:p>
            <a:r>
              <a:rPr lang="sk-SK" dirty="0" smtClean="0"/>
              <a:t>- ak dôjde k odtrhnutiu 1 e-  - hovoríme o 1.ionizačnej energii -I</a:t>
            </a:r>
            <a:r>
              <a:rPr lang="sk-SK" baseline="-25000" dirty="0" smtClean="0"/>
              <a:t>1 </a:t>
            </a:r>
            <a:endParaRPr lang="sk-SK" baseline="-25000" dirty="0"/>
          </a:p>
          <a:p>
            <a:pPr marL="0" indent="0">
              <a:buNone/>
            </a:pPr>
            <a:r>
              <a:rPr lang="sk-SK" dirty="0" smtClean="0"/>
              <a:t>Prvok má toľko I koľko má e-</a:t>
            </a:r>
          </a:p>
          <a:p>
            <a:pPr marL="0" indent="0">
              <a:buNone/>
            </a:pPr>
            <a:r>
              <a:rPr lang="sk-SK" dirty="0" smtClean="0"/>
              <a:t>  platí:   I1&lt;I2&lt;I3</a:t>
            </a:r>
          </a:p>
          <a:p>
            <a:pPr marL="0" indent="0">
              <a:buNone/>
            </a:pPr>
            <a:r>
              <a:rPr lang="sk-SK" baseline="-25000" dirty="0" smtClean="0"/>
              <a:t>- najnižšie I majú s1- prvky   (dôvod veľké atómy</a:t>
            </a:r>
            <a:r>
              <a:rPr lang="sk-SK" dirty="0" smtClean="0"/>
              <a:t> a málo e-)</a:t>
            </a:r>
          </a:p>
          <a:p>
            <a:pPr>
              <a:buFontTx/>
              <a:buChar char="-"/>
            </a:pPr>
            <a:r>
              <a:rPr lang="sk-SK" dirty="0" smtClean="0"/>
              <a:t>najvyššie I majú vzácne plyny</a:t>
            </a:r>
          </a:p>
          <a:p>
            <a:pPr>
              <a:buFontTx/>
              <a:buChar char="-"/>
            </a:pPr>
            <a:r>
              <a:rPr lang="sk-SK" b="1" u="sng" dirty="0" smtClean="0"/>
              <a:t>Zľava doprava I NARASTÁ !!!!!</a:t>
            </a:r>
          </a:p>
          <a:p>
            <a:pPr marL="0" indent="0">
              <a:buNone/>
            </a:pPr>
            <a:endParaRPr lang="sk-SK" baseline="-25000" dirty="0"/>
          </a:p>
        </p:txBody>
      </p:sp>
    </p:spTree>
    <p:extLst>
      <p:ext uri="{BB962C8B-B14F-4D97-AF65-F5344CB8AC3E}">
        <p14:creationId xmlns:p14="http://schemas.microsoft.com/office/powerpoint/2010/main" val="274620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	</a:t>
            </a:r>
            <a:r>
              <a:rPr lang="sk-SK" dirty="0" smtClean="0">
                <a:solidFill>
                  <a:srgbClr val="FFFF00"/>
                </a:solidFill>
              </a:rPr>
              <a:t>7.</a:t>
            </a:r>
            <a:r>
              <a:rPr lang="sk-SK" sz="4000" b="1" dirty="0" smtClean="0">
                <a:solidFill>
                  <a:srgbClr val="FFFF00"/>
                </a:solidFill>
              </a:rPr>
              <a:t>Periodicita elektrónových afinít (A)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/>
              <a:t>m</a:t>
            </a:r>
            <a:r>
              <a:rPr lang="sk-SK" dirty="0" smtClean="0"/>
              <a:t>iera ochoty stať sa aniónom</a:t>
            </a:r>
          </a:p>
          <a:p>
            <a:r>
              <a:rPr lang="sk-SK" dirty="0"/>
              <a:t>e</a:t>
            </a:r>
            <a:r>
              <a:rPr lang="sk-SK" dirty="0" smtClean="0"/>
              <a:t>nergia, ktorá sa uvoľní prijatím e- za vzniku aniónu z atómu alebo iónu v plynnom stave</a:t>
            </a:r>
          </a:p>
          <a:p>
            <a:r>
              <a:rPr lang="sk-SK" b="1" dirty="0" err="1" smtClean="0"/>
              <a:t>Be</a:t>
            </a:r>
            <a:r>
              <a:rPr lang="sk-SK" b="1" dirty="0" smtClean="0"/>
              <a:t>, Mg a vzácne </a:t>
            </a:r>
            <a:r>
              <a:rPr lang="sk-SK" b="1" dirty="0" smtClean="0"/>
              <a:t>plyny </a:t>
            </a:r>
            <a:r>
              <a:rPr lang="sk-SK" b="1" dirty="0" smtClean="0"/>
              <a:t>majú A=0  </a:t>
            </a:r>
            <a:r>
              <a:rPr lang="sk-SK" dirty="0" smtClean="0"/>
              <a:t>(dôvod plne obsadené </a:t>
            </a:r>
            <a:r>
              <a:rPr lang="sk-SK" dirty="0" err="1" smtClean="0"/>
              <a:t>val.orbitály</a:t>
            </a:r>
            <a:endParaRPr lang="sk-SK" dirty="0" smtClean="0"/>
          </a:p>
          <a:p>
            <a:r>
              <a:rPr lang="sk-SK" b="1" dirty="0"/>
              <a:t>n</a:t>
            </a:r>
            <a:r>
              <a:rPr lang="sk-SK" b="1" dirty="0" smtClean="0"/>
              <a:t>ajvyššie A</a:t>
            </a:r>
            <a:r>
              <a:rPr lang="sk-SK" dirty="0" smtClean="0"/>
              <a:t> majú </a:t>
            </a:r>
            <a:r>
              <a:rPr lang="sk-SK" b="1" dirty="0" smtClean="0"/>
              <a:t>halogény</a:t>
            </a:r>
            <a:r>
              <a:rPr lang="sk-SK" dirty="0" smtClean="0"/>
              <a:t> F, Cl, Br, 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645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8</a:t>
            </a:r>
            <a:r>
              <a:rPr lang="sk-SK" b="1" dirty="0" smtClean="0"/>
              <a:t>.Diagonálna podobnosť prvkov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Li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Be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B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C</a:t>
                      </a:r>
                      <a:endParaRPr lang="sk-SK" sz="3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Na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Mg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Al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Si</a:t>
                      </a:r>
                      <a:endParaRPr lang="sk-SK" sz="3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7526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292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4290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248444">
            <a:off x="805676" y="249489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248444">
            <a:off x="2417642" y="2487371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248444">
            <a:off x="4170241" y="248737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990600" y="4343400"/>
            <a:ext cx="7391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3600" dirty="0" smtClean="0"/>
              <a:t>- prvky v 2. a 3. perióde po diagonále, majú podobné vlastnosti napr. </a:t>
            </a:r>
            <a:r>
              <a:rPr lang="sk-SK" sz="3600" dirty="0" err="1" smtClean="0"/>
              <a:t>Li</a:t>
            </a:r>
            <a:r>
              <a:rPr lang="sk-SK" sz="3600" dirty="0" smtClean="0"/>
              <a:t> a Mg, </a:t>
            </a:r>
            <a:r>
              <a:rPr lang="sk-SK" sz="3600" dirty="0" err="1" smtClean="0"/>
              <a:t>Be</a:t>
            </a:r>
            <a:r>
              <a:rPr lang="sk-SK" sz="3600" dirty="0" smtClean="0"/>
              <a:t> a </a:t>
            </a:r>
            <a:r>
              <a:rPr lang="sk-SK" sz="3600" dirty="0" err="1" smtClean="0"/>
              <a:t>Al</a:t>
            </a:r>
            <a:endParaRPr lang="sk-SK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0000" t="15584" r="11875" b="7533"/>
          <a:stretch>
            <a:fillRect/>
          </a:stretch>
        </p:blipFill>
        <p:spPr bwMode="auto">
          <a:xfrm>
            <a:off x="685800" y="685800"/>
            <a:ext cx="78516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ĺžnik 5"/>
          <p:cNvSpPr/>
          <p:nvPr/>
        </p:nvSpPr>
        <p:spPr>
          <a:xfrm>
            <a:off x="1600200" y="525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http://z-moravec.net/chemie/zaklady-chemie/periodicka-tabulka-prvku-a-periodicita-vlastnosti/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576646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8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Charkteristika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periódy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skupiny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Kovový charakter prvku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sprava doľava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91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Veľkosť atómového polomeru – neprechodných prvkov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Zmenšuje sa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Hodnota ionizačnej energie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Elektronegativita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Redukčná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Klesá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Oxidačná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5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 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/>
          <a:lstStyle/>
          <a:p>
            <a:r>
              <a:rPr lang="sk-SK" dirty="0" smtClean="0"/>
              <a:t>Periodicita vlastností prvkov PSP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1. kovový charakter prvkov</a:t>
            </a:r>
          </a:p>
          <a:p>
            <a:r>
              <a:rPr lang="sk-SK" dirty="0" smtClean="0"/>
              <a:t>2. atómový polomer</a:t>
            </a:r>
          </a:p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endParaRPr lang="sk-SK" dirty="0" smtClean="0"/>
          </a:p>
          <a:p>
            <a:r>
              <a:rPr lang="sk-SK" dirty="0" smtClean="0"/>
              <a:t>4. náboj jadra</a:t>
            </a:r>
          </a:p>
          <a:p>
            <a:r>
              <a:rPr lang="sk-SK" dirty="0" smtClean="0"/>
              <a:t>5. oxidačno-redukčné vlastnosti</a:t>
            </a:r>
          </a:p>
          <a:p>
            <a:r>
              <a:rPr lang="sk-SK" dirty="0" smtClean="0"/>
              <a:t>6.ionizačná energia</a:t>
            </a:r>
          </a:p>
          <a:p>
            <a:r>
              <a:rPr lang="sk-SK" dirty="0" smtClean="0"/>
              <a:t>7.elektrónová afinita</a:t>
            </a:r>
          </a:p>
          <a:p>
            <a:r>
              <a:rPr lang="sk-SK" dirty="0" smtClean="0"/>
              <a:t>8. diagonálna podobnosť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Periodicita vlastností prvkov</a:t>
            </a:r>
            <a:br>
              <a:rPr lang="sk-SK" dirty="0" smtClean="0"/>
            </a:br>
            <a:r>
              <a:rPr lang="sk-SK" dirty="0" smtClean="0"/>
              <a:t>1. kovový/nekovový charakter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gynome.nmnm.cz/board/pic/0a000001-c6a6-d5b7.png"/>
          <p:cNvPicPr>
            <a:picLocks noChangeAspect="1" noChangeArrowheads="1"/>
          </p:cNvPicPr>
          <p:nvPr/>
        </p:nvPicPr>
        <p:blipFill>
          <a:blip r:embed="rId2" cstate="print"/>
          <a:srcRect t="15054"/>
          <a:stretch>
            <a:fillRect/>
          </a:stretch>
        </p:blipFill>
        <p:spPr bwMode="auto">
          <a:xfrm>
            <a:off x="838200" y="2133600"/>
            <a:ext cx="4724400" cy="300990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172200" y="2057400"/>
            <a:ext cx="381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172200" y="3124200"/>
            <a:ext cx="381000" cy="609600"/>
          </a:xfrm>
          <a:prstGeom prst="rect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172200" y="4191000"/>
            <a:ext cx="381000" cy="609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05600" y="3048000"/>
            <a:ext cx="20823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polokovy=metaloidy</a:t>
            </a:r>
            <a:endParaRPr lang="sk-SK" dirty="0" smtClean="0"/>
          </a:p>
          <a:p>
            <a:r>
              <a:rPr lang="sk-SK" dirty="0" err="1" smtClean="0"/>
              <a:t>Pr</a:t>
            </a:r>
            <a:r>
              <a:rPr lang="sk-SK" dirty="0" smtClean="0"/>
              <a:t>.  B, Si..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629400" y="1828800"/>
            <a:ext cx="207319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Kovy – sú vľavo ,</a:t>
            </a:r>
          </a:p>
          <a:p>
            <a:r>
              <a:rPr lang="sk-SK" dirty="0" smtClean="0"/>
              <a:t>2/3 tabuľky </a:t>
            </a:r>
            <a:r>
              <a:rPr lang="sk-SK" dirty="0" err="1" smtClean="0"/>
              <a:t>Fe</a:t>
            </a:r>
            <a:r>
              <a:rPr lang="sk-SK" dirty="0" smtClean="0"/>
              <a:t>, Na...</a:t>
            </a:r>
          </a:p>
          <a:p>
            <a:r>
              <a:rPr lang="sk-SK" dirty="0" smtClean="0"/>
              <a:t>tvoria katióny +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4191000"/>
            <a:ext cx="227113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Nekovy – sú vpravo,</a:t>
            </a:r>
          </a:p>
          <a:p>
            <a:r>
              <a:rPr lang="sk-SK" dirty="0" smtClean="0"/>
              <a:t>všetky plyny</a:t>
            </a:r>
          </a:p>
          <a:p>
            <a:r>
              <a:rPr lang="sk-SK" dirty="0" smtClean="0"/>
              <a:t>vytvárajú často anióny</a:t>
            </a:r>
          </a:p>
          <a:p>
            <a:r>
              <a:rPr lang="sk-SK" dirty="0" err="1" smtClean="0"/>
              <a:t>pr</a:t>
            </a:r>
            <a:r>
              <a:rPr lang="sk-SK" dirty="0" smtClean="0"/>
              <a:t>. O, F, Ne, </a:t>
            </a:r>
            <a:r>
              <a:rPr lang="sk-SK" dirty="0" err="1" smtClean="0"/>
              <a:t>Xe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65054" y="5784623"/>
            <a:ext cx="826149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Kovové vlastnosti  zľava doprava klesajú, v skupinách zhora dole narastajú.</a:t>
            </a:r>
          </a:p>
          <a:p>
            <a:r>
              <a:rPr lang="sk-SK" dirty="0" smtClean="0"/>
              <a:t>Resp. kovové vlastnosti klesajú diagonálne z ľavého dolného rohu do pravého horného </a:t>
            </a:r>
          </a:p>
          <a:p>
            <a:r>
              <a:rPr lang="sk-SK" dirty="0" smtClean="0"/>
              <a:t>rohu tabuľky </a:t>
            </a:r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1676400" y="5105400"/>
            <a:ext cx="2819400" cy="6858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kovových vlastností</a:t>
            </a:r>
            <a:endParaRPr lang="sk-SK" dirty="0"/>
          </a:p>
        </p:txBody>
      </p:sp>
      <p:sp>
        <p:nvSpPr>
          <p:cNvPr id="13" name="Šípka doprava 12"/>
          <p:cNvSpPr/>
          <p:nvPr/>
        </p:nvSpPr>
        <p:spPr>
          <a:xfrm rot="5400000">
            <a:off x="-1143000" y="3124200"/>
            <a:ext cx="3352800" cy="457200"/>
          </a:xfrm>
          <a:prstGeom prst="rightArrow">
            <a:avLst>
              <a:gd name="adj1" fmla="val 91025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kovových vlastností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2.Periodicita atómových polomerov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Šípka doprava 4"/>
          <p:cNvSpPr/>
          <p:nvPr/>
        </p:nvSpPr>
        <p:spPr>
          <a:xfrm rot="5400000">
            <a:off x="-1257300" y="3048000"/>
            <a:ext cx="33528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atómových polomerov</a:t>
            </a:r>
            <a:endParaRPr lang="sk-SK" dirty="0"/>
          </a:p>
        </p:txBody>
      </p:sp>
      <p:pic>
        <p:nvPicPr>
          <p:cNvPr id="21506" name="Picture 2" descr="PTP (kovalentní poloměr)"/>
          <p:cNvPicPr>
            <a:picLocks noChangeAspect="1" noChangeArrowheads="1"/>
          </p:cNvPicPr>
          <p:nvPr/>
        </p:nvPicPr>
        <p:blipFill>
          <a:blip r:embed="rId2" cstate="print"/>
          <a:srcRect t="16374"/>
          <a:stretch>
            <a:fillRect/>
          </a:stretch>
        </p:blipFill>
        <p:spPr bwMode="auto">
          <a:xfrm>
            <a:off x="2421764" y="1495112"/>
            <a:ext cx="5017931" cy="3147215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685263" y="3194638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Rb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799563" y="25030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913863" y="1712039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990600" y="1080752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1622201" y="2606271"/>
            <a:ext cx="609600" cy="630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647700" y="4031987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Cs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52400" y="5791200"/>
            <a:ext cx="56388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-najmenší atóm a atómový polomer má      </a:t>
            </a:r>
            <a:r>
              <a:rPr lang="sk-SK" b="1" dirty="0" smtClean="0"/>
              <a:t>VODÍK - H</a:t>
            </a:r>
          </a:p>
          <a:p>
            <a:r>
              <a:rPr lang="sk-SK" dirty="0" smtClean="0"/>
              <a:t>(má iba 1e- a 1p+), najväčší atóm má </a:t>
            </a:r>
            <a:r>
              <a:rPr lang="sk-SK" b="1" dirty="0" err="1" smtClean="0"/>
              <a:t>Cs</a:t>
            </a:r>
            <a:r>
              <a:rPr lang="sk-SK" dirty="0" smtClean="0"/>
              <a:t> – má veľa e- a veľa vrstiev obalu  (až  6) </a:t>
            </a:r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524000" y="48006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atómových polomerov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Ióny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sk-SK" b="1" u="sng" dirty="0" smtClean="0">
                <a:solidFill>
                  <a:srgbClr val="FFC000"/>
                </a:solidFill>
              </a:rPr>
              <a:t>Katión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vzniká odovzdaním 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 (stratí vrstvu) a je menší ako </a:t>
            </a: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 pôvodný atóm (p</a:t>
            </a:r>
            <a:r>
              <a:rPr lang="sk-SK" baseline="30000" dirty="0" smtClean="0">
                <a:solidFill>
                  <a:schemeClr val="bg1"/>
                </a:solidFill>
              </a:rPr>
              <a:t>+</a:t>
            </a:r>
            <a:r>
              <a:rPr lang="sk-SK" dirty="0" smtClean="0">
                <a:solidFill>
                  <a:schemeClr val="bg1"/>
                </a:solidFill>
              </a:rPr>
              <a:t>&gt;e</a:t>
            </a:r>
            <a:r>
              <a:rPr lang="sk-SK" baseline="30000" dirty="0" smtClean="0">
                <a:solidFill>
                  <a:schemeClr val="bg1"/>
                </a:solidFill>
              </a:rPr>
              <a:t>-</a:t>
            </a:r>
            <a:r>
              <a:rPr lang="sk-SK" dirty="0" smtClean="0">
                <a:solidFill>
                  <a:schemeClr val="bg1"/>
                </a:solidFill>
              </a:rPr>
              <a:t>)</a:t>
            </a:r>
          </a:p>
          <a:p>
            <a:r>
              <a:rPr lang="sk-SK" b="1" u="sng" dirty="0" smtClean="0">
                <a:solidFill>
                  <a:srgbClr val="FFFF00"/>
                </a:solidFill>
              </a:rPr>
              <a:t>Anión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vzniká prijatím 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  <a:endParaRPr lang="sk-SK" baseline="30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  a je väčší ako pôvodný atóm (p</a:t>
            </a:r>
            <a:r>
              <a:rPr lang="sk-SK" baseline="30000" dirty="0" smtClean="0">
                <a:solidFill>
                  <a:schemeClr val="bg1"/>
                </a:solidFill>
              </a:rPr>
              <a:t>+</a:t>
            </a:r>
            <a:r>
              <a:rPr lang="sk-SK" dirty="0" smtClean="0">
                <a:solidFill>
                  <a:schemeClr val="bg1"/>
                </a:solidFill>
              </a:rPr>
              <a:t>&lt;e</a:t>
            </a:r>
            <a:r>
              <a:rPr lang="sk-SK" sz="3600" baseline="30000" dirty="0" smtClean="0">
                <a:solidFill>
                  <a:schemeClr val="bg1"/>
                </a:solidFill>
              </a:rPr>
              <a:t>-</a:t>
            </a:r>
            <a:r>
              <a:rPr lang="sk-SK" sz="3600" dirty="0" smtClean="0">
                <a:solidFill>
                  <a:schemeClr val="bg1"/>
                </a:solidFill>
              </a:rPr>
              <a:t>)</a:t>
            </a:r>
            <a:endParaRPr lang="sk-SK" dirty="0" smtClean="0">
              <a:solidFill>
                <a:schemeClr val="bg1"/>
              </a:solidFill>
            </a:endParaRP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429000" y="4876800"/>
            <a:ext cx="9144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5791200" y="472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</a:rPr>
              <a:t>Li</a:t>
            </a:r>
            <a:r>
              <a:rPr lang="sk-SK" b="1" baseline="30000" dirty="0" smtClean="0">
                <a:solidFill>
                  <a:schemeClr val="bg1"/>
                </a:solidFill>
              </a:rPr>
              <a:t>+</a:t>
            </a:r>
            <a:endParaRPr lang="sk-SK" b="1" baseline="30000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09600" y="44196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Li</a:t>
            </a:r>
            <a:endParaRPr lang="sk-SK" sz="3200" dirty="0"/>
          </a:p>
        </p:txBody>
      </p:sp>
      <p:sp>
        <p:nvSpPr>
          <p:cNvPr id="7" name="Ovál 6"/>
          <p:cNvSpPr/>
          <p:nvPr/>
        </p:nvSpPr>
        <p:spPr>
          <a:xfrm>
            <a:off x="6705600" y="4191000"/>
            <a:ext cx="1676400" cy="1828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F</a:t>
            </a:r>
            <a:r>
              <a:rPr lang="sk-SK" sz="3600" b="1" baseline="30000" dirty="0" smtClean="0">
                <a:solidFill>
                  <a:schemeClr val="tx1"/>
                </a:solidFill>
              </a:rPr>
              <a:t>-</a:t>
            </a:r>
            <a:endParaRPr lang="sk-SK" sz="3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47244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4648200" y="51054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6477000" y="1600200"/>
            <a:ext cx="6096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11" name="Ovál 10"/>
          <p:cNvSpPr/>
          <p:nvPr/>
        </p:nvSpPr>
        <p:spPr>
          <a:xfrm>
            <a:off x="7696200" y="1219200"/>
            <a:ext cx="1143000" cy="111283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Li</a:t>
            </a:r>
            <a:endParaRPr lang="sk-SK" sz="2400" b="1" dirty="0"/>
          </a:p>
        </p:txBody>
      </p:sp>
      <p:sp>
        <p:nvSpPr>
          <p:cNvPr id="12" name="Výložka 11"/>
          <p:cNvSpPr/>
          <p:nvPr/>
        </p:nvSpPr>
        <p:spPr>
          <a:xfrm rot="10800000">
            <a:off x="7162800" y="14478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324600" y="2827338"/>
            <a:ext cx="1295400" cy="1211262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rgbClr val="002060"/>
                </a:solidFill>
              </a:rPr>
              <a:t>Cl</a:t>
            </a:r>
            <a:r>
              <a:rPr lang="sk-SK" sz="2400" b="1" baseline="30000" dirty="0" smtClean="0">
                <a:solidFill>
                  <a:srgbClr val="002060"/>
                </a:solidFill>
              </a:rPr>
              <a:t>-</a:t>
            </a:r>
            <a:endParaRPr lang="sk-SK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8305800" y="3200400"/>
            <a:ext cx="533400" cy="5334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rgbClr val="002060"/>
                </a:solidFill>
              </a:rPr>
              <a:t>Cl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5" name="Výložka 14"/>
          <p:cNvSpPr/>
          <p:nvPr/>
        </p:nvSpPr>
        <p:spPr>
          <a:xfrm>
            <a:off x="7696200" y="31242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sk-SK" b="1" dirty="0" smtClean="0"/>
              <a:t>Platí že: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85800" y="2057400"/>
            <a:ext cx="1981200" cy="2438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Cr</a:t>
            </a:r>
            <a:r>
              <a:rPr lang="sk-SK" sz="4000" baseline="30000" dirty="0" smtClean="0"/>
              <a:t>2+</a:t>
            </a:r>
            <a:endParaRPr lang="sk-SK" sz="4000" baseline="30000" dirty="0"/>
          </a:p>
        </p:txBody>
      </p:sp>
      <p:sp>
        <p:nvSpPr>
          <p:cNvPr id="5" name="Ovál 4"/>
          <p:cNvSpPr/>
          <p:nvPr/>
        </p:nvSpPr>
        <p:spPr>
          <a:xfrm>
            <a:off x="3352800" y="2438400"/>
            <a:ext cx="1295400" cy="1676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Cr</a:t>
            </a:r>
            <a:r>
              <a:rPr lang="sk-SK" sz="2800" b="1" baseline="30000" dirty="0" smtClean="0"/>
              <a:t>3+</a:t>
            </a:r>
            <a:endParaRPr lang="sk-SK" sz="2800" b="1" baseline="30000" dirty="0"/>
          </a:p>
        </p:txBody>
      </p:sp>
      <p:sp>
        <p:nvSpPr>
          <p:cNvPr id="6" name="Ovál 5"/>
          <p:cNvSpPr/>
          <p:nvPr/>
        </p:nvSpPr>
        <p:spPr>
          <a:xfrm>
            <a:off x="1295400" y="5029200"/>
            <a:ext cx="1066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3200400" y="4724400"/>
            <a:ext cx="1600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1-</a:t>
            </a:r>
            <a:endParaRPr lang="sk-SK" sz="3200" b="1" baseline="30000" dirty="0"/>
          </a:p>
        </p:txBody>
      </p:sp>
      <p:sp>
        <p:nvSpPr>
          <p:cNvPr id="9" name="Ovál 8"/>
          <p:cNvSpPr/>
          <p:nvPr/>
        </p:nvSpPr>
        <p:spPr>
          <a:xfrm>
            <a:off x="5181600" y="2743200"/>
            <a:ext cx="914400" cy="12192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Cr</a:t>
            </a:r>
            <a:r>
              <a:rPr lang="sk-SK" sz="2000" b="1" baseline="30000" dirty="0" smtClean="0"/>
              <a:t>4+</a:t>
            </a:r>
            <a:endParaRPr lang="sk-SK" sz="2000" b="1" baseline="30000" dirty="0"/>
          </a:p>
        </p:txBody>
      </p:sp>
      <p:sp>
        <p:nvSpPr>
          <p:cNvPr id="10" name="Výložka 9"/>
          <p:cNvSpPr/>
          <p:nvPr/>
        </p:nvSpPr>
        <p:spPr>
          <a:xfrm>
            <a:off x="26670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Výložka 10"/>
          <p:cNvSpPr/>
          <p:nvPr/>
        </p:nvSpPr>
        <p:spPr>
          <a:xfrm>
            <a:off x="46482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ložka 11"/>
          <p:cNvSpPr/>
          <p:nvPr/>
        </p:nvSpPr>
        <p:spPr>
          <a:xfrm rot="10800000">
            <a:off x="25146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5410200" y="4419600"/>
            <a:ext cx="1981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2-</a:t>
            </a:r>
            <a:endParaRPr lang="sk-SK" sz="3200" b="1" baseline="30000" dirty="0"/>
          </a:p>
        </p:txBody>
      </p:sp>
      <p:sp>
        <p:nvSpPr>
          <p:cNvPr id="14" name="Výložka 13"/>
          <p:cNvSpPr/>
          <p:nvPr/>
        </p:nvSpPr>
        <p:spPr>
          <a:xfrm rot="10800000">
            <a:off x="48768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smtClean="0"/>
              <a:t>3. </a:t>
            </a:r>
            <a:r>
              <a:rPr lang="sk-SK" dirty="0" err="1" smtClean="0"/>
              <a:t>Elektronegativita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= schopnosť priťahovať väzbové elektróny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najvyššiu </a:t>
            </a:r>
            <a:r>
              <a:rPr lang="sk-SK" dirty="0" err="1" smtClean="0"/>
              <a:t>elneg</a:t>
            </a:r>
            <a:r>
              <a:rPr lang="sk-SK" dirty="0" smtClean="0"/>
              <a:t>. má fluór         X(F)=4</a:t>
            </a:r>
          </a:p>
          <a:p>
            <a:r>
              <a:rPr lang="sk-SK" dirty="0" smtClean="0"/>
              <a:t>najmenšiu </a:t>
            </a:r>
            <a:r>
              <a:rPr lang="sk-SK" dirty="0" err="1" smtClean="0"/>
              <a:t>elneg</a:t>
            </a:r>
            <a:r>
              <a:rPr lang="sk-SK" dirty="0" smtClean="0"/>
              <a:t>. majú alkalické kovy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22" name="Picture 2" descr="PTP (elektronegativit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23972"/>
            <a:ext cx="3733800" cy="2800352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0" y="38862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5400000">
            <a:off x="381000" y="2667000"/>
            <a:ext cx="38100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914400" y="5943600"/>
          <a:ext cx="6781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Platí:  EL.NEGATIVITA rastie v PTP diagonálne z ľavého dolného rohu k pravému hornému</a:t>
                      </a:r>
                      <a:endParaRPr lang="sk-SK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 Náboj jadra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sk-SK" sz="3600" dirty="0" smtClean="0"/>
              <a:t>Náboj jadra </a:t>
            </a:r>
            <a:r>
              <a:rPr lang="sk-SK" sz="3600" b="1" dirty="0" smtClean="0"/>
              <a:t>v periódach z   Ľ  → P narastá</a:t>
            </a:r>
          </a:p>
          <a:p>
            <a:r>
              <a:rPr lang="sk-SK" sz="3600" dirty="0" smtClean="0"/>
              <a:t>Dôvod – zvyšuje sa protónové číslo a prvky majú viac p</a:t>
            </a:r>
            <a:r>
              <a:rPr lang="sk-SK" sz="3600" baseline="30000" dirty="0" smtClean="0"/>
              <a:t>+</a:t>
            </a:r>
          </a:p>
          <a:p>
            <a:r>
              <a:rPr lang="sk-SK" sz="3600" dirty="0" smtClean="0"/>
              <a:t>V skupinách </a:t>
            </a:r>
            <a:r>
              <a:rPr lang="sk-SK" sz="3600" b="1" dirty="0" smtClean="0"/>
              <a:t>zhora dole narastá </a:t>
            </a:r>
            <a:r>
              <a:rPr lang="sk-SK" sz="3600" dirty="0" smtClean="0"/>
              <a:t>(tiež z dôvodu zvyšujúceho sa protónového čísla)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663</Words>
  <Application>Microsoft Office PowerPoint</Application>
  <PresentationFormat>Prezentácia na obrazovke 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1" baseType="lpstr">
      <vt:lpstr>Arial</vt:lpstr>
      <vt:lpstr>Calibri</vt:lpstr>
      <vt:lpstr>Motív Office</vt:lpstr>
      <vt:lpstr>Periodicita vlastností prvkov v PSP</vt:lpstr>
      <vt:lpstr>Prezentácia programu PowerPoint</vt:lpstr>
      <vt:lpstr>Periodicita vlastností prvkov PSP</vt:lpstr>
      <vt:lpstr>Periodicita vlastností prvkov 1. kovový/nekovový charakter prvkov</vt:lpstr>
      <vt:lpstr>2.Periodicita atómových polomerov</vt:lpstr>
      <vt:lpstr>Ióny</vt:lpstr>
      <vt:lpstr>Prezentácia programu PowerPoint</vt:lpstr>
      <vt:lpstr>3. Elektronegativita  = schopnosť priťahovať väzbové elektróny</vt:lpstr>
      <vt:lpstr>4. Náboj jadra</vt:lpstr>
      <vt:lpstr>5.Oxidačno-redukčné (redoxné)vlastnosti</vt:lpstr>
      <vt:lpstr>Platí:</vt:lpstr>
      <vt:lpstr>Prezentácia programu PowerPoint</vt:lpstr>
      <vt:lpstr>6.Periodicita ionizačných energií (I)</vt:lpstr>
      <vt:lpstr> 7.Periodicita elektrónových afinít (A)</vt:lpstr>
      <vt:lpstr>8.Diagonálna podobnosť prvkov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spravca</dc:creator>
  <cp:lastModifiedBy>ucitel</cp:lastModifiedBy>
  <cp:revision>85</cp:revision>
  <dcterms:modified xsi:type="dcterms:W3CDTF">2023-01-23T09:30:19Z</dcterms:modified>
</cp:coreProperties>
</file>